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ts" ContentType="video/unknown"/>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0"/>
  </p:notesMasterIdLst>
  <p:handoutMasterIdLst>
    <p:handoutMasterId r:id="rId51"/>
  </p:handoutMasterIdLst>
  <p:sldIdLst>
    <p:sldId id="256" r:id="rId2"/>
    <p:sldId id="257" r:id="rId3"/>
    <p:sldId id="268" r:id="rId4"/>
    <p:sldId id="258" r:id="rId5"/>
    <p:sldId id="270" r:id="rId6"/>
    <p:sldId id="260" r:id="rId7"/>
    <p:sldId id="259" r:id="rId8"/>
    <p:sldId id="261" r:id="rId9"/>
    <p:sldId id="264" r:id="rId10"/>
    <p:sldId id="263" r:id="rId11"/>
    <p:sldId id="265" r:id="rId12"/>
    <p:sldId id="314" r:id="rId13"/>
    <p:sldId id="313" r:id="rId14"/>
    <p:sldId id="271" r:id="rId15"/>
    <p:sldId id="267" r:id="rId16"/>
    <p:sldId id="282" r:id="rId17"/>
    <p:sldId id="283" r:id="rId18"/>
    <p:sldId id="279" r:id="rId19"/>
    <p:sldId id="280" r:id="rId20"/>
    <p:sldId id="281" r:id="rId21"/>
    <p:sldId id="290" r:id="rId22"/>
    <p:sldId id="276" r:id="rId23"/>
    <p:sldId id="398" r:id="rId24"/>
    <p:sldId id="399" r:id="rId25"/>
    <p:sldId id="400" r:id="rId26"/>
    <p:sldId id="275" r:id="rId27"/>
    <p:sldId id="395" r:id="rId28"/>
    <p:sldId id="397" r:id="rId29"/>
    <p:sldId id="273" r:id="rId30"/>
    <p:sldId id="277" r:id="rId31"/>
    <p:sldId id="278" r:id="rId32"/>
    <p:sldId id="284" r:id="rId33"/>
    <p:sldId id="285" r:id="rId34"/>
    <p:sldId id="286" r:id="rId35"/>
    <p:sldId id="307" r:id="rId36"/>
    <p:sldId id="303" r:id="rId37"/>
    <p:sldId id="302" r:id="rId38"/>
    <p:sldId id="304" r:id="rId39"/>
    <p:sldId id="310" r:id="rId40"/>
    <p:sldId id="305" r:id="rId41"/>
    <p:sldId id="289" r:id="rId42"/>
    <p:sldId id="311" r:id="rId43"/>
    <p:sldId id="315" r:id="rId44"/>
    <p:sldId id="316" r:id="rId45"/>
    <p:sldId id="269" r:id="rId46"/>
    <p:sldId id="293" r:id="rId47"/>
    <p:sldId id="294" r:id="rId48"/>
    <p:sldId id="312"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50000" autoAdjust="0"/>
  </p:normalViewPr>
  <p:slideViewPr>
    <p:cSldViewPr snapToGrid="0" snapToObjects="1">
      <p:cViewPr>
        <p:scale>
          <a:sx n="140" d="100"/>
          <a:sy n="140" d="100"/>
        </p:scale>
        <p:origin x="840" y="-18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2FD55A0-EE9C-124E-8500-4F9C84BCEC5F}" type="datetimeFigureOut">
              <a:rPr lang="en-US" smtClean="0"/>
              <a:t>1/23/23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AD8EFB7-74B7-D84E-9539-F5D888CC8745}" type="slidenum">
              <a:rPr lang="en-US" smtClean="0"/>
              <a:t>‹#›</a:t>
            </a:fld>
            <a:endParaRPr lang="en-US"/>
          </a:p>
        </p:txBody>
      </p:sp>
    </p:spTree>
    <p:extLst>
      <p:ext uri="{BB962C8B-B14F-4D97-AF65-F5344CB8AC3E}">
        <p14:creationId xmlns:p14="http://schemas.microsoft.com/office/powerpoint/2010/main" val="791116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4D1365-8C56-0E49-8951-7019BD306EEE}" type="datetimeFigureOut">
              <a:rPr lang="en-US" smtClean="0"/>
              <a:t>1/23/23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DF389B-898E-414A-8E60-D05102F83888}" type="slidenum">
              <a:rPr lang="en-US" smtClean="0"/>
              <a:t>‹#›</a:t>
            </a:fld>
            <a:endParaRPr lang="en-US"/>
          </a:p>
        </p:txBody>
      </p:sp>
    </p:spTree>
    <p:extLst>
      <p:ext uri="{BB962C8B-B14F-4D97-AF65-F5344CB8AC3E}">
        <p14:creationId xmlns:p14="http://schemas.microsoft.com/office/powerpoint/2010/main" val="324858403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easy to understand</a:t>
            </a:r>
          </a:p>
          <a:p>
            <a:r>
              <a:rPr lang="en-US" dirty="0"/>
              <a:t>Is surfing on a wake</a:t>
            </a:r>
          </a:p>
          <a:p>
            <a:r>
              <a:rPr lang="en-US" dirty="0"/>
              <a:t>Don’t necessarily move </a:t>
            </a:r>
            <a:r>
              <a:rPr lang="en-US" dirty="0" err="1"/>
              <a:t>quicklly</a:t>
            </a:r>
            <a:endParaRPr lang="en-US" dirty="0"/>
          </a:p>
          <a:p>
            <a:r>
              <a:rPr lang="en-US" dirty="0"/>
              <a:t>Skilled surfer</a:t>
            </a:r>
          </a:p>
          <a:p>
            <a:r>
              <a:rPr lang="en-US" dirty="0"/>
              <a:t>Important question</a:t>
            </a:r>
          </a:p>
          <a:p>
            <a:r>
              <a:rPr lang="en-US" dirty="0"/>
              <a:t>Wake transfers energy</a:t>
            </a:r>
          </a:p>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23</a:t>
            </a:fld>
            <a:endParaRPr lang="en-US"/>
          </a:p>
        </p:txBody>
      </p:sp>
    </p:spTree>
    <p:extLst>
      <p:ext uri="{BB962C8B-B14F-4D97-AF65-F5344CB8AC3E}">
        <p14:creationId xmlns:p14="http://schemas.microsoft.com/office/powerpoint/2010/main" val="1950677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Bunch of electrons</a:t>
            </a:r>
          </a:p>
          <a:p>
            <a:r>
              <a:rPr lang="en-US" dirty="0"/>
              <a:t>Plasma is a gas of</a:t>
            </a:r>
          </a:p>
          <a:p>
            <a:r>
              <a:rPr lang="en-US" dirty="0"/>
              <a:t>Train of bubbles, engine</a:t>
            </a:r>
          </a:p>
          <a:p>
            <a:r>
              <a:rPr lang="en-US" dirty="0"/>
              <a:t>Gets inside - Cannot escape</a:t>
            </a:r>
          </a:p>
          <a:p>
            <a:r>
              <a:rPr lang="en-US" dirty="0"/>
              <a:t>Proof-of-principle lab demo</a:t>
            </a:r>
          </a:p>
          <a:p>
            <a:r>
              <a:rPr lang="en-US" dirty="0"/>
              <a:t>Many difficulties</a:t>
            </a:r>
          </a:p>
        </p:txBody>
      </p:sp>
      <p:sp>
        <p:nvSpPr>
          <p:cNvPr id="4" name="Slide Number Placeholder 3"/>
          <p:cNvSpPr>
            <a:spLocks noGrp="1"/>
          </p:cNvSpPr>
          <p:nvPr>
            <p:ph type="sldNum" sz="quarter" idx="5"/>
          </p:nvPr>
        </p:nvSpPr>
        <p:spPr/>
        <p:txBody>
          <a:bodyPr/>
          <a:lstStyle/>
          <a:p>
            <a:fld id="{515839EF-EF2D-A244-8B03-02564FD38722}" type="slidenum">
              <a:rPr lang="en-US" smtClean="0"/>
              <a:t>24</a:t>
            </a:fld>
            <a:endParaRPr lang="en-US"/>
          </a:p>
        </p:txBody>
      </p:sp>
    </p:spTree>
    <p:extLst>
      <p:ext uri="{BB962C8B-B14F-4D97-AF65-F5344CB8AC3E}">
        <p14:creationId xmlns:p14="http://schemas.microsoft.com/office/powerpoint/2010/main" val="7557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CO2 comes to the rescue</a:t>
            </a:r>
          </a:p>
          <a:p>
            <a:r>
              <a:rPr lang="en-US" dirty="0"/>
              <a:t>Long wavelength – Large wakes</a:t>
            </a:r>
          </a:p>
          <a:p>
            <a:r>
              <a:rPr lang="en-US" dirty="0"/>
              <a:t>10x larger bubbles</a:t>
            </a:r>
          </a:p>
          <a:p>
            <a:r>
              <a:rPr lang="en-US" dirty="0"/>
              <a:t>Easier to deal with</a:t>
            </a:r>
          </a:p>
          <a:p>
            <a:r>
              <a:rPr lang="en-US" dirty="0"/>
              <a:t>1000x volume</a:t>
            </a:r>
          </a:p>
          <a:p>
            <a:r>
              <a:rPr lang="en-US" dirty="0"/>
              <a:t>1000x more electrons</a:t>
            </a:r>
          </a:p>
        </p:txBody>
      </p:sp>
      <p:sp>
        <p:nvSpPr>
          <p:cNvPr id="4" name="Slide Number Placeholder 3"/>
          <p:cNvSpPr>
            <a:spLocks noGrp="1"/>
          </p:cNvSpPr>
          <p:nvPr>
            <p:ph type="sldNum" sz="quarter" idx="5"/>
          </p:nvPr>
        </p:nvSpPr>
        <p:spPr/>
        <p:txBody>
          <a:bodyPr/>
          <a:lstStyle/>
          <a:p>
            <a:fld id="{515839EF-EF2D-A244-8B03-02564FD38722}" type="slidenum">
              <a:rPr lang="en-US" smtClean="0"/>
              <a:t>25</a:t>
            </a:fld>
            <a:endParaRPr lang="en-US"/>
          </a:p>
        </p:txBody>
      </p:sp>
    </p:spTree>
    <p:extLst>
      <p:ext uri="{BB962C8B-B14F-4D97-AF65-F5344CB8AC3E}">
        <p14:creationId xmlns:p14="http://schemas.microsoft.com/office/powerpoint/2010/main" val="1714735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392AF5-162A-2E4D-8E87-AB9EF34DAD9D}" type="slidenum">
              <a:rPr lang="en-US" smtClean="0"/>
              <a:t>40</a:t>
            </a:fld>
            <a:endParaRPr lang="en-US"/>
          </a:p>
        </p:txBody>
      </p:sp>
    </p:spTree>
    <p:extLst>
      <p:ext uri="{BB962C8B-B14F-4D97-AF65-F5344CB8AC3E}">
        <p14:creationId xmlns:p14="http://schemas.microsoft.com/office/powerpoint/2010/main" val="37459360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015" y="0"/>
            <a:ext cx="9163014" cy="6872261"/>
          </a:xfrm>
          <a:prstGeom prst="rect">
            <a:avLst/>
          </a:prstGeom>
        </p:spPr>
      </p:pic>
      <p:sp>
        <p:nvSpPr>
          <p:cNvPr id="2" name="Title 1"/>
          <p:cNvSpPr>
            <a:spLocks noGrp="1"/>
          </p:cNvSpPr>
          <p:nvPr>
            <p:ph type="ctrTitle"/>
          </p:nvPr>
        </p:nvSpPr>
        <p:spPr>
          <a:xfrm>
            <a:off x="4489390" y="4898577"/>
            <a:ext cx="4217623" cy="1470025"/>
          </a:xfrm>
        </p:spPr>
        <p:txBody>
          <a:bodyPr/>
          <a:lstStyle>
            <a:lvl1pPr>
              <a:defRPr b="0" i="0">
                <a:solidFill>
                  <a:srgbClr val="0D1D9A"/>
                </a:solidFill>
                <a:effectLst>
                  <a:outerShdw blurRad="76200" dist="12700" dir="2700000" algn="tl" rotWithShape="0">
                    <a:prstClr val="black">
                      <a:alpha val="40000"/>
                    </a:prstClr>
                  </a:outerShdw>
                </a:effectLst>
                <a:latin typeface="Arial"/>
                <a:cs typeface="Arial"/>
              </a:defRPr>
            </a:lvl1pPr>
          </a:lstStyle>
          <a:p>
            <a:r>
              <a:rPr lang="en-US"/>
              <a:t>Click to edit Master title style</a:t>
            </a:r>
            <a:endParaRPr lang="en-US" dirty="0"/>
          </a:p>
        </p:txBody>
      </p:sp>
      <p:sp>
        <p:nvSpPr>
          <p:cNvPr id="3" name="Subtitle 2"/>
          <p:cNvSpPr>
            <a:spLocks noGrp="1"/>
          </p:cNvSpPr>
          <p:nvPr>
            <p:ph type="subTitle" idx="1"/>
          </p:nvPr>
        </p:nvSpPr>
        <p:spPr>
          <a:xfrm>
            <a:off x="4489390" y="4341060"/>
            <a:ext cx="4217623" cy="417147"/>
          </a:xfrm>
        </p:spPr>
        <p:txBody>
          <a:bodyPr>
            <a:normAutofit/>
          </a:bodyPr>
          <a:lstStyle>
            <a:lvl1pPr marL="0" indent="0" algn="ctr">
              <a:buNone/>
              <a:defRPr sz="2000" i="1">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701193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96E6E30-5C1D-DF47-B00F-C5C8BD09A92C}" type="slidenum">
              <a:rPr lang="en-US" smtClean="0"/>
              <a:t>‹#›</a:t>
            </a:fld>
            <a:endParaRPr lang="en-US"/>
          </a:p>
        </p:txBody>
      </p:sp>
    </p:spTree>
    <p:extLst>
      <p:ext uri="{BB962C8B-B14F-4D97-AF65-F5344CB8AC3E}">
        <p14:creationId xmlns:p14="http://schemas.microsoft.com/office/powerpoint/2010/main" val="4225125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96E6E30-5C1D-DF47-B00F-C5C8BD09A92C}" type="slidenum">
              <a:rPr lang="en-US" smtClean="0"/>
              <a:t>‹#›</a:t>
            </a:fld>
            <a:endParaRPr lang="en-US"/>
          </a:p>
        </p:txBody>
      </p:sp>
    </p:spTree>
    <p:extLst>
      <p:ext uri="{BB962C8B-B14F-4D97-AF65-F5344CB8AC3E}">
        <p14:creationId xmlns:p14="http://schemas.microsoft.com/office/powerpoint/2010/main" val="1721778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96E6E30-5C1D-DF47-B00F-C5C8BD09A92C}" type="slidenum">
              <a:rPr lang="en-US" smtClean="0"/>
              <a:t>‹#›</a:t>
            </a:fld>
            <a:endParaRPr lang="en-US"/>
          </a:p>
        </p:txBody>
      </p:sp>
    </p:spTree>
    <p:extLst>
      <p:ext uri="{BB962C8B-B14F-4D97-AF65-F5344CB8AC3E}">
        <p14:creationId xmlns:p14="http://schemas.microsoft.com/office/powerpoint/2010/main" val="4143805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584" y="-41976"/>
            <a:ext cx="9229744" cy="6928387"/>
          </a:xfrm>
          <a:prstGeom prst="rect">
            <a:avLst/>
          </a:prstGeom>
        </p:spPr>
      </p:pic>
    </p:spTree>
    <p:extLst>
      <p:ext uri="{BB962C8B-B14F-4D97-AF65-F5344CB8AC3E}">
        <p14:creationId xmlns:p14="http://schemas.microsoft.com/office/powerpoint/2010/main" val="1844417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96E6E30-5C1D-DF47-B00F-C5C8BD09A92C}" type="slidenum">
              <a:rPr lang="en-US" smtClean="0"/>
              <a:t>‹#›</a:t>
            </a:fld>
            <a:endParaRPr lang="en-US"/>
          </a:p>
        </p:txBody>
      </p:sp>
    </p:spTree>
    <p:extLst>
      <p:ext uri="{BB962C8B-B14F-4D97-AF65-F5344CB8AC3E}">
        <p14:creationId xmlns:p14="http://schemas.microsoft.com/office/powerpoint/2010/main" val="2728527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196E6E30-5C1D-DF47-B00F-C5C8BD09A92C}" type="slidenum">
              <a:rPr lang="en-US" smtClean="0"/>
              <a:t>‹#›</a:t>
            </a:fld>
            <a:endParaRPr lang="en-US"/>
          </a:p>
        </p:txBody>
      </p:sp>
    </p:spTree>
    <p:extLst>
      <p:ext uri="{BB962C8B-B14F-4D97-AF65-F5344CB8AC3E}">
        <p14:creationId xmlns:p14="http://schemas.microsoft.com/office/powerpoint/2010/main" val="1307179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196E6E30-5C1D-DF47-B00F-C5C8BD09A92C}" type="slidenum">
              <a:rPr lang="en-US" smtClean="0"/>
              <a:t>‹#›</a:t>
            </a:fld>
            <a:endParaRPr lang="en-US"/>
          </a:p>
        </p:txBody>
      </p:sp>
    </p:spTree>
    <p:extLst>
      <p:ext uri="{BB962C8B-B14F-4D97-AF65-F5344CB8AC3E}">
        <p14:creationId xmlns:p14="http://schemas.microsoft.com/office/powerpoint/2010/main" val="372748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196E6E30-5C1D-DF47-B00F-C5C8BD09A92C}" type="slidenum">
              <a:rPr lang="en-US" smtClean="0"/>
              <a:t>‹#›</a:t>
            </a:fld>
            <a:endParaRPr lang="en-US"/>
          </a:p>
        </p:txBody>
      </p:sp>
    </p:spTree>
    <p:extLst>
      <p:ext uri="{BB962C8B-B14F-4D97-AF65-F5344CB8AC3E}">
        <p14:creationId xmlns:p14="http://schemas.microsoft.com/office/powerpoint/2010/main" val="826579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96E6E30-5C1D-DF47-B00F-C5C8BD09A92C}" type="slidenum">
              <a:rPr lang="en-US" smtClean="0"/>
              <a:t>‹#›</a:t>
            </a:fld>
            <a:endParaRPr lang="en-US"/>
          </a:p>
        </p:txBody>
      </p:sp>
    </p:spTree>
    <p:extLst>
      <p:ext uri="{BB962C8B-B14F-4D97-AF65-F5344CB8AC3E}">
        <p14:creationId xmlns:p14="http://schemas.microsoft.com/office/powerpoint/2010/main" val="2815472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96E6E30-5C1D-DF47-B00F-C5C8BD09A92C}" type="slidenum">
              <a:rPr lang="en-US" smtClean="0"/>
              <a:t>‹#›</a:t>
            </a:fld>
            <a:endParaRPr lang="en-US"/>
          </a:p>
        </p:txBody>
      </p:sp>
    </p:spTree>
    <p:extLst>
      <p:ext uri="{BB962C8B-B14F-4D97-AF65-F5344CB8AC3E}">
        <p14:creationId xmlns:p14="http://schemas.microsoft.com/office/powerpoint/2010/main" val="1700879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cstate="screen">
            <a:extLst>
              <a:ext uri="{28A0092B-C50C-407E-A947-70E740481C1C}">
                <a14:useLocalDpi xmlns:a14="http://schemas.microsoft.com/office/drawing/2010/main"/>
              </a:ext>
            </a:extLst>
          </a:blip>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Tree>
    <p:extLst>
      <p:ext uri="{BB962C8B-B14F-4D97-AF65-F5344CB8AC3E}">
        <p14:creationId xmlns:p14="http://schemas.microsoft.com/office/powerpoint/2010/main" val="33710045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www-case.physics.sunysb.edu/wiki/images/c/ca/PHY542_Masking_techniques.pdf" TargetMode="External"/><Relationship Id="rId3" Type="http://schemas.openxmlformats.org/officeDocument/2006/relationships/hyperlink" Target="http://case.physics.stonybrook.edu/images/e/ee/PHY_542_ATF_photoinjector.pdf" TargetMode="External"/><Relationship Id="rId7" Type="http://schemas.openxmlformats.org/officeDocument/2006/relationships/hyperlink" Target="http://case.physics.sunysb.edu/images/a/af/HW3.pdf" TargetMode="External"/><Relationship Id="rId2" Type="http://schemas.openxmlformats.org/officeDocument/2006/relationships/hyperlink" Target="http://case.physics.stonybrook.edu/images/a/a0/Computational_HW1.pdf" TargetMode="External"/><Relationship Id="rId1" Type="http://schemas.openxmlformats.org/officeDocument/2006/relationships/slideLayout" Target="../slideLayouts/slideLayout2.xml"/><Relationship Id="rId6" Type="http://schemas.openxmlformats.org/officeDocument/2006/relationships/hyperlink" Target="http://case.physics.stonybrook.edu/images/7/74/PHY_542_HW2-3_QA.pdf" TargetMode="External"/><Relationship Id="rId11" Type="http://schemas.openxmlformats.org/officeDocument/2006/relationships/hyperlink" Target="http://case.physics.stonybrook.edu/images/4/44/Computational_HW4.pdf" TargetMode="External"/><Relationship Id="rId5" Type="http://schemas.openxmlformats.org/officeDocument/2006/relationships/hyperlink" Target="http://case.physics.stonybrook.edu/images/3/3d/PHY_542_Emittance_Measurements_2017.pdf" TargetMode="External"/><Relationship Id="rId10" Type="http://schemas.openxmlformats.org/officeDocument/2006/relationships/hyperlink" Target="http://case.physics.stonybrook.edu/images/0/0e/PHY542_beamTransport2016.pdf" TargetMode="External"/><Relationship Id="rId4" Type="http://schemas.openxmlformats.org/officeDocument/2006/relationships/hyperlink" Target="http://case.physics.sunysb.edu/images/6/67/Computational_HW2.pdf" TargetMode="External"/><Relationship Id="rId9" Type="http://schemas.openxmlformats.org/officeDocument/2006/relationships/hyperlink" Target="http://case.physics.stonybrook.edu/images/7/72/PHY542_CSR_ATF2.pdf"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ts"/><Relationship Id="rId1" Type="http://schemas.microsoft.com/office/2007/relationships/media" Target="../media/media1.ts"/><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30.png"/><Relationship Id="rId4" Type="http://schemas.openxmlformats.org/officeDocument/2006/relationships/image" Target="../media/image29.emf"/></Relationships>
</file>

<file path=ppt/slides/_rels/slide2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37.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jp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5.emf"/><Relationship Id="rId5" Type="http://schemas.openxmlformats.org/officeDocument/2006/relationships/image" Target="../media/image54.jpg"/><Relationship Id="rId4" Type="http://schemas.openxmlformats.org/officeDocument/2006/relationships/image" Target="../media/image53.jpg"/></Relationships>
</file>

<file path=ppt/slides/_rels/slide41.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case.physics.stonybrook.edu/index.php/RF_Superconductivity"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48256" y="4127271"/>
            <a:ext cx="6640469" cy="1470025"/>
          </a:xfrm>
        </p:spPr>
        <p:txBody>
          <a:bodyPr>
            <a:normAutofit fontScale="90000"/>
          </a:bodyPr>
          <a:lstStyle/>
          <a:p>
            <a:r>
              <a:rPr lang="en-US" dirty="0"/>
              <a:t>Advanced Accelerator Lab</a:t>
            </a:r>
            <a:br>
              <a:rPr lang="en-US" dirty="0"/>
            </a:br>
            <a:r>
              <a:rPr lang="en-US" dirty="0"/>
              <a:t>at BNL ATF</a:t>
            </a:r>
            <a:r>
              <a:rPr lang="ru-RU" dirty="0"/>
              <a:t> (</a:t>
            </a:r>
            <a:r>
              <a:rPr lang="en-US" dirty="0"/>
              <a:t>PHY</a:t>
            </a:r>
            <a:r>
              <a:rPr lang="ru-RU" dirty="0"/>
              <a:t>542)</a:t>
            </a:r>
            <a:endParaRPr lang="en-US" dirty="0"/>
          </a:p>
        </p:txBody>
      </p:sp>
      <p:sp>
        <p:nvSpPr>
          <p:cNvPr id="3" name="Subtitle 2"/>
          <p:cNvSpPr>
            <a:spLocks noGrp="1"/>
          </p:cNvSpPr>
          <p:nvPr>
            <p:ph type="subTitle" idx="1"/>
          </p:nvPr>
        </p:nvSpPr>
        <p:spPr>
          <a:xfrm>
            <a:off x="3346390" y="5597296"/>
            <a:ext cx="4217623" cy="417147"/>
          </a:xfrm>
        </p:spPr>
        <p:txBody>
          <a:bodyPr>
            <a:noAutofit/>
          </a:bodyPr>
          <a:lstStyle/>
          <a:p>
            <a:r>
              <a:rPr lang="en-US" sz="1800" dirty="0"/>
              <a:t>By Mikhail Fedurin</a:t>
            </a:r>
          </a:p>
          <a:p>
            <a:r>
              <a:rPr lang="en-US" sz="1800" dirty="0"/>
              <a:t>01/23/2023</a:t>
            </a:r>
          </a:p>
        </p:txBody>
      </p:sp>
    </p:spTree>
    <p:extLst>
      <p:ext uri="{BB962C8B-B14F-4D97-AF65-F5344CB8AC3E}">
        <p14:creationId xmlns:p14="http://schemas.microsoft.com/office/powerpoint/2010/main" val="11108687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9486"/>
            <a:ext cx="8229600" cy="1143000"/>
          </a:xfrm>
        </p:spPr>
        <p:txBody>
          <a:bodyPr>
            <a:normAutofit/>
          </a:bodyPr>
          <a:lstStyle/>
          <a:p>
            <a:r>
              <a:rPr lang="en-US" dirty="0"/>
              <a:t>Textbook and </a:t>
            </a:r>
            <a:r>
              <a:rPr lang="en-US" i="1" dirty="0"/>
              <a:t>suggested materials</a:t>
            </a:r>
            <a:endParaRPr lang="en-US" dirty="0"/>
          </a:p>
        </p:txBody>
      </p:sp>
      <p:sp>
        <p:nvSpPr>
          <p:cNvPr id="3" name="Content Placeholder 2"/>
          <p:cNvSpPr>
            <a:spLocks noGrp="1"/>
          </p:cNvSpPr>
          <p:nvPr>
            <p:ph idx="1"/>
          </p:nvPr>
        </p:nvSpPr>
        <p:spPr/>
        <p:txBody>
          <a:bodyPr>
            <a:normAutofit fontScale="92500"/>
          </a:bodyPr>
          <a:lstStyle/>
          <a:p>
            <a:r>
              <a:rPr lang="en-US" dirty="0"/>
              <a:t>“The Theory and Design of Charged Particle Beams” by Martin </a:t>
            </a:r>
            <a:r>
              <a:rPr lang="en-US" dirty="0" err="1"/>
              <a:t>Reiser</a:t>
            </a:r>
            <a:r>
              <a:rPr lang="en-US" dirty="0"/>
              <a:t>, published by Wiley (1994) </a:t>
            </a:r>
          </a:p>
          <a:p>
            <a:r>
              <a:rPr lang="en-US" dirty="0"/>
              <a:t>“Fundamentals of Beam Physics” by James </a:t>
            </a:r>
            <a:r>
              <a:rPr lang="en-US" dirty="0" err="1"/>
              <a:t>Rosenzweig</a:t>
            </a:r>
            <a:r>
              <a:rPr lang="en-US" dirty="0"/>
              <a:t>, published by Oxford 2003 </a:t>
            </a:r>
          </a:p>
          <a:p>
            <a:r>
              <a:rPr lang="en-US" dirty="0"/>
              <a:t>“Classical Electrodynamics”, third edition, by J.D. Jackson, published by Wiley (1999). Chapters 11 and 12 are of particular relevance to this course. </a:t>
            </a:r>
          </a:p>
          <a:p>
            <a:r>
              <a:rPr lang="en-US" dirty="0"/>
              <a:t>Accelerator Physics, by S. Y. Lee </a:t>
            </a:r>
          </a:p>
          <a:p>
            <a:endParaRPr lang="en-US" dirty="0"/>
          </a:p>
        </p:txBody>
      </p:sp>
      <p:sp>
        <p:nvSpPr>
          <p:cNvPr id="4" name="Slide Number Placeholder 3"/>
          <p:cNvSpPr>
            <a:spLocks noGrp="1"/>
          </p:cNvSpPr>
          <p:nvPr>
            <p:ph type="sldNum" sz="quarter" idx="12"/>
          </p:nvPr>
        </p:nvSpPr>
        <p:spPr/>
        <p:txBody>
          <a:bodyPr/>
          <a:lstStyle/>
          <a:p>
            <a:fld id="{196E6E30-5C1D-DF47-B00F-C5C8BD09A92C}" type="slidenum">
              <a:rPr lang="en-US" smtClean="0"/>
              <a:t>10</a:t>
            </a:fld>
            <a:endParaRPr lang="en-US"/>
          </a:p>
        </p:txBody>
      </p:sp>
    </p:spTree>
    <p:extLst>
      <p:ext uri="{BB962C8B-B14F-4D97-AF65-F5344CB8AC3E}">
        <p14:creationId xmlns:p14="http://schemas.microsoft.com/office/powerpoint/2010/main" val="3130187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dirty="0"/>
              <a:t>Grading </a:t>
            </a:r>
          </a:p>
        </p:txBody>
      </p:sp>
      <p:sp>
        <p:nvSpPr>
          <p:cNvPr id="3" name="Content Placeholder 2"/>
          <p:cNvSpPr>
            <a:spLocks noGrp="1"/>
          </p:cNvSpPr>
          <p:nvPr>
            <p:ph idx="1"/>
          </p:nvPr>
        </p:nvSpPr>
        <p:spPr/>
        <p:txBody>
          <a:bodyPr>
            <a:normAutofit lnSpcReduction="10000"/>
          </a:bodyPr>
          <a:lstStyle/>
          <a:p>
            <a:pPr marL="0" indent="0">
              <a:buNone/>
            </a:pPr>
            <a:r>
              <a:rPr lang="en-US" dirty="0"/>
              <a:t>Students will be evaluated based on the following performances: </a:t>
            </a:r>
          </a:p>
          <a:p>
            <a:pPr marL="0" indent="0">
              <a:buNone/>
            </a:pPr>
            <a:endParaRPr lang="en-US" dirty="0"/>
          </a:p>
          <a:p>
            <a:r>
              <a:rPr lang="en-US" dirty="0"/>
              <a:t>20% active participation in class </a:t>
            </a:r>
          </a:p>
          <a:p>
            <a:r>
              <a:rPr lang="en-US" dirty="0"/>
              <a:t>60% lab report preparation</a:t>
            </a:r>
          </a:p>
          <a:p>
            <a:r>
              <a:rPr lang="en-US" dirty="0"/>
              <a:t>20% report presentation</a:t>
            </a:r>
          </a:p>
          <a:p>
            <a:endParaRPr lang="en-US" dirty="0"/>
          </a:p>
          <a:p>
            <a:pPr marL="0" indent="0">
              <a:buNone/>
            </a:pPr>
            <a:r>
              <a:rPr lang="en-US" dirty="0"/>
              <a:t>			There will be no final exam. </a:t>
            </a:r>
          </a:p>
        </p:txBody>
      </p:sp>
      <p:sp>
        <p:nvSpPr>
          <p:cNvPr id="4" name="Slide Number Placeholder 3"/>
          <p:cNvSpPr>
            <a:spLocks noGrp="1"/>
          </p:cNvSpPr>
          <p:nvPr>
            <p:ph type="sldNum" sz="quarter" idx="12"/>
          </p:nvPr>
        </p:nvSpPr>
        <p:spPr/>
        <p:txBody>
          <a:bodyPr/>
          <a:lstStyle/>
          <a:p>
            <a:fld id="{196E6E30-5C1D-DF47-B00F-C5C8BD09A92C}" type="slidenum">
              <a:rPr lang="en-US" smtClean="0"/>
              <a:t>11</a:t>
            </a:fld>
            <a:endParaRPr lang="en-US"/>
          </a:p>
        </p:txBody>
      </p:sp>
    </p:spTree>
    <p:extLst>
      <p:ext uri="{BB962C8B-B14F-4D97-AF65-F5344CB8AC3E}">
        <p14:creationId xmlns:p14="http://schemas.microsoft.com/office/powerpoint/2010/main" val="13593159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518" y="0"/>
            <a:ext cx="8229600" cy="689866"/>
          </a:xfrm>
        </p:spPr>
        <p:txBody>
          <a:bodyPr>
            <a:normAutofit fontScale="90000"/>
          </a:bodyPr>
          <a:lstStyle/>
          <a:p>
            <a:r>
              <a:rPr lang="en-US" b="1" dirty="0">
                <a:gradFill flip="none" rotWithShape="1">
                  <a:gsLst>
                    <a:gs pos="0">
                      <a:schemeClr val="accent1">
                        <a:lumMod val="5000"/>
                        <a:lumOff val="95000"/>
                      </a:schemeClr>
                    </a:gs>
                    <a:gs pos="59000">
                      <a:schemeClr val="tx2"/>
                    </a:gs>
                    <a:gs pos="57000">
                      <a:srgbClr val="B1C8E2"/>
                    </a:gs>
                    <a:gs pos="98000">
                      <a:schemeClr val="tx2"/>
                    </a:gs>
                    <a:gs pos="100000">
                      <a:schemeClr val="accent1">
                        <a:lumMod val="45000"/>
                        <a:lumOff val="55000"/>
                      </a:schemeClr>
                    </a:gs>
                    <a:gs pos="100000">
                      <a:schemeClr val="accent1">
                        <a:lumMod val="30000"/>
                        <a:lumOff val="70000"/>
                      </a:schemeClr>
                    </a:gs>
                  </a:gsLst>
                  <a:lin ang="0" scaled="1"/>
                  <a:tileRect/>
                </a:gradFill>
              </a:rPr>
              <a:t>Course schedule Spring 2023</a:t>
            </a:r>
          </a:p>
        </p:txBody>
      </p:sp>
      <p:sp>
        <p:nvSpPr>
          <p:cNvPr id="4" name="Slide Number Placeholder 3"/>
          <p:cNvSpPr>
            <a:spLocks noGrp="1"/>
          </p:cNvSpPr>
          <p:nvPr>
            <p:ph type="sldNum" sz="quarter" idx="12"/>
          </p:nvPr>
        </p:nvSpPr>
        <p:spPr/>
        <p:txBody>
          <a:bodyPr/>
          <a:lstStyle/>
          <a:p>
            <a:fld id="{196E6E30-5C1D-DF47-B00F-C5C8BD09A92C}" type="slidenum">
              <a:rPr lang="en-US" smtClean="0"/>
              <a:t>12</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4251164676"/>
              </p:ext>
            </p:extLst>
          </p:nvPr>
        </p:nvGraphicFramePr>
        <p:xfrm>
          <a:off x="206679" y="848921"/>
          <a:ext cx="8636697" cy="5332518"/>
        </p:xfrm>
        <a:graphic>
          <a:graphicData uri="http://schemas.openxmlformats.org/drawingml/2006/table">
            <a:tbl>
              <a:tblPr/>
              <a:tblGrid>
                <a:gridCol w="295126">
                  <a:extLst>
                    <a:ext uri="{9D8B030D-6E8A-4147-A177-3AD203B41FA5}">
                      <a16:colId xmlns:a16="http://schemas.microsoft.com/office/drawing/2014/main" val="20000"/>
                    </a:ext>
                  </a:extLst>
                </a:gridCol>
                <a:gridCol w="1170616">
                  <a:extLst>
                    <a:ext uri="{9D8B030D-6E8A-4147-A177-3AD203B41FA5}">
                      <a16:colId xmlns:a16="http://schemas.microsoft.com/office/drawing/2014/main" val="20001"/>
                    </a:ext>
                  </a:extLst>
                </a:gridCol>
                <a:gridCol w="3404725">
                  <a:extLst>
                    <a:ext uri="{9D8B030D-6E8A-4147-A177-3AD203B41FA5}">
                      <a16:colId xmlns:a16="http://schemas.microsoft.com/office/drawing/2014/main" val="20002"/>
                    </a:ext>
                  </a:extLst>
                </a:gridCol>
                <a:gridCol w="3766230">
                  <a:extLst>
                    <a:ext uri="{9D8B030D-6E8A-4147-A177-3AD203B41FA5}">
                      <a16:colId xmlns:a16="http://schemas.microsoft.com/office/drawing/2014/main" val="20003"/>
                    </a:ext>
                  </a:extLst>
                </a:gridCol>
              </a:tblGrid>
              <a:tr h="378630">
                <a:tc>
                  <a:txBody>
                    <a:bodyPr/>
                    <a:lstStyle/>
                    <a:p>
                      <a:r>
                        <a:rPr lang="fi-FI" sz="1200" dirty="0"/>
                        <a:t>1</a:t>
                      </a:r>
                    </a:p>
                  </a:txBody>
                  <a:tcPr marL="18702" marR="18702" marT="9351" marB="9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1200" dirty="0" err="1"/>
                        <a:t>Mon</a:t>
                      </a:r>
                      <a:r>
                        <a:rPr lang="fi-FI" sz="1200" dirty="0"/>
                        <a:t>, Jan 23 </a:t>
                      </a:r>
                    </a:p>
                  </a:txBody>
                  <a:tcPr marL="18702" marR="18702" marT="9351" marB="9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dirty="0"/>
                        <a:t>Introduction class </a:t>
                      </a:r>
                    </a:p>
                  </a:txBody>
                  <a:tcPr marL="18702" marR="18702" marT="9351" marB="9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a:t>This class will take place at SBU P117</a:t>
                      </a:r>
                      <a:r>
                        <a:rPr lang="en-US" sz="1200" b="1" dirty="0"/>
                        <a:t>. All remaining classes will be at BNL </a:t>
                      </a:r>
                    </a:p>
                  </a:txBody>
                  <a:tcPr marL="18702" marR="18702" marT="9351" marB="93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87023">
                <a:tc>
                  <a:txBody>
                    <a:bodyPr/>
                    <a:lstStyle/>
                    <a:p>
                      <a:r>
                        <a:rPr lang="is-IS" sz="1200" dirty="0"/>
                        <a:t>2 </a:t>
                      </a:r>
                    </a:p>
                  </a:txBody>
                  <a:tcPr marL="18702" marR="18702" marT="9351" marB="9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1200" dirty="0" err="1"/>
                        <a:t>Mon</a:t>
                      </a:r>
                      <a:r>
                        <a:rPr lang="fi-FI" sz="1200" dirty="0"/>
                        <a:t>, Jan 30</a:t>
                      </a:r>
                    </a:p>
                  </a:txBody>
                  <a:tcPr marL="18702" marR="18702" marT="9351" marB="9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ATF safety overview, administrative issues, tour at ATF </a:t>
                      </a:r>
                    </a:p>
                  </a:txBody>
                  <a:tcPr marL="18702" marR="18702" marT="9351" marB="9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p>
                  </a:txBody>
                  <a:tcPr marL="18702" marR="18702" marT="9351" marB="9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55344">
                <a:tc>
                  <a:txBody>
                    <a:bodyPr/>
                    <a:lstStyle/>
                    <a:p>
                      <a:r>
                        <a:rPr lang="en-US" sz="1200"/>
                        <a:t>3 </a:t>
                      </a:r>
                    </a:p>
                  </a:txBody>
                  <a:tcPr marL="18702" marR="18702" marT="9351" marB="9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1200" dirty="0" err="1"/>
                        <a:t>Mon</a:t>
                      </a:r>
                      <a:r>
                        <a:rPr lang="en-US" sz="1200" dirty="0"/>
                        <a:t>, Feb 06</a:t>
                      </a:r>
                    </a:p>
                  </a:txBody>
                  <a:tcPr marL="18702" marR="18702" marT="9351" marB="9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t>Modeling photo-injectors, Introduction to ASTRA </a:t>
                      </a:r>
                      <a:r>
                        <a:rPr lang="en-US" sz="1200">
                          <a:hlinkClick r:id="rId2"/>
                        </a:rPr>
                        <a:t>Computational HW1</a:t>
                      </a:r>
                      <a:r>
                        <a:rPr lang="en-US" sz="1200"/>
                        <a:t> </a:t>
                      </a:r>
                    </a:p>
                  </a:txBody>
                  <a:tcPr marL="18702" marR="18702" marT="9351" marB="9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hlinkClick r:id="rId3"/>
                        </a:rPr>
                        <a:t>ATF Photoinjector</a:t>
                      </a:r>
                      <a:r>
                        <a:rPr lang="en-US" sz="1200"/>
                        <a:t> Quantum efficiency measurements </a:t>
                      </a:r>
                    </a:p>
                  </a:txBody>
                  <a:tcPr marL="18702" marR="18702" marT="9351" marB="9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87023">
                <a:tc>
                  <a:txBody>
                    <a:bodyPr/>
                    <a:lstStyle/>
                    <a:p>
                      <a:r>
                        <a:rPr lang="en-US" sz="1200"/>
                        <a:t>4 </a:t>
                      </a:r>
                    </a:p>
                  </a:txBody>
                  <a:tcPr marL="18702" marR="18702" marT="9351" marB="9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1200" dirty="0" err="1"/>
                        <a:t>Mon</a:t>
                      </a:r>
                      <a:r>
                        <a:rPr lang="en-US" sz="1200" dirty="0"/>
                        <a:t>, Feb 13</a:t>
                      </a:r>
                    </a:p>
                  </a:txBody>
                  <a:tcPr marL="18702" marR="18702" marT="9351" marB="9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0" lang="en-US" sz="1200" b="0" i="0" u="none" strike="noStrike" kern="1200" cap="none" spc="0" normalizeH="0" baseline="0" noProof="0" dirty="0">
                          <a:ln>
                            <a:noFill/>
                          </a:ln>
                          <a:solidFill>
                            <a:prstClr val="black"/>
                          </a:solidFill>
                          <a:effectLst/>
                          <a:uLnTx/>
                          <a:uFillTx/>
                          <a:latin typeface="+mn-lt"/>
                          <a:ea typeface="+mn-ea"/>
                          <a:cs typeface="+mn-cs"/>
                        </a:rPr>
                        <a:t>Beam Acceleration </a:t>
                      </a:r>
                      <a:r>
                        <a:rPr kumimoji="0" lang="en-US" sz="1200" b="0" i="0" u="none" strike="noStrike" kern="1200" cap="none" spc="0" normalizeH="0" baseline="0" noProof="0" dirty="0">
                          <a:ln>
                            <a:noFill/>
                          </a:ln>
                          <a:solidFill>
                            <a:prstClr val="black"/>
                          </a:solidFill>
                          <a:effectLst/>
                          <a:uLnTx/>
                          <a:uFillTx/>
                          <a:latin typeface="+mn-lt"/>
                          <a:ea typeface="+mn-ea"/>
                          <a:cs typeface="+mn-cs"/>
                          <a:hlinkClick r:id="rId4"/>
                        </a:rPr>
                        <a:t>Computational HW2</a:t>
                      </a:r>
                      <a:r>
                        <a:rPr kumimoji="0" lang="en-US" sz="1200" b="0" i="0" u="none" strike="noStrike" kern="1200" cap="none" spc="0" normalizeH="0" baseline="0" noProof="0" dirty="0">
                          <a:ln>
                            <a:noFill/>
                          </a:ln>
                          <a:solidFill>
                            <a:prstClr val="black"/>
                          </a:solidFill>
                          <a:effectLst/>
                          <a:uLnTx/>
                          <a:uFillTx/>
                          <a:latin typeface="+mn-lt"/>
                          <a:ea typeface="+mn-ea"/>
                          <a:cs typeface="+mn-cs"/>
                        </a:rPr>
                        <a:t> </a:t>
                      </a:r>
                      <a:endParaRPr lang="en-US" sz="1200" dirty="0"/>
                    </a:p>
                  </a:txBody>
                  <a:tcPr marL="18702" marR="18702" marT="9351" marB="9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Operation of radio-frequency cavities, phase-dependence </a:t>
                      </a:r>
                    </a:p>
                  </a:txBody>
                  <a:tcPr marL="18702" marR="18702" marT="9351" marB="9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11451">
                <a:tc>
                  <a:txBody>
                    <a:bodyPr/>
                    <a:lstStyle/>
                    <a:p>
                      <a:r>
                        <a:rPr lang="en-US" sz="1200"/>
                        <a:t>6 </a:t>
                      </a:r>
                    </a:p>
                  </a:txBody>
                  <a:tcPr marL="18702" marR="18702" marT="9351" marB="9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1200" dirty="0" err="1"/>
                        <a:t>Mon</a:t>
                      </a:r>
                      <a:r>
                        <a:rPr lang="en-US" sz="1200" dirty="0"/>
                        <a:t>, Feb 20</a:t>
                      </a:r>
                    </a:p>
                  </a:txBody>
                  <a:tcPr marL="18702" marR="18702" marT="9351" marB="9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t>Advanced acceleration topics #1. Beam Diagnostics, emittance measurement techniques </a:t>
                      </a:r>
                      <a:r>
                        <a:rPr lang="en-US" sz="1200">
                          <a:hlinkClick r:id="rId5"/>
                        </a:rPr>
                        <a:t>Lecture </a:t>
                      </a:r>
                      <a:endParaRPr lang="en-US" sz="1200"/>
                    </a:p>
                  </a:txBody>
                  <a:tcPr marL="18702" marR="18702" marT="9351" marB="9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Operation of position monitors; beam profile monitors; energy analyzer; emittance measurement with a BPM scan </a:t>
                      </a:r>
                    </a:p>
                  </a:txBody>
                  <a:tcPr marL="18702" marR="18702" marT="9351" marB="9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53531">
                <a:tc>
                  <a:txBody>
                    <a:bodyPr/>
                    <a:lstStyle/>
                    <a:p>
                      <a:r>
                        <a:rPr lang="ru-RU" sz="1200"/>
                        <a:t>7 </a:t>
                      </a:r>
                    </a:p>
                  </a:txBody>
                  <a:tcPr marL="18702" marR="18702" marT="9351" marB="9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1200" dirty="0" err="1"/>
                        <a:t>Mon</a:t>
                      </a:r>
                      <a:r>
                        <a:rPr lang="en-US" sz="1200" dirty="0"/>
                        <a:t>, Feb 27</a:t>
                      </a:r>
                    </a:p>
                  </a:txBody>
                  <a:tcPr marL="18702" marR="18702" marT="9351" marB="9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t>Beam dynamics simulations </a:t>
                      </a:r>
                      <a:r>
                        <a:rPr lang="en-US" sz="1200">
                          <a:hlinkClick r:id="rId6"/>
                        </a:rPr>
                        <a:t>Lecture and QA</a:t>
                      </a:r>
                      <a:r>
                        <a:rPr lang="en-US" sz="1200"/>
                        <a:t>, Computational </a:t>
                      </a:r>
                      <a:r>
                        <a:rPr lang="en-US" sz="1200">
                          <a:hlinkClick r:id="rId4"/>
                        </a:rPr>
                        <a:t>HW2</a:t>
                      </a:r>
                      <a:r>
                        <a:rPr lang="en-US" sz="1200"/>
                        <a:t>, </a:t>
                      </a:r>
                      <a:r>
                        <a:rPr lang="en-US" sz="1200">
                          <a:hlinkClick r:id="rId7"/>
                        </a:rPr>
                        <a:t>HW3</a:t>
                      </a:r>
                      <a:r>
                        <a:rPr lang="en-US" sz="1200"/>
                        <a:t> </a:t>
                      </a:r>
                    </a:p>
                  </a:txBody>
                  <a:tcPr marL="18702" marR="18702" marT="9351" marB="9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t>ATF computer Lab </a:t>
                      </a:r>
                    </a:p>
                  </a:txBody>
                  <a:tcPr marL="18702" marR="18702" marT="9351" marB="9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130916">
                <a:tc>
                  <a:txBody>
                    <a:bodyPr/>
                    <a:lstStyle/>
                    <a:p>
                      <a:r>
                        <a:rPr lang="en-US" sz="1200"/>
                        <a:t>8 </a:t>
                      </a:r>
                    </a:p>
                  </a:txBody>
                  <a:tcPr marL="18702" marR="18702" marT="9351" marB="9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1200" dirty="0" err="1"/>
                        <a:t>Mon</a:t>
                      </a:r>
                      <a:r>
                        <a:rPr lang="fi-FI" sz="1200" dirty="0"/>
                        <a:t>, </a:t>
                      </a:r>
                      <a:r>
                        <a:rPr lang="pt-BR" sz="1200" dirty="0"/>
                        <a:t>Mar 06</a:t>
                      </a:r>
                    </a:p>
                  </a:txBody>
                  <a:tcPr marL="18702" marR="18702" marT="9351" marB="9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dirty="0" err="1"/>
                        <a:t>Spri</a:t>
                      </a:r>
                      <a:r>
                        <a:rPr lang="en-US" sz="1200" dirty="0" err="1"/>
                        <a:t>Beam</a:t>
                      </a:r>
                      <a:r>
                        <a:rPr lang="en-US" sz="1200" dirty="0"/>
                        <a:t> Diagnostics, emittance measurement techniques </a:t>
                      </a:r>
                      <a:r>
                        <a:rPr lang="en-US" sz="1200" dirty="0">
                          <a:hlinkClick r:id="rId5"/>
                        </a:rPr>
                        <a:t>Lecture </a:t>
                      </a:r>
                      <a:endParaRPr lang="en-US" sz="1200" dirty="0"/>
                    </a:p>
                  </a:txBody>
                  <a:tcPr marL="18702" marR="18702" marT="9351" marB="9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Emittance measurement with Quad magnet scan </a:t>
                      </a:r>
                    </a:p>
                    <a:p>
                      <a:endParaRPr lang="en-US" sz="1200" dirty="0"/>
                    </a:p>
                  </a:txBody>
                  <a:tcPr marL="18702" marR="18702" marT="9351" marB="9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43130">
                <a:tc>
                  <a:txBody>
                    <a:bodyPr/>
                    <a:lstStyle/>
                    <a:p>
                      <a:r>
                        <a:rPr lang="fi-FI" sz="1200"/>
                        <a:t>9 </a:t>
                      </a:r>
                    </a:p>
                  </a:txBody>
                  <a:tcPr marL="18702" marR="18702" marT="9351" marB="9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1200" dirty="0" err="1"/>
                        <a:t>Mon</a:t>
                      </a:r>
                      <a:r>
                        <a:rPr lang="fi-FI" sz="1200" dirty="0"/>
                        <a:t>, </a:t>
                      </a:r>
                      <a:r>
                        <a:rPr lang="it-IT" sz="1200" dirty="0"/>
                        <a:t> Mar 13</a:t>
                      </a:r>
                    </a:p>
                  </a:txBody>
                  <a:tcPr marL="18702" marR="18702" marT="9351" marB="9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Spring Recess (no class)</a:t>
                      </a:r>
                      <a:r>
                        <a:rPr lang="en-US" sz="1200" dirty="0"/>
                        <a:t> </a:t>
                      </a:r>
                    </a:p>
                    <a:p>
                      <a:endParaRPr lang="en-US" sz="1200" dirty="0"/>
                    </a:p>
                  </a:txBody>
                  <a:tcPr marL="18702" marR="18702" marT="9351" marB="9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p>
                  </a:txBody>
                  <a:tcPr marL="18702" marR="18702" marT="9351" marB="9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243130">
                <a:tc>
                  <a:txBody>
                    <a:bodyPr/>
                    <a:lstStyle/>
                    <a:p>
                      <a:r>
                        <a:rPr lang="is-IS" sz="1200"/>
                        <a:t>10 </a:t>
                      </a:r>
                    </a:p>
                  </a:txBody>
                  <a:tcPr marL="18702" marR="18702" marT="9351" marB="9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1200" dirty="0" err="1"/>
                        <a:t>Mon</a:t>
                      </a:r>
                      <a:r>
                        <a:rPr lang="fi-FI" sz="1200" dirty="0"/>
                        <a:t>, </a:t>
                      </a:r>
                      <a:r>
                        <a:rPr lang="is-IS" sz="1200" dirty="0"/>
                        <a:t>Mar 20</a:t>
                      </a:r>
                    </a:p>
                  </a:txBody>
                  <a:tcPr marL="18702" marR="18702" marT="9351" marB="9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t>Dispersion and Masking Techniques </a:t>
                      </a:r>
                      <a:r>
                        <a:rPr lang="en-US" sz="1200">
                          <a:hlinkClick r:id="rId8"/>
                        </a:rPr>
                        <a:t>Lecture</a:t>
                      </a:r>
                      <a:r>
                        <a:rPr lang="en-US" sz="1200"/>
                        <a:t> </a:t>
                      </a:r>
                    </a:p>
                  </a:txBody>
                  <a:tcPr marL="18702" marR="18702" marT="9351" marB="9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t>Beam masking techniques and bunch-train production </a:t>
                      </a:r>
                    </a:p>
                  </a:txBody>
                  <a:tcPr marL="18702" marR="18702" marT="9351" marB="9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355344">
                <a:tc>
                  <a:txBody>
                    <a:bodyPr/>
                    <a:lstStyle/>
                    <a:p>
                      <a:r>
                        <a:rPr lang="cs-CZ" sz="1200"/>
                        <a:t>11 </a:t>
                      </a:r>
                    </a:p>
                  </a:txBody>
                  <a:tcPr marL="18702" marR="18702" marT="9351" marB="9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1200" dirty="0" err="1"/>
                        <a:t>Mon</a:t>
                      </a:r>
                      <a:r>
                        <a:rPr lang="fi-FI" sz="1200" dirty="0"/>
                        <a:t>, </a:t>
                      </a:r>
                      <a:r>
                        <a:rPr lang="is-IS" sz="1200" dirty="0"/>
                        <a:t>Mar 27</a:t>
                      </a:r>
                    </a:p>
                  </a:txBody>
                  <a:tcPr marL="18702" marR="18702" marT="9351" marB="9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Advanced acceleration topics #2 </a:t>
                      </a:r>
                      <a:r>
                        <a:rPr lang="en-US" sz="1200" b="1" dirty="0"/>
                        <a:t>TBD</a:t>
                      </a:r>
                      <a:r>
                        <a:rPr lang="en-US" sz="1200" dirty="0"/>
                        <a:t>. </a:t>
                      </a:r>
                    </a:p>
                  </a:txBody>
                  <a:tcPr marL="18702" marR="18702" marT="9351" marB="9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t>Demonstration of production of sub-femtosecond pulses and longitudinal profile measurements </a:t>
                      </a:r>
                    </a:p>
                  </a:txBody>
                  <a:tcPr marL="18702" marR="18702" marT="9351" marB="9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411451">
                <a:tc>
                  <a:txBody>
                    <a:bodyPr/>
                    <a:lstStyle/>
                    <a:p>
                      <a:r>
                        <a:rPr lang="is-IS" sz="1200"/>
                        <a:t>12 </a:t>
                      </a:r>
                    </a:p>
                  </a:txBody>
                  <a:tcPr marL="18702" marR="18702" marT="9351" marB="9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1200" dirty="0" err="1"/>
                        <a:t>Mon</a:t>
                      </a:r>
                      <a:r>
                        <a:rPr lang="fi-FI" sz="1200" dirty="0"/>
                        <a:t>, </a:t>
                      </a:r>
                      <a:r>
                        <a:rPr lang="pt-BR" sz="1200" dirty="0" err="1"/>
                        <a:t>Apr</a:t>
                      </a:r>
                      <a:r>
                        <a:rPr lang="pt-BR" sz="1200" dirty="0"/>
                        <a:t> 03</a:t>
                      </a:r>
                    </a:p>
                  </a:txBody>
                  <a:tcPr marL="18702" marR="18702" marT="9351" marB="9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t>Bunch compression; Coherent Synchrotron Radiation (CSR);</a:t>
                      </a:r>
                      <a:r>
                        <a:rPr lang="en-US" sz="1200">
                          <a:hlinkClick r:id="rId9"/>
                        </a:rPr>
                        <a:t>PHY542 2016 CSR_ATF2</a:t>
                      </a:r>
                      <a:r>
                        <a:rPr lang="en-US" sz="1200"/>
                        <a:t>] </a:t>
                      </a:r>
                    </a:p>
                  </a:txBody>
                  <a:tcPr marL="18702" marR="18702" marT="9351" marB="9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t>CSR effects on energy spread demonstration (ATF control room or/and comp. lab. using elegant) </a:t>
                      </a:r>
                    </a:p>
                  </a:txBody>
                  <a:tcPr marL="18702" marR="18702" marT="9351" marB="9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299237">
                <a:tc>
                  <a:txBody>
                    <a:bodyPr/>
                    <a:lstStyle/>
                    <a:p>
                      <a:r>
                        <a:rPr lang="is-IS" sz="1200"/>
                        <a:t>13 </a:t>
                      </a:r>
                    </a:p>
                  </a:txBody>
                  <a:tcPr marL="18702" marR="18702" marT="9351" marB="9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1200" dirty="0" err="1"/>
                        <a:t>Mon</a:t>
                      </a:r>
                      <a:r>
                        <a:rPr lang="fi-FI" sz="1200" dirty="0"/>
                        <a:t>, </a:t>
                      </a:r>
                      <a:r>
                        <a:rPr lang="en-US" sz="1200" dirty="0"/>
                        <a:t>Apr </a:t>
                      </a:r>
                      <a:r>
                        <a:rPr lang="ru-RU" sz="1200" dirty="0"/>
                        <a:t>10</a:t>
                      </a:r>
                      <a:endParaRPr lang="en-US" sz="1200" dirty="0"/>
                    </a:p>
                  </a:txBody>
                  <a:tcPr marL="18702" marR="18702" marT="9351" marB="9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Data Acquisition: </a:t>
                      </a:r>
                      <a:r>
                        <a:rPr lang="en-US" sz="1200" b="0" dirty="0"/>
                        <a:t>Students Ex1: Photo </a:t>
                      </a:r>
                      <a:r>
                        <a:rPr lang="en-US" sz="1200" dirty="0"/>
                        <a:t>cathode QE characterization. </a:t>
                      </a:r>
                    </a:p>
                  </a:txBody>
                  <a:tcPr marL="18702" marR="18702" marT="9351" marB="9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Data </a:t>
                      </a:r>
                      <a:r>
                        <a:rPr lang="en-US" sz="1200" b="0" dirty="0"/>
                        <a:t>Acquisition: Students Ex2: </a:t>
                      </a:r>
                      <a:r>
                        <a:rPr lang="en-US" sz="1200" dirty="0"/>
                        <a:t>Solenoid scan. 4xBPM </a:t>
                      </a:r>
                      <a:r>
                        <a:rPr lang="en-US" sz="1200" dirty="0" err="1"/>
                        <a:t>Emittance</a:t>
                      </a:r>
                      <a:r>
                        <a:rPr lang="en-US" sz="1200" dirty="0"/>
                        <a:t> measurements. </a:t>
                      </a:r>
                    </a:p>
                  </a:txBody>
                  <a:tcPr marL="18702" marR="18702" marT="9351" marB="9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r h="187023">
                <a:tc>
                  <a:txBody>
                    <a:bodyPr/>
                    <a:lstStyle/>
                    <a:p>
                      <a:r>
                        <a:rPr lang="is-IS" sz="1200"/>
                        <a:t>14 </a:t>
                      </a:r>
                    </a:p>
                  </a:txBody>
                  <a:tcPr marL="18702" marR="18702" marT="9351" marB="9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1200" dirty="0" err="1"/>
                        <a:t>Mon</a:t>
                      </a:r>
                      <a:r>
                        <a:rPr lang="fi-FI" sz="1200" dirty="0"/>
                        <a:t>, </a:t>
                      </a:r>
                      <a:r>
                        <a:rPr lang="en-US" sz="1200" dirty="0"/>
                        <a:t>Apr 1</a:t>
                      </a:r>
                      <a:r>
                        <a:rPr lang="ru-RU" sz="1200" dirty="0"/>
                        <a:t>7</a:t>
                      </a:r>
                      <a:endParaRPr lang="en-US" sz="1200" dirty="0"/>
                    </a:p>
                  </a:txBody>
                  <a:tcPr marL="18702" marR="18702" marT="9351" marB="9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t>Advanced acceleration topics #3 </a:t>
                      </a:r>
                      <a:r>
                        <a:rPr lang="en-US" sz="1200" b="1"/>
                        <a:t>TBD</a:t>
                      </a:r>
                      <a:r>
                        <a:rPr lang="en-US" sz="1200"/>
                        <a:t> </a:t>
                      </a:r>
                    </a:p>
                  </a:txBody>
                  <a:tcPr marL="18702" marR="18702" marT="9351" marB="9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t>Magnetic measurements (To be confirmed) </a:t>
                      </a:r>
                    </a:p>
                  </a:txBody>
                  <a:tcPr marL="18702" marR="18702" marT="9351" marB="9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3"/>
                  </a:ext>
                </a:extLst>
              </a:tr>
              <a:tr h="355344">
                <a:tc>
                  <a:txBody>
                    <a:bodyPr/>
                    <a:lstStyle/>
                    <a:p>
                      <a:r>
                        <a:rPr lang="en-US" sz="1200"/>
                        <a:t>15 </a:t>
                      </a:r>
                    </a:p>
                  </a:txBody>
                  <a:tcPr marL="18702" marR="18702" marT="9351" marB="9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i-FI" sz="1200" dirty="0" err="1"/>
                        <a:t>Mon</a:t>
                      </a:r>
                      <a:r>
                        <a:rPr lang="fi-FI" sz="1200" dirty="0"/>
                        <a:t>, </a:t>
                      </a:r>
                      <a:r>
                        <a:rPr lang="en-US" sz="1200" dirty="0"/>
                        <a:t>Apr </a:t>
                      </a:r>
                      <a:r>
                        <a:rPr lang="ru-RU" sz="1200" dirty="0"/>
                        <a:t>24</a:t>
                      </a:r>
                      <a:endParaRPr lang="en-US" sz="1200" dirty="0"/>
                    </a:p>
                  </a:txBody>
                  <a:tcPr marL="18702" marR="18702" marT="9351" marB="9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Data Acquisition</a:t>
                      </a:r>
                      <a:r>
                        <a:rPr lang="en-US" sz="1200" b="0" dirty="0"/>
                        <a:t>: Students Ex3</a:t>
                      </a:r>
                      <a:r>
                        <a:rPr lang="en-US" sz="1200" b="1" dirty="0"/>
                        <a:t>:</a:t>
                      </a:r>
                      <a:r>
                        <a:rPr lang="en-US" sz="1200" dirty="0"/>
                        <a:t> RF </a:t>
                      </a:r>
                      <a:r>
                        <a:rPr lang="en-US" sz="1200" dirty="0" err="1"/>
                        <a:t>linacs</a:t>
                      </a:r>
                      <a:r>
                        <a:rPr lang="en-US" sz="1200" dirty="0"/>
                        <a:t> phase </a:t>
                      </a:r>
                      <a:r>
                        <a:rPr lang="en-US" sz="1200" dirty="0" err="1"/>
                        <a:t>optimisation</a:t>
                      </a:r>
                      <a:r>
                        <a:rPr lang="en-US" sz="1200" dirty="0"/>
                        <a:t>. </a:t>
                      </a:r>
                      <a:r>
                        <a:rPr lang="en-US" sz="1200" dirty="0" err="1"/>
                        <a:t>Emittance</a:t>
                      </a:r>
                      <a:r>
                        <a:rPr lang="en-US" sz="1200" dirty="0"/>
                        <a:t> measurements </a:t>
                      </a:r>
                    </a:p>
                  </a:txBody>
                  <a:tcPr marL="18702" marR="18702" marT="9351" marB="9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Data Acquisition: </a:t>
                      </a:r>
                      <a:r>
                        <a:rPr lang="en-US" sz="1200" b="0" dirty="0"/>
                        <a:t>Students Ex4: </a:t>
                      </a:r>
                      <a:r>
                        <a:rPr lang="en-US" sz="1200" dirty="0"/>
                        <a:t>Beam masking techniques </a:t>
                      </a:r>
                    </a:p>
                  </a:txBody>
                  <a:tcPr marL="18702" marR="18702" marT="9351" marB="9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4"/>
                  </a:ext>
                </a:extLst>
              </a:tr>
              <a:tr h="130916">
                <a:tc>
                  <a:txBody>
                    <a:bodyPr/>
                    <a:lstStyle/>
                    <a:p>
                      <a:r>
                        <a:rPr lang="en-US" sz="1200"/>
                        <a:t>16 </a:t>
                      </a:r>
                    </a:p>
                  </a:txBody>
                  <a:tcPr marL="18702" marR="18702" marT="9351" marB="9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Mon</a:t>
                      </a:r>
                      <a:r>
                        <a:rPr lang="fi-FI" sz="1200" dirty="0"/>
                        <a:t>, </a:t>
                      </a:r>
                      <a:r>
                        <a:rPr lang="en-US" sz="1200" dirty="0"/>
                        <a:t>May </a:t>
                      </a:r>
                      <a:r>
                        <a:rPr lang="ru-RU" sz="1200" dirty="0"/>
                        <a:t>01</a:t>
                      </a:r>
                      <a:endParaRPr lang="en-US" sz="1200" dirty="0"/>
                    </a:p>
                  </a:txBody>
                  <a:tcPr marL="18702" marR="18702" marT="9351" marB="9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a:t>Finals: Student presentations</a:t>
                      </a:r>
                      <a:r>
                        <a:rPr lang="en-US" sz="1200"/>
                        <a:t> </a:t>
                      </a:r>
                    </a:p>
                  </a:txBody>
                  <a:tcPr marL="18702" marR="18702" marT="9351" marB="9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p>
                  </a:txBody>
                  <a:tcPr marL="18702" marR="18702" marT="9351" marB="9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5"/>
                  </a:ext>
                </a:extLst>
              </a:tr>
              <a:tr h="299237">
                <a:tc>
                  <a:txBody>
                    <a:bodyPr/>
                    <a:lstStyle/>
                    <a:p>
                      <a:r>
                        <a:rPr lang="ru-RU" sz="1200"/>
                        <a:t>17 </a:t>
                      </a:r>
                    </a:p>
                  </a:txBody>
                  <a:tcPr marL="18702" marR="18702" marT="9351" marB="9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t>back up </a:t>
                      </a:r>
                    </a:p>
                  </a:txBody>
                  <a:tcPr marL="18702" marR="18702" marT="9351" marB="9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t>Transport of particle beams, magnets </a:t>
                      </a:r>
                      <a:r>
                        <a:rPr lang="en-US" sz="1200">
                          <a:hlinkClick r:id="rId10"/>
                        </a:rPr>
                        <a:t>Lecture PHY542 2016 Magnets</a:t>
                      </a:r>
                      <a:r>
                        <a:rPr lang="en-US" sz="1200"/>
                        <a:t> </a:t>
                      </a:r>
                    </a:p>
                  </a:txBody>
                  <a:tcPr marL="18702" marR="18702" marT="9351" marB="9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Magnetic measurements. Finishing Simulation in Comp. Lab </a:t>
                      </a:r>
                      <a:r>
                        <a:rPr lang="en-US" sz="1200" dirty="0">
                          <a:hlinkClick r:id="rId2"/>
                        </a:rPr>
                        <a:t>HW1</a:t>
                      </a:r>
                      <a:r>
                        <a:rPr lang="en-US" sz="1200" dirty="0"/>
                        <a:t>, </a:t>
                      </a:r>
                      <a:r>
                        <a:rPr lang="en-US" sz="1200" dirty="0">
                          <a:hlinkClick r:id="rId4"/>
                        </a:rPr>
                        <a:t>HW2</a:t>
                      </a:r>
                      <a:r>
                        <a:rPr lang="en-US" sz="1200" dirty="0"/>
                        <a:t>, </a:t>
                      </a:r>
                      <a:r>
                        <a:rPr lang="en-US" sz="1200" dirty="0">
                          <a:hlinkClick r:id="rId7"/>
                        </a:rPr>
                        <a:t>HW3</a:t>
                      </a:r>
                      <a:r>
                        <a:rPr lang="en-US" sz="1200" dirty="0"/>
                        <a:t>, </a:t>
                      </a:r>
                      <a:r>
                        <a:rPr lang="en-US" sz="1200" dirty="0">
                          <a:hlinkClick r:id="rId11"/>
                        </a:rPr>
                        <a:t>HW4</a:t>
                      </a:r>
                      <a:endParaRPr lang="en-US" sz="1200" dirty="0"/>
                    </a:p>
                  </a:txBody>
                  <a:tcPr marL="18702" marR="18702" marT="9351" marB="9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676567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6338"/>
            <a:ext cx="8229600" cy="980016"/>
          </a:xfrm>
        </p:spPr>
        <p:txBody>
          <a:bodyPr/>
          <a:lstStyle/>
          <a:p>
            <a:r>
              <a:rPr lang="en-US" dirty="0"/>
              <a:t>Safety at ATF</a:t>
            </a:r>
          </a:p>
        </p:txBody>
      </p:sp>
      <p:sp>
        <p:nvSpPr>
          <p:cNvPr id="3" name="Content Placeholder 2"/>
          <p:cNvSpPr>
            <a:spLocks noGrp="1"/>
          </p:cNvSpPr>
          <p:nvPr>
            <p:ph idx="1"/>
          </p:nvPr>
        </p:nvSpPr>
        <p:spPr/>
        <p:txBody>
          <a:bodyPr>
            <a:normAutofit fontScale="70000" lnSpcReduction="20000"/>
          </a:bodyPr>
          <a:lstStyle/>
          <a:p>
            <a:r>
              <a:rPr lang="en-US" dirty="0"/>
              <a:t>All students must complete online general training “Guest Site Orientation” (TQ-GSO). </a:t>
            </a:r>
          </a:p>
          <a:p>
            <a:endParaRPr lang="en-US" dirty="0"/>
          </a:p>
          <a:p>
            <a:r>
              <a:rPr lang="en-US" dirty="0"/>
              <a:t>In addition, here is the list of online ATF - specific training that you should also take prior to your arrival at ATF: </a:t>
            </a:r>
          </a:p>
          <a:p>
            <a:pPr marL="0" indent="0">
              <a:buNone/>
            </a:pPr>
            <a:r>
              <a:rPr lang="en-US" dirty="0"/>
              <a:t>	- Static Magnetic Fields </a:t>
            </a:r>
          </a:p>
          <a:p>
            <a:pPr marL="0" indent="0">
              <a:buNone/>
            </a:pPr>
            <a:r>
              <a:rPr lang="en-US" dirty="0"/>
              <a:t>	- LOTO Affected (Awareness) </a:t>
            </a:r>
          </a:p>
          <a:p>
            <a:pPr marL="0" indent="0">
              <a:buNone/>
            </a:pPr>
            <a:r>
              <a:rPr lang="en-US" dirty="0"/>
              <a:t>	- ATF Awareness </a:t>
            </a:r>
          </a:p>
          <a:p>
            <a:pPr marL="0" indent="0">
              <a:buNone/>
            </a:pPr>
            <a:endParaRPr lang="en-US" dirty="0"/>
          </a:p>
          <a:p>
            <a:r>
              <a:rPr lang="en-US" dirty="0"/>
              <a:t>Note: </a:t>
            </a:r>
          </a:p>
          <a:p>
            <a:pPr marL="0" indent="0">
              <a:buNone/>
            </a:pPr>
            <a:r>
              <a:rPr lang="en-US" dirty="0"/>
              <a:t>	- Any student with medical conditions/implants affected by magnetic fields needs medical clearance prior to entry into </a:t>
            </a:r>
            <a:r>
              <a:rPr lang="en-US" dirty="0" err="1"/>
              <a:t>exp</a:t>
            </a:r>
            <a:r>
              <a:rPr lang="en-US" dirty="0"/>
              <a:t> hall or work with magnetic measurements. </a:t>
            </a:r>
          </a:p>
          <a:p>
            <a:endParaRPr lang="en-US" dirty="0"/>
          </a:p>
        </p:txBody>
      </p:sp>
      <p:sp>
        <p:nvSpPr>
          <p:cNvPr id="4" name="Slide Number Placeholder 3"/>
          <p:cNvSpPr>
            <a:spLocks noGrp="1"/>
          </p:cNvSpPr>
          <p:nvPr>
            <p:ph type="sldNum" sz="quarter" idx="12"/>
          </p:nvPr>
        </p:nvSpPr>
        <p:spPr/>
        <p:txBody>
          <a:bodyPr/>
          <a:lstStyle/>
          <a:p>
            <a:fld id="{196E6E30-5C1D-DF47-B00F-C5C8BD09A92C}" type="slidenum">
              <a:rPr lang="en-US" smtClean="0"/>
              <a:t>13</a:t>
            </a:fld>
            <a:endParaRPr lang="en-US"/>
          </a:p>
        </p:txBody>
      </p:sp>
    </p:spTree>
    <p:extLst>
      <p:ext uri="{BB962C8B-B14F-4D97-AF65-F5344CB8AC3E}">
        <p14:creationId xmlns:p14="http://schemas.microsoft.com/office/powerpoint/2010/main" val="14610995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9879"/>
            <a:ext cx="8229600" cy="1143000"/>
          </a:xfrm>
        </p:spPr>
        <p:txBody>
          <a:bodyPr/>
          <a:lstStyle/>
          <a:p>
            <a:r>
              <a:rPr lang="en-US" dirty="0"/>
              <a:t>Advanced Acceleration Concepts</a:t>
            </a:r>
          </a:p>
        </p:txBody>
      </p:sp>
      <p:sp>
        <p:nvSpPr>
          <p:cNvPr id="4" name="Slide Number Placeholder 3"/>
          <p:cNvSpPr>
            <a:spLocks noGrp="1"/>
          </p:cNvSpPr>
          <p:nvPr>
            <p:ph type="sldNum" sz="quarter" idx="12"/>
          </p:nvPr>
        </p:nvSpPr>
        <p:spPr>
          <a:xfrm>
            <a:off x="7019068" y="6359450"/>
            <a:ext cx="931736" cy="365125"/>
          </a:xfrm>
        </p:spPr>
        <p:txBody>
          <a:bodyPr/>
          <a:lstStyle/>
          <a:p>
            <a:fld id="{196E6E30-5C1D-DF47-B00F-C5C8BD09A92C}" type="slidenum">
              <a:rPr lang="en-US" smtClean="0"/>
              <a:t>14</a:t>
            </a:fld>
            <a:endParaRPr lang="en-US" dirty="0"/>
          </a:p>
        </p:txBody>
      </p:sp>
      <p:pic>
        <p:nvPicPr>
          <p:cNvPr id="5" name="Picture 4"/>
          <p:cNvPicPr>
            <a:picLocks noChangeAspect="1"/>
          </p:cNvPicPr>
          <p:nvPr/>
        </p:nvPicPr>
        <p:blipFill>
          <a:blip r:embed="rId2"/>
          <a:stretch>
            <a:fillRect/>
          </a:stretch>
        </p:blipFill>
        <p:spPr>
          <a:xfrm>
            <a:off x="3147327" y="1380455"/>
            <a:ext cx="5790045" cy="1602277"/>
          </a:xfrm>
          <a:prstGeom prst="rect">
            <a:avLst/>
          </a:prstGeom>
        </p:spPr>
      </p:pic>
      <p:pic>
        <p:nvPicPr>
          <p:cNvPr id="6" name="Picture 5"/>
          <p:cNvPicPr>
            <a:picLocks noChangeAspect="1"/>
          </p:cNvPicPr>
          <p:nvPr/>
        </p:nvPicPr>
        <p:blipFill>
          <a:blip r:embed="rId3"/>
          <a:stretch>
            <a:fillRect/>
          </a:stretch>
        </p:blipFill>
        <p:spPr>
          <a:xfrm>
            <a:off x="2981926" y="2566528"/>
            <a:ext cx="5965224" cy="1286047"/>
          </a:xfrm>
          <a:prstGeom prst="rect">
            <a:avLst/>
          </a:prstGeom>
        </p:spPr>
      </p:pic>
      <p:pic>
        <p:nvPicPr>
          <p:cNvPr id="7" name="Picture 6"/>
          <p:cNvPicPr>
            <a:picLocks noChangeAspect="1"/>
          </p:cNvPicPr>
          <p:nvPr/>
        </p:nvPicPr>
        <p:blipFill>
          <a:blip r:embed="rId4"/>
          <a:stretch>
            <a:fillRect/>
          </a:stretch>
        </p:blipFill>
        <p:spPr>
          <a:xfrm>
            <a:off x="-7936" y="1399770"/>
            <a:ext cx="3458848" cy="2463496"/>
          </a:xfrm>
          <a:prstGeom prst="rect">
            <a:avLst/>
          </a:prstGeom>
        </p:spPr>
      </p:pic>
      <p:pic>
        <p:nvPicPr>
          <p:cNvPr id="8" name="Picture 7"/>
          <p:cNvPicPr>
            <a:picLocks noChangeAspect="1"/>
          </p:cNvPicPr>
          <p:nvPr/>
        </p:nvPicPr>
        <p:blipFill>
          <a:blip r:embed="rId5"/>
          <a:stretch>
            <a:fillRect/>
          </a:stretch>
        </p:blipFill>
        <p:spPr>
          <a:xfrm>
            <a:off x="76441" y="3243023"/>
            <a:ext cx="6748942" cy="1067685"/>
          </a:xfrm>
          <a:prstGeom prst="rect">
            <a:avLst/>
          </a:prstGeom>
        </p:spPr>
      </p:pic>
      <p:pic>
        <p:nvPicPr>
          <p:cNvPr id="9" name="Picture 8" descr="Text&#10;&#10;Description automatically generated">
            <a:extLst>
              <a:ext uri="{FF2B5EF4-FFF2-40B4-BE49-F238E27FC236}">
                <a16:creationId xmlns:a16="http://schemas.microsoft.com/office/drawing/2014/main" id="{A96C62A4-EC2B-EEF2-40EB-AD30FF3D6887}"/>
              </a:ext>
            </a:extLst>
          </p:cNvPr>
          <p:cNvPicPr>
            <a:picLocks noChangeAspect="1"/>
          </p:cNvPicPr>
          <p:nvPr/>
        </p:nvPicPr>
        <p:blipFill>
          <a:blip r:embed="rId6"/>
          <a:stretch>
            <a:fillRect/>
          </a:stretch>
        </p:blipFill>
        <p:spPr>
          <a:xfrm>
            <a:off x="4274256" y="3852575"/>
            <a:ext cx="4672894" cy="798067"/>
          </a:xfrm>
          <a:prstGeom prst="rect">
            <a:avLst/>
          </a:prstGeom>
        </p:spPr>
      </p:pic>
      <p:pic>
        <p:nvPicPr>
          <p:cNvPr id="11" name="Picture 10" descr="Text&#10;&#10;Description automatically generated">
            <a:extLst>
              <a:ext uri="{FF2B5EF4-FFF2-40B4-BE49-F238E27FC236}">
                <a16:creationId xmlns:a16="http://schemas.microsoft.com/office/drawing/2014/main" id="{0868E395-23B8-8876-6E02-69EC2EEDAB4F}"/>
              </a:ext>
            </a:extLst>
          </p:cNvPr>
          <p:cNvPicPr>
            <a:picLocks noChangeAspect="1"/>
          </p:cNvPicPr>
          <p:nvPr/>
        </p:nvPicPr>
        <p:blipFill>
          <a:blip r:embed="rId7"/>
          <a:stretch>
            <a:fillRect/>
          </a:stretch>
        </p:blipFill>
        <p:spPr>
          <a:xfrm>
            <a:off x="76441" y="4288052"/>
            <a:ext cx="4611165" cy="790716"/>
          </a:xfrm>
          <a:prstGeom prst="rect">
            <a:avLst/>
          </a:prstGeom>
        </p:spPr>
      </p:pic>
      <p:pic>
        <p:nvPicPr>
          <p:cNvPr id="13" name="Picture 12" descr="Text&#10;&#10;Description automatically generated with low confidence">
            <a:extLst>
              <a:ext uri="{FF2B5EF4-FFF2-40B4-BE49-F238E27FC236}">
                <a16:creationId xmlns:a16="http://schemas.microsoft.com/office/drawing/2014/main" id="{877D8369-7AFA-C089-B229-1174DE66E804}"/>
              </a:ext>
            </a:extLst>
          </p:cNvPr>
          <p:cNvPicPr>
            <a:picLocks noChangeAspect="1"/>
          </p:cNvPicPr>
          <p:nvPr/>
        </p:nvPicPr>
        <p:blipFill>
          <a:blip r:embed="rId8"/>
          <a:stretch>
            <a:fillRect/>
          </a:stretch>
        </p:blipFill>
        <p:spPr>
          <a:xfrm>
            <a:off x="1649086" y="5086119"/>
            <a:ext cx="5176297" cy="1308589"/>
          </a:xfrm>
          <a:prstGeom prst="rect">
            <a:avLst/>
          </a:prstGeom>
        </p:spPr>
      </p:pic>
    </p:spTree>
    <p:extLst>
      <p:ext uri="{BB962C8B-B14F-4D97-AF65-F5344CB8AC3E}">
        <p14:creationId xmlns:p14="http://schemas.microsoft.com/office/powerpoint/2010/main" val="4210171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8229600" cy="3538738"/>
          </a:xfrm>
        </p:spPr>
        <p:txBody>
          <a:bodyPr>
            <a:normAutofit fontScale="77500" lnSpcReduction="20000"/>
          </a:bodyPr>
          <a:lstStyle/>
          <a:p>
            <a:r>
              <a:rPr lang="en-US" dirty="0"/>
              <a:t>Laser-Plasma Wakefield Acceleration</a:t>
            </a:r>
          </a:p>
          <a:p>
            <a:r>
              <a:rPr lang="en-US" dirty="0"/>
              <a:t>Computations for Accelerator Physics</a:t>
            </a:r>
          </a:p>
          <a:p>
            <a:r>
              <a:rPr lang="en-US" dirty="0"/>
              <a:t>Laser and High-Gradient Structure-Based Acceleration</a:t>
            </a:r>
          </a:p>
          <a:p>
            <a:r>
              <a:rPr lang="en-US" dirty="0"/>
              <a:t>Beam-Driven Acceleration</a:t>
            </a:r>
          </a:p>
          <a:p>
            <a:r>
              <a:rPr lang="en-US" dirty="0"/>
              <a:t>Beam and Radiation Generation, Monitoring, and Control</a:t>
            </a:r>
          </a:p>
          <a:p>
            <a:r>
              <a:rPr lang="en-US" dirty="0"/>
              <a:t>Laser-Plasma Acceleration of Ions</a:t>
            </a:r>
          </a:p>
          <a:p>
            <a:r>
              <a:rPr lang="en-US" dirty="0" err="1"/>
              <a:t>Muon</a:t>
            </a:r>
            <a:r>
              <a:rPr lang="en-US" dirty="0"/>
              <a:t> Colliders and Advanced Concepts</a:t>
            </a:r>
          </a:p>
          <a:p>
            <a:r>
              <a:rPr lang="en-US" dirty="0"/>
              <a:t>Laser Technology for Laser-Plasma Accelerators​</a:t>
            </a:r>
          </a:p>
          <a:p>
            <a:endParaRPr lang="en-US" dirty="0"/>
          </a:p>
        </p:txBody>
      </p:sp>
      <p:sp>
        <p:nvSpPr>
          <p:cNvPr id="6" name="Rectangle 5"/>
          <p:cNvSpPr/>
          <p:nvPr/>
        </p:nvSpPr>
        <p:spPr>
          <a:xfrm>
            <a:off x="457200" y="2400881"/>
            <a:ext cx="7922057" cy="1502487"/>
          </a:xfrm>
          <a:prstGeom prst="rect">
            <a:avLst/>
          </a:prstGeom>
          <a:solidFill>
            <a:schemeClr val="accent1">
              <a:lumMod val="40000"/>
              <a:lumOff val="60000"/>
              <a:alpha val="3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457201"/>
            <a:ext cx="8229600" cy="1143000"/>
          </a:xfrm>
        </p:spPr>
        <p:txBody>
          <a:bodyPr>
            <a:normAutofit/>
          </a:bodyPr>
          <a:lstStyle/>
          <a:p>
            <a:r>
              <a:rPr lang="en-US" dirty="0"/>
              <a:t>Advanced Acceleration Concepts</a:t>
            </a:r>
          </a:p>
        </p:txBody>
      </p:sp>
      <p:pic>
        <p:nvPicPr>
          <p:cNvPr id="4" name="Picture 3"/>
          <p:cNvPicPr>
            <a:picLocks noChangeAspect="1"/>
          </p:cNvPicPr>
          <p:nvPr/>
        </p:nvPicPr>
        <p:blipFill>
          <a:blip r:embed="rId2"/>
          <a:stretch>
            <a:fillRect/>
          </a:stretch>
        </p:blipFill>
        <p:spPr>
          <a:xfrm>
            <a:off x="190500" y="5022583"/>
            <a:ext cx="8750300" cy="1384300"/>
          </a:xfrm>
          <a:prstGeom prst="rect">
            <a:avLst/>
          </a:prstGeom>
        </p:spPr>
      </p:pic>
      <p:sp>
        <p:nvSpPr>
          <p:cNvPr id="5" name="Slide Number Placeholder 4"/>
          <p:cNvSpPr>
            <a:spLocks noGrp="1"/>
          </p:cNvSpPr>
          <p:nvPr>
            <p:ph type="sldNum" sz="quarter" idx="12"/>
          </p:nvPr>
        </p:nvSpPr>
        <p:spPr/>
        <p:txBody>
          <a:bodyPr/>
          <a:lstStyle/>
          <a:p>
            <a:fld id="{196E6E30-5C1D-DF47-B00F-C5C8BD09A92C}" type="slidenum">
              <a:rPr lang="en-US" smtClean="0"/>
              <a:t>15</a:t>
            </a:fld>
            <a:endParaRPr lang="en-US"/>
          </a:p>
        </p:txBody>
      </p:sp>
      <p:sp>
        <p:nvSpPr>
          <p:cNvPr id="7" name="Rectangle 6"/>
          <p:cNvSpPr/>
          <p:nvPr/>
        </p:nvSpPr>
        <p:spPr>
          <a:xfrm>
            <a:off x="457200" y="4337075"/>
            <a:ext cx="7922057" cy="356260"/>
          </a:xfrm>
          <a:prstGeom prst="rect">
            <a:avLst/>
          </a:prstGeom>
          <a:solidFill>
            <a:schemeClr val="accent1">
              <a:lumMod val="40000"/>
              <a:lumOff val="60000"/>
              <a:alpha val="3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57200" y="1600201"/>
            <a:ext cx="7922057" cy="356260"/>
          </a:xfrm>
          <a:prstGeom prst="rect">
            <a:avLst/>
          </a:prstGeom>
          <a:solidFill>
            <a:schemeClr val="accent6">
              <a:lumMod val="60000"/>
              <a:lumOff val="40000"/>
              <a:alpha val="3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7939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96E6E30-5C1D-DF47-B00F-C5C8BD09A92C}" type="slidenum">
              <a:rPr lang="en-US" smtClean="0"/>
              <a:t>16</a:t>
            </a:fld>
            <a:endParaRPr lang="en-US"/>
          </a:p>
        </p:txBody>
      </p:sp>
      <p:pic>
        <p:nvPicPr>
          <p:cNvPr id="3" name="Picture 2"/>
          <p:cNvPicPr>
            <a:picLocks noChangeAspect="1"/>
          </p:cNvPicPr>
          <p:nvPr/>
        </p:nvPicPr>
        <p:blipFill>
          <a:blip r:embed="rId2"/>
          <a:stretch>
            <a:fillRect/>
          </a:stretch>
        </p:blipFill>
        <p:spPr>
          <a:xfrm>
            <a:off x="12700" y="571500"/>
            <a:ext cx="9105900" cy="5715000"/>
          </a:xfrm>
          <a:prstGeom prst="rect">
            <a:avLst/>
          </a:prstGeom>
        </p:spPr>
      </p:pic>
    </p:spTree>
    <p:extLst>
      <p:ext uri="{BB962C8B-B14F-4D97-AF65-F5344CB8AC3E}">
        <p14:creationId xmlns:p14="http://schemas.microsoft.com/office/powerpoint/2010/main" val="7161495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96E6E30-5C1D-DF47-B00F-C5C8BD09A92C}" type="slidenum">
              <a:rPr lang="en-US" smtClean="0"/>
              <a:t>17</a:t>
            </a:fld>
            <a:endParaRPr lang="en-US"/>
          </a:p>
        </p:txBody>
      </p:sp>
      <p:pic>
        <p:nvPicPr>
          <p:cNvPr id="3" name="Picture 2"/>
          <p:cNvPicPr>
            <a:picLocks noChangeAspect="1"/>
          </p:cNvPicPr>
          <p:nvPr/>
        </p:nvPicPr>
        <p:blipFill>
          <a:blip r:embed="rId2"/>
          <a:stretch>
            <a:fillRect/>
          </a:stretch>
        </p:blipFill>
        <p:spPr>
          <a:xfrm>
            <a:off x="25400" y="546100"/>
            <a:ext cx="9093200" cy="5753100"/>
          </a:xfrm>
          <a:prstGeom prst="rect">
            <a:avLst/>
          </a:prstGeom>
        </p:spPr>
      </p:pic>
    </p:spTree>
    <p:extLst>
      <p:ext uri="{BB962C8B-B14F-4D97-AF65-F5344CB8AC3E}">
        <p14:creationId xmlns:p14="http://schemas.microsoft.com/office/powerpoint/2010/main" val="20510894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96E6E30-5C1D-DF47-B00F-C5C8BD09A92C}" type="slidenum">
              <a:rPr lang="en-US" smtClean="0"/>
              <a:t>18</a:t>
            </a:fld>
            <a:endParaRPr lang="en-US"/>
          </a:p>
        </p:txBody>
      </p:sp>
      <p:pic>
        <p:nvPicPr>
          <p:cNvPr id="3" name="Picture 2"/>
          <p:cNvPicPr>
            <a:picLocks noChangeAspect="1"/>
          </p:cNvPicPr>
          <p:nvPr/>
        </p:nvPicPr>
        <p:blipFill>
          <a:blip r:embed="rId2"/>
          <a:stretch>
            <a:fillRect/>
          </a:stretch>
        </p:blipFill>
        <p:spPr>
          <a:xfrm>
            <a:off x="-14869" y="584200"/>
            <a:ext cx="9031869" cy="5772150"/>
          </a:xfrm>
          <a:prstGeom prst="rect">
            <a:avLst/>
          </a:prstGeom>
        </p:spPr>
      </p:pic>
    </p:spTree>
    <p:extLst>
      <p:ext uri="{BB962C8B-B14F-4D97-AF65-F5344CB8AC3E}">
        <p14:creationId xmlns:p14="http://schemas.microsoft.com/office/powerpoint/2010/main" val="1949458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96E6E30-5C1D-DF47-B00F-C5C8BD09A92C}" type="slidenum">
              <a:rPr lang="en-US" smtClean="0"/>
              <a:t>19</a:t>
            </a:fld>
            <a:endParaRPr lang="en-US"/>
          </a:p>
        </p:txBody>
      </p:sp>
      <p:pic>
        <p:nvPicPr>
          <p:cNvPr id="3" name="Picture 2"/>
          <p:cNvPicPr>
            <a:picLocks noChangeAspect="1"/>
          </p:cNvPicPr>
          <p:nvPr/>
        </p:nvPicPr>
        <p:blipFill>
          <a:blip r:embed="rId2"/>
          <a:stretch>
            <a:fillRect/>
          </a:stretch>
        </p:blipFill>
        <p:spPr>
          <a:xfrm>
            <a:off x="38100" y="558800"/>
            <a:ext cx="9067800" cy="5740400"/>
          </a:xfrm>
          <a:prstGeom prst="rect">
            <a:avLst/>
          </a:prstGeom>
        </p:spPr>
      </p:pic>
    </p:spTree>
    <p:extLst>
      <p:ext uri="{BB962C8B-B14F-4D97-AF65-F5344CB8AC3E}">
        <p14:creationId xmlns:p14="http://schemas.microsoft.com/office/powerpoint/2010/main" val="716149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endParaRPr lang="en-US" dirty="0"/>
          </a:p>
        </p:txBody>
      </p:sp>
      <p:sp>
        <p:nvSpPr>
          <p:cNvPr id="3" name="Content Placeholder 2"/>
          <p:cNvSpPr>
            <a:spLocks noGrp="1"/>
          </p:cNvSpPr>
          <p:nvPr>
            <p:ph idx="1"/>
          </p:nvPr>
        </p:nvSpPr>
        <p:spPr/>
        <p:txBody>
          <a:bodyPr/>
          <a:lstStyle/>
          <a:p>
            <a:r>
              <a:rPr lang="en-US" dirty="0"/>
              <a:t>CASE</a:t>
            </a:r>
          </a:p>
          <a:p>
            <a:r>
              <a:rPr lang="en-US" dirty="0"/>
              <a:t>AAL course</a:t>
            </a:r>
          </a:p>
          <a:p>
            <a:pPr lvl="1"/>
            <a:r>
              <a:rPr lang="en-US" dirty="0"/>
              <a:t>Syllabus</a:t>
            </a:r>
          </a:p>
          <a:p>
            <a:pPr lvl="1"/>
            <a:r>
              <a:rPr lang="en-US" dirty="0"/>
              <a:t>Grading</a:t>
            </a:r>
          </a:p>
          <a:p>
            <a:r>
              <a:rPr lang="en-US" dirty="0"/>
              <a:t>Advanced Acceleration Concepts</a:t>
            </a:r>
          </a:p>
          <a:p>
            <a:r>
              <a:rPr lang="en-US" dirty="0"/>
              <a:t>ATF</a:t>
            </a:r>
          </a:p>
        </p:txBody>
      </p:sp>
      <p:sp>
        <p:nvSpPr>
          <p:cNvPr id="4" name="Slide Number Placeholder 3"/>
          <p:cNvSpPr>
            <a:spLocks noGrp="1"/>
          </p:cNvSpPr>
          <p:nvPr>
            <p:ph type="sldNum" sz="quarter" idx="12"/>
          </p:nvPr>
        </p:nvSpPr>
        <p:spPr/>
        <p:txBody>
          <a:bodyPr/>
          <a:lstStyle/>
          <a:p>
            <a:fld id="{196E6E30-5C1D-DF47-B00F-C5C8BD09A92C}" type="slidenum">
              <a:rPr lang="en-US" smtClean="0"/>
              <a:t>2</a:t>
            </a:fld>
            <a:endParaRPr lang="en-US"/>
          </a:p>
        </p:txBody>
      </p:sp>
    </p:spTree>
    <p:extLst>
      <p:ext uri="{BB962C8B-B14F-4D97-AF65-F5344CB8AC3E}">
        <p14:creationId xmlns:p14="http://schemas.microsoft.com/office/powerpoint/2010/main" val="34963381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96E6E30-5C1D-DF47-B00F-C5C8BD09A92C}" type="slidenum">
              <a:rPr lang="en-US" smtClean="0"/>
              <a:t>20</a:t>
            </a:fld>
            <a:endParaRPr lang="en-US"/>
          </a:p>
        </p:txBody>
      </p:sp>
      <p:pic>
        <p:nvPicPr>
          <p:cNvPr id="3" name="Picture 2"/>
          <p:cNvPicPr>
            <a:picLocks noChangeAspect="1"/>
          </p:cNvPicPr>
          <p:nvPr/>
        </p:nvPicPr>
        <p:blipFill>
          <a:blip r:embed="rId2"/>
          <a:stretch>
            <a:fillRect/>
          </a:stretch>
        </p:blipFill>
        <p:spPr>
          <a:xfrm>
            <a:off x="50800" y="558800"/>
            <a:ext cx="9042400" cy="5740400"/>
          </a:xfrm>
          <a:prstGeom prst="rect">
            <a:avLst/>
          </a:prstGeom>
        </p:spPr>
      </p:pic>
    </p:spTree>
    <p:extLst>
      <p:ext uri="{BB962C8B-B14F-4D97-AF65-F5344CB8AC3E}">
        <p14:creationId xmlns:p14="http://schemas.microsoft.com/office/powerpoint/2010/main" val="7161495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96E6E30-5C1D-DF47-B00F-C5C8BD09A92C}" type="slidenum">
              <a:rPr lang="en-US" smtClean="0"/>
              <a:t>21</a:t>
            </a:fld>
            <a:endParaRPr lang="en-US"/>
          </a:p>
        </p:txBody>
      </p:sp>
      <p:pic>
        <p:nvPicPr>
          <p:cNvPr id="3" name="Picture 2"/>
          <p:cNvPicPr>
            <a:picLocks noChangeAspect="1"/>
          </p:cNvPicPr>
          <p:nvPr/>
        </p:nvPicPr>
        <p:blipFill>
          <a:blip r:embed="rId2"/>
          <a:stretch>
            <a:fillRect/>
          </a:stretch>
        </p:blipFill>
        <p:spPr>
          <a:xfrm>
            <a:off x="12700" y="647700"/>
            <a:ext cx="9118600" cy="5562600"/>
          </a:xfrm>
          <a:prstGeom prst="rect">
            <a:avLst/>
          </a:prstGeom>
        </p:spPr>
      </p:pic>
    </p:spTree>
    <p:extLst>
      <p:ext uri="{BB962C8B-B14F-4D97-AF65-F5344CB8AC3E}">
        <p14:creationId xmlns:p14="http://schemas.microsoft.com/office/powerpoint/2010/main" val="8593950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96E6E30-5C1D-DF47-B00F-C5C8BD09A92C}" type="slidenum">
              <a:rPr lang="en-US" smtClean="0"/>
              <a:t>22</a:t>
            </a:fld>
            <a:endParaRPr lang="en-US"/>
          </a:p>
        </p:txBody>
      </p:sp>
      <p:pic>
        <p:nvPicPr>
          <p:cNvPr id="5" name="Picture 4"/>
          <p:cNvPicPr>
            <a:picLocks noChangeAspect="1"/>
          </p:cNvPicPr>
          <p:nvPr/>
        </p:nvPicPr>
        <p:blipFill>
          <a:blip r:embed="rId2"/>
          <a:stretch>
            <a:fillRect/>
          </a:stretch>
        </p:blipFill>
        <p:spPr>
          <a:xfrm>
            <a:off x="38100" y="584200"/>
            <a:ext cx="9055100" cy="5676900"/>
          </a:xfrm>
          <a:prstGeom prst="rect">
            <a:avLst/>
          </a:prstGeom>
        </p:spPr>
      </p:pic>
    </p:spTree>
    <p:extLst>
      <p:ext uri="{BB962C8B-B14F-4D97-AF65-F5344CB8AC3E}">
        <p14:creationId xmlns:p14="http://schemas.microsoft.com/office/powerpoint/2010/main" val="5824105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BC95A-4A8C-41B3-8618-C83933A54F38}"/>
              </a:ext>
            </a:extLst>
          </p:cNvPr>
          <p:cNvSpPr>
            <a:spLocks noGrp="1"/>
          </p:cNvSpPr>
          <p:nvPr>
            <p:ph type="title"/>
          </p:nvPr>
        </p:nvSpPr>
        <p:spPr>
          <a:xfrm>
            <a:off x="0" y="379639"/>
            <a:ext cx="8229600" cy="1143000"/>
          </a:xfrm>
        </p:spPr>
        <p:txBody>
          <a:bodyPr/>
          <a:lstStyle/>
          <a:p>
            <a:r>
              <a:rPr lang="en-US" dirty="0" err="1">
                <a:solidFill>
                  <a:srgbClr val="C00000"/>
                </a:solidFill>
              </a:rPr>
              <a:t>Wakesurfing</a:t>
            </a:r>
            <a:endParaRPr lang="en-US" dirty="0">
              <a:solidFill>
                <a:srgbClr val="C00000"/>
              </a:solidFill>
            </a:endParaRPr>
          </a:p>
        </p:txBody>
      </p:sp>
      <p:pic>
        <p:nvPicPr>
          <p:cNvPr id="9" name="Picture 8">
            <a:extLst>
              <a:ext uri="{FF2B5EF4-FFF2-40B4-BE49-F238E27FC236}">
                <a16:creationId xmlns:a16="http://schemas.microsoft.com/office/drawing/2014/main" id="{4A8D5329-0701-457D-B866-3BC3CA5CB197}"/>
              </a:ext>
            </a:extLst>
          </p:cNvPr>
          <p:cNvPicPr>
            <a:picLocks noChangeAspect="1"/>
          </p:cNvPicPr>
          <p:nvPr/>
        </p:nvPicPr>
        <p:blipFill>
          <a:blip r:embed="rId5"/>
          <a:stretch>
            <a:fillRect/>
          </a:stretch>
        </p:blipFill>
        <p:spPr>
          <a:xfrm flipH="1">
            <a:off x="387626" y="2306413"/>
            <a:ext cx="3614469" cy="2659703"/>
          </a:xfrm>
          <a:prstGeom prst="rect">
            <a:avLst/>
          </a:prstGeom>
        </p:spPr>
      </p:pic>
      <p:sp>
        <p:nvSpPr>
          <p:cNvPr id="8" name="TextBox 7">
            <a:extLst>
              <a:ext uri="{FF2B5EF4-FFF2-40B4-BE49-F238E27FC236}">
                <a16:creationId xmlns:a16="http://schemas.microsoft.com/office/drawing/2014/main" id="{1EED0C40-0721-4068-B294-0C014402D517}"/>
              </a:ext>
            </a:extLst>
          </p:cNvPr>
          <p:cNvSpPr txBox="1"/>
          <p:nvPr/>
        </p:nvSpPr>
        <p:spPr>
          <a:xfrm rot="1276474">
            <a:off x="1627442" y="2852883"/>
            <a:ext cx="750077" cy="415498"/>
          </a:xfrm>
          <a:prstGeom prst="rect">
            <a:avLst/>
          </a:prstGeom>
          <a:noFill/>
        </p:spPr>
        <p:txBody>
          <a:bodyPr wrap="none" rtlCol="0">
            <a:spAutoFit/>
          </a:bodyPr>
          <a:lstStyle/>
          <a:p>
            <a:r>
              <a:rPr lang="en-US" sz="2100" dirty="0">
                <a:solidFill>
                  <a:schemeClr val="bg1"/>
                </a:solidFill>
              </a:rPr>
              <a:t>wake</a:t>
            </a:r>
          </a:p>
        </p:txBody>
      </p:sp>
      <p:pic>
        <p:nvPicPr>
          <p:cNvPr id="11" name="Keenan_Flegel_Wakesurfing_TS">
            <a:hlinkClick r:id="" action="ppaction://media"/>
            <a:extLst>
              <a:ext uri="{FF2B5EF4-FFF2-40B4-BE49-F238E27FC236}">
                <a16:creationId xmlns:a16="http://schemas.microsoft.com/office/drawing/2014/main" id="{AF4BF882-EEC5-4732-ADD6-F88C17353F8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229184" y="2306413"/>
            <a:ext cx="4728281" cy="2659703"/>
          </a:xfrm>
          <a:prstGeom prst="rect">
            <a:avLst/>
          </a:prstGeom>
        </p:spPr>
      </p:pic>
      <p:sp>
        <p:nvSpPr>
          <p:cNvPr id="10" name="TextBox 9">
            <a:extLst>
              <a:ext uri="{FF2B5EF4-FFF2-40B4-BE49-F238E27FC236}">
                <a16:creationId xmlns:a16="http://schemas.microsoft.com/office/drawing/2014/main" id="{3A7BE6B1-3ED9-47E0-9777-DA698EB2EE99}"/>
              </a:ext>
            </a:extLst>
          </p:cNvPr>
          <p:cNvSpPr txBox="1"/>
          <p:nvPr/>
        </p:nvSpPr>
        <p:spPr>
          <a:xfrm>
            <a:off x="4572000" y="2435925"/>
            <a:ext cx="938077" cy="415498"/>
          </a:xfrm>
          <a:prstGeom prst="rect">
            <a:avLst/>
          </a:prstGeom>
          <a:noFill/>
        </p:spPr>
        <p:txBody>
          <a:bodyPr wrap="none" rtlCol="0">
            <a:spAutoFit/>
          </a:bodyPr>
          <a:lstStyle/>
          <a:p>
            <a:r>
              <a:rPr lang="en-US" sz="2100" dirty="0">
                <a:solidFill>
                  <a:schemeClr val="bg1"/>
                </a:solidFill>
              </a:rPr>
              <a:t>surfing</a:t>
            </a:r>
          </a:p>
        </p:txBody>
      </p:sp>
    </p:spTree>
    <p:extLst>
      <p:ext uri="{BB962C8B-B14F-4D97-AF65-F5344CB8AC3E}">
        <p14:creationId xmlns:p14="http://schemas.microsoft.com/office/powerpoint/2010/main" val="86139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87278-B533-47D5-B9F3-5D4E0879E71D}"/>
              </a:ext>
            </a:extLst>
          </p:cNvPr>
          <p:cNvSpPr>
            <a:spLocks noGrp="1"/>
          </p:cNvSpPr>
          <p:nvPr>
            <p:ph type="title"/>
          </p:nvPr>
        </p:nvSpPr>
        <p:spPr>
          <a:xfrm>
            <a:off x="457200" y="658368"/>
            <a:ext cx="8229600" cy="759270"/>
          </a:xfrm>
        </p:spPr>
        <p:txBody>
          <a:bodyPr>
            <a:normAutofit fontScale="90000"/>
          </a:bodyPr>
          <a:lstStyle/>
          <a:p>
            <a:r>
              <a:rPr lang="en-US" dirty="0">
                <a:solidFill>
                  <a:srgbClr val="C00000"/>
                </a:solidFill>
              </a:rPr>
              <a:t>Laser wakefield acceleration</a:t>
            </a:r>
          </a:p>
        </p:txBody>
      </p:sp>
      <p:pic>
        <p:nvPicPr>
          <p:cNvPr id="3078" name="Picture 6" descr="figure">
            <a:extLst>
              <a:ext uri="{FF2B5EF4-FFF2-40B4-BE49-F238E27FC236}">
                <a16:creationId xmlns:a16="http://schemas.microsoft.com/office/drawing/2014/main" id="{03F26A43-CA36-48E0-B5CB-D9E7AB25A5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229" y="2170986"/>
            <a:ext cx="4173495" cy="20287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744DDC6-5E16-404B-9209-5A02534CF5C2}"/>
              </a:ext>
            </a:extLst>
          </p:cNvPr>
          <p:cNvPicPr>
            <a:picLocks noChangeAspect="1"/>
          </p:cNvPicPr>
          <p:nvPr/>
        </p:nvPicPr>
        <p:blipFill>
          <a:blip r:embed="rId4"/>
          <a:stretch>
            <a:fillRect/>
          </a:stretch>
        </p:blipFill>
        <p:spPr>
          <a:xfrm>
            <a:off x="359228" y="4360978"/>
            <a:ext cx="4173495" cy="1391165"/>
          </a:xfrm>
          <a:prstGeom prst="rect">
            <a:avLst/>
          </a:prstGeom>
        </p:spPr>
      </p:pic>
      <p:sp>
        <p:nvSpPr>
          <p:cNvPr id="7" name="TextBox 6">
            <a:extLst>
              <a:ext uri="{FF2B5EF4-FFF2-40B4-BE49-F238E27FC236}">
                <a16:creationId xmlns:a16="http://schemas.microsoft.com/office/drawing/2014/main" id="{82D84E7B-ECF1-475F-9D75-9591F2185476}"/>
              </a:ext>
            </a:extLst>
          </p:cNvPr>
          <p:cNvSpPr txBox="1"/>
          <p:nvPr/>
        </p:nvSpPr>
        <p:spPr>
          <a:xfrm>
            <a:off x="4830808" y="1978643"/>
            <a:ext cx="4078061" cy="1338828"/>
          </a:xfrm>
          <a:prstGeom prst="rect">
            <a:avLst/>
          </a:prstGeom>
          <a:noFill/>
        </p:spPr>
        <p:txBody>
          <a:bodyPr wrap="square" rtlCol="0">
            <a:spAutoFit/>
          </a:bodyPr>
          <a:lstStyle/>
          <a:p>
            <a:r>
              <a:rPr lang="en-US" sz="2700" dirty="0">
                <a:solidFill>
                  <a:srgbClr val="0070C0"/>
                </a:solidFill>
              </a:rPr>
              <a:t>Ocean	→ Plasma</a:t>
            </a:r>
          </a:p>
          <a:p>
            <a:r>
              <a:rPr lang="en-US" sz="2700" dirty="0">
                <a:solidFill>
                  <a:srgbClr val="FF0000"/>
                </a:solidFill>
              </a:rPr>
              <a:t>Boat	→ Laser pulse</a:t>
            </a:r>
          </a:p>
          <a:p>
            <a:r>
              <a:rPr lang="en-US" sz="2700" dirty="0">
                <a:solidFill>
                  <a:srgbClr val="7030A0"/>
                </a:solidFill>
              </a:rPr>
              <a:t>Surfer	→ Electrons</a:t>
            </a:r>
          </a:p>
        </p:txBody>
      </p:sp>
      <p:grpSp>
        <p:nvGrpSpPr>
          <p:cNvPr id="3" name="Group 2">
            <a:extLst>
              <a:ext uri="{FF2B5EF4-FFF2-40B4-BE49-F238E27FC236}">
                <a16:creationId xmlns:a16="http://schemas.microsoft.com/office/drawing/2014/main" id="{76936CBE-63D1-469A-8FDD-708E8B57A440}"/>
              </a:ext>
            </a:extLst>
          </p:cNvPr>
          <p:cNvGrpSpPr/>
          <p:nvPr/>
        </p:nvGrpSpPr>
        <p:grpSpPr>
          <a:xfrm>
            <a:off x="2731164" y="3435156"/>
            <a:ext cx="1452834" cy="788767"/>
            <a:chOff x="3641552" y="3437207"/>
            <a:chExt cx="1937111" cy="1051689"/>
          </a:xfrm>
        </p:grpSpPr>
        <p:cxnSp>
          <p:nvCxnSpPr>
            <p:cNvPr id="9" name="Straight Connector 8">
              <a:extLst>
                <a:ext uri="{FF2B5EF4-FFF2-40B4-BE49-F238E27FC236}">
                  <a16:creationId xmlns:a16="http://schemas.microsoft.com/office/drawing/2014/main" id="{D053154E-503C-4A36-9F7C-7B8E66DA3ACF}"/>
                </a:ext>
              </a:extLst>
            </p:cNvPr>
            <p:cNvCxnSpPr>
              <a:cxnSpLocks/>
            </p:cNvCxnSpPr>
            <p:nvPr/>
          </p:nvCxnSpPr>
          <p:spPr>
            <a:xfrm flipV="1">
              <a:off x="3641552" y="3536218"/>
              <a:ext cx="804835" cy="569812"/>
            </a:xfrm>
            <a:prstGeom prst="line">
              <a:avLst/>
            </a:prstGeom>
            <a:ln w="28575">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C5E4D7F-6001-428C-923B-773172003CED}"/>
                </a:ext>
              </a:extLst>
            </p:cNvPr>
            <p:cNvCxnSpPr>
              <a:cxnSpLocks/>
            </p:cNvCxnSpPr>
            <p:nvPr/>
          </p:nvCxnSpPr>
          <p:spPr>
            <a:xfrm rot="19474890" flipV="1">
              <a:off x="3641552" y="3999238"/>
              <a:ext cx="0" cy="21358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7702826-4C71-454C-B2B1-C6E4343A03E1}"/>
                </a:ext>
              </a:extLst>
            </p:cNvPr>
            <p:cNvCxnSpPr>
              <a:cxnSpLocks/>
            </p:cNvCxnSpPr>
            <p:nvPr/>
          </p:nvCxnSpPr>
          <p:spPr>
            <a:xfrm rot="19474890" flipV="1">
              <a:off x="4446388" y="3437207"/>
              <a:ext cx="0" cy="21358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731CFF7-39C4-4E06-949F-7BB8FA399137}"/>
                </a:ext>
              </a:extLst>
            </p:cNvPr>
            <p:cNvSpPr txBox="1"/>
            <p:nvPr/>
          </p:nvSpPr>
          <p:spPr>
            <a:xfrm>
              <a:off x="3846480" y="3811788"/>
              <a:ext cx="1732183" cy="677108"/>
            </a:xfrm>
            <a:prstGeom prst="rect">
              <a:avLst/>
            </a:prstGeom>
            <a:noFill/>
          </p:spPr>
          <p:txBody>
            <a:bodyPr wrap="none" rtlCol="0">
              <a:spAutoFit/>
            </a:bodyPr>
            <a:lstStyle/>
            <a:p>
              <a:r>
                <a:rPr lang="en-US" sz="1350" dirty="0">
                  <a:solidFill>
                    <a:schemeClr val="bg1"/>
                  </a:solidFill>
                </a:rPr>
                <a:t>10 – 20 microns</a:t>
              </a:r>
              <a:br>
                <a:rPr lang="en-US" sz="1350" dirty="0">
                  <a:solidFill>
                    <a:schemeClr val="bg1"/>
                  </a:solidFill>
                </a:rPr>
              </a:br>
              <a:r>
                <a:rPr lang="en-US" sz="1350" dirty="0">
                  <a:solidFill>
                    <a:schemeClr val="bg1"/>
                  </a:solidFill>
                </a:rPr>
                <a:t>(&lt;1/3 hair)</a:t>
              </a:r>
            </a:p>
          </p:txBody>
        </p:sp>
      </p:grpSp>
      <p:grpSp>
        <p:nvGrpSpPr>
          <p:cNvPr id="21" name="Group 20">
            <a:extLst>
              <a:ext uri="{FF2B5EF4-FFF2-40B4-BE49-F238E27FC236}">
                <a16:creationId xmlns:a16="http://schemas.microsoft.com/office/drawing/2014/main" id="{61C6B0AA-2769-4581-B521-B44637F53EA9}"/>
              </a:ext>
            </a:extLst>
          </p:cNvPr>
          <p:cNvGrpSpPr/>
          <p:nvPr/>
        </p:nvGrpSpPr>
        <p:grpSpPr>
          <a:xfrm>
            <a:off x="4799440" y="3571269"/>
            <a:ext cx="4033501" cy="2322140"/>
            <a:chOff x="6399253" y="3560635"/>
            <a:chExt cx="5378001" cy="3096186"/>
          </a:xfrm>
        </p:grpSpPr>
        <p:sp>
          <p:nvSpPr>
            <p:cNvPr id="6" name="TextBox 5">
              <a:extLst>
                <a:ext uri="{FF2B5EF4-FFF2-40B4-BE49-F238E27FC236}">
                  <a16:creationId xmlns:a16="http://schemas.microsoft.com/office/drawing/2014/main" id="{4177AE8D-C44D-4BF1-BC0C-73040744F71B}"/>
                </a:ext>
              </a:extLst>
            </p:cNvPr>
            <p:cNvSpPr txBox="1"/>
            <p:nvPr/>
          </p:nvSpPr>
          <p:spPr>
            <a:xfrm>
              <a:off x="6399253" y="3794498"/>
              <a:ext cx="4711120" cy="2862323"/>
            </a:xfrm>
            <a:prstGeom prst="rect">
              <a:avLst/>
            </a:prstGeom>
            <a:noFill/>
          </p:spPr>
          <p:txBody>
            <a:bodyPr wrap="none" rtlCol="0">
              <a:spAutoFit/>
            </a:bodyPr>
            <a:lstStyle/>
            <a:p>
              <a:r>
                <a:rPr lang="en-US" sz="3300" dirty="0"/>
                <a:t>World record</a:t>
              </a:r>
            </a:p>
            <a:p>
              <a:r>
                <a:rPr lang="en-US" sz="3300" dirty="0">
                  <a:solidFill>
                    <a:srgbClr val="C00000"/>
                  </a:solidFill>
                </a:rPr>
                <a:t>8 000 MeV </a:t>
              </a:r>
              <a:r>
                <a:rPr lang="en-US" sz="3300" dirty="0"/>
                <a:t>in </a:t>
              </a:r>
              <a:r>
                <a:rPr lang="en-US" sz="3300" dirty="0">
                  <a:solidFill>
                    <a:srgbClr val="C00000"/>
                  </a:solidFill>
                </a:rPr>
                <a:t>0.2 m</a:t>
              </a:r>
              <a:br>
                <a:rPr lang="en-US" sz="2700" dirty="0">
                  <a:solidFill>
                    <a:srgbClr val="C00000"/>
                  </a:solidFill>
                </a:rPr>
              </a:br>
              <a:r>
                <a:rPr lang="en-US" sz="2700" dirty="0">
                  <a:solidFill>
                    <a:srgbClr val="C00000"/>
                  </a:solidFill>
                </a:rPr>
                <a:t>(40 000 MeV/m)</a:t>
              </a:r>
              <a:endParaRPr lang="en-US" sz="2700" dirty="0"/>
            </a:p>
            <a:p>
              <a:endParaRPr lang="en-US" sz="1350" dirty="0"/>
            </a:p>
            <a:p>
              <a:r>
                <a:rPr lang="en-US" sz="2700" dirty="0"/>
                <a:t>(compare ≤25 MeV/m)</a:t>
              </a:r>
            </a:p>
          </p:txBody>
        </p:sp>
        <p:pic>
          <p:nvPicPr>
            <p:cNvPr id="20" name="Picture 19">
              <a:extLst>
                <a:ext uri="{FF2B5EF4-FFF2-40B4-BE49-F238E27FC236}">
                  <a16:creationId xmlns:a16="http://schemas.microsoft.com/office/drawing/2014/main" id="{7D627FC2-F3DD-44A6-9A20-310D87E98BFE}"/>
                </a:ext>
              </a:extLst>
            </p:cNvPr>
            <p:cNvPicPr>
              <a:picLocks noChangeAspect="1"/>
            </p:cNvPicPr>
            <p:nvPr/>
          </p:nvPicPr>
          <p:blipFill>
            <a:blip r:embed="rId5"/>
            <a:stretch>
              <a:fillRect/>
            </a:stretch>
          </p:blipFill>
          <p:spPr>
            <a:xfrm>
              <a:off x="10511167" y="3560635"/>
              <a:ext cx="1266087" cy="968943"/>
            </a:xfrm>
            <a:prstGeom prst="rect">
              <a:avLst/>
            </a:prstGeom>
          </p:spPr>
        </p:pic>
      </p:grpSp>
    </p:spTree>
    <p:extLst>
      <p:ext uri="{BB962C8B-B14F-4D97-AF65-F5344CB8AC3E}">
        <p14:creationId xmlns:p14="http://schemas.microsoft.com/office/powerpoint/2010/main" val="254607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32"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out)">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C6564-21C0-423F-91B5-0E6CFC4D637B}"/>
              </a:ext>
            </a:extLst>
          </p:cNvPr>
          <p:cNvSpPr>
            <a:spLocks noGrp="1"/>
          </p:cNvSpPr>
          <p:nvPr>
            <p:ph type="title"/>
          </p:nvPr>
        </p:nvSpPr>
        <p:spPr/>
        <p:txBody>
          <a:bodyPr/>
          <a:lstStyle/>
          <a:p>
            <a:r>
              <a:rPr lang="en-US" dirty="0">
                <a:solidFill>
                  <a:srgbClr val="C00000"/>
                </a:solidFill>
              </a:rPr>
              <a:t>… with a CO</a:t>
            </a:r>
            <a:r>
              <a:rPr lang="en-US" baseline="-25000" dirty="0">
                <a:solidFill>
                  <a:srgbClr val="C00000"/>
                </a:solidFill>
              </a:rPr>
              <a:t>2</a:t>
            </a:r>
            <a:r>
              <a:rPr lang="en-US" dirty="0">
                <a:solidFill>
                  <a:srgbClr val="C00000"/>
                </a:solidFill>
              </a:rPr>
              <a:t> laser</a:t>
            </a:r>
          </a:p>
        </p:txBody>
      </p:sp>
      <p:grpSp>
        <p:nvGrpSpPr>
          <p:cNvPr id="7" name="Group 6">
            <a:extLst>
              <a:ext uri="{FF2B5EF4-FFF2-40B4-BE49-F238E27FC236}">
                <a16:creationId xmlns:a16="http://schemas.microsoft.com/office/drawing/2014/main" id="{F1652975-C2D4-46EA-9AF7-C4F2F85CDA3A}"/>
              </a:ext>
            </a:extLst>
          </p:cNvPr>
          <p:cNvGrpSpPr/>
          <p:nvPr/>
        </p:nvGrpSpPr>
        <p:grpSpPr>
          <a:xfrm>
            <a:off x="3174118" y="2274868"/>
            <a:ext cx="4821709" cy="2308265"/>
            <a:chOff x="2799597" y="1935094"/>
            <a:chExt cx="6428945" cy="3077686"/>
          </a:xfrm>
        </p:grpSpPr>
        <p:pic>
          <p:nvPicPr>
            <p:cNvPr id="5" name="Picture 4">
              <a:extLst>
                <a:ext uri="{FF2B5EF4-FFF2-40B4-BE49-F238E27FC236}">
                  <a16:creationId xmlns:a16="http://schemas.microsoft.com/office/drawing/2014/main" id="{0A7A7A5F-C3D5-40A8-A2FA-EE42173C1F8B}"/>
                </a:ext>
              </a:extLst>
            </p:cNvPr>
            <p:cNvPicPr>
              <a:picLocks noChangeAspect="1"/>
            </p:cNvPicPr>
            <p:nvPr/>
          </p:nvPicPr>
          <p:blipFill>
            <a:blip r:embed="rId3"/>
            <a:stretch>
              <a:fillRect/>
            </a:stretch>
          </p:blipFill>
          <p:spPr>
            <a:xfrm>
              <a:off x="2799597" y="1935094"/>
              <a:ext cx="6428945" cy="3077686"/>
            </a:xfrm>
            <a:prstGeom prst="rect">
              <a:avLst/>
            </a:prstGeom>
          </p:spPr>
        </p:pic>
        <p:cxnSp>
          <p:nvCxnSpPr>
            <p:cNvPr id="6" name="Straight Connector 5">
              <a:extLst>
                <a:ext uri="{FF2B5EF4-FFF2-40B4-BE49-F238E27FC236}">
                  <a16:creationId xmlns:a16="http://schemas.microsoft.com/office/drawing/2014/main" id="{39FA7499-4A5B-46E0-B411-00CEABA2EDF7}"/>
                </a:ext>
              </a:extLst>
            </p:cNvPr>
            <p:cNvCxnSpPr>
              <a:cxnSpLocks/>
            </p:cNvCxnSpPr>
            <p:nvPr/>
          </p:nvCxnSpPr>
          <p:spPr>
            <a:xfrm flipV="1">
              <a:off x="5915756" y="3210254"/>
              <a:ext cx="609600" cy="87085"/>
            </a:xfrm>
            <a:prstGeom prst="line">
              <a:avLst/>
            </a:prstGeom>
            <a:ln w="28575">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4128758-F0BB-4073-85F5-979829765675}"/>
                </a:ext>
              </a:extLst>
            </p:cNvPr>
            <p:cNvSpPr txBox="1"/>
            <p:nvPr/>
          </p:nvSpPr>
          <p:spPr>
            <a:xfrm>
              <a:off x="5521488" y="3695250"/>
              <a:ext cx="1396621" cy="677108"/>
            </a:xfrm>
            <a:prstGeom prst="rect">
              <a:avLst/>
            </a:prstGeom>
            <a:noFill/>
          </p:spPr>
          <p:txBody>
            <a:bodyPr wrap="none" rtlCol="0">
              <a:spAutoFit/>
            </a:bodyPr>
            <a:lstStyle/>
            <a:p>
              <a:r>
                <a:rPr lang="en-US" sz="1350" dirty="0">
                  <a:solidFill>
                    <a:schemeClr val="bg1"/>
                  </a:solidFill>
                </a:rPr>
                <a:t>200 microns</a:t>
              </a:r>
            </a:p>
            <a:p>
              <a:r>
                <a:rPr lang="en-US" sz="1350" dirty="0">
                  <a:solidFill>
                    <a:schemeClr val="bg1"/>
                  </a:solidFill>
                </a:rPr>
                <a:t>(&gt;3x hair)</a:t>
              </a:r>
            </a:p>
          </p:txBody>
        </p:sp>
        <p:sp>
          <p:nvSpPr>
            <p:cNvPr id="11" name="Arrow: Right 10">
              <a:extLst>
                <a:ext uri="{FF2B5EF4-FFF2-40B4-BE49-F238E27FC236}">
                  <a16:creationId xmlns:a16="http://schemas.microsoft.com/office/drawing/2014/main" id="{3DE88372-9BCE-45CA-A527-99D4AC1E018D}"/>
                </a:ext>
              </a:extLst>
            </p:cNvPr>
            <p:cNvSpPr/>
            <p:nvPr/>
          </p:nvSpPr>
          <p:spPr>
            <a:xfrm>
              <a:off x="6913612" y="3146857"/>
              <a:ext cx="870855" cy="403249"/>
            </a:xfrm>
            <a:prstGeom prst="rightArrow">
              <a:avLst/>
            </a:prstGeom>
            <a:ln>
              <a:solidFill>
                <a:schemeClr val="bg2">
                  <a:lumMod val="9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350" dirty="0">
                  <a:solidFill>
                    <a:srgbClr val="C00000"/>
                  </a:solidFill>
                </a:rPr>
                <a:t>Laser</a:t>
              </a:r>
            </a:p>
          </p:txBody>
        </p:sp>
      </p:grpSp>
      <p:sp>
        <p:nvSpPr>
          <p:cNvPr id="4" name="TextBox 3">
            <a:extLst>
              <a:ext uri="{FF2B5EF4-FFF2-40B4-BE49-F238E27FC236}">
                <a16:creationId xmlns:a16="http://schemas.microsoft.com/office/drawing/2014/main" id="{33784775-DC5B-4099-8BFC-ED735FCDA105}"/>
              </a:ext>
            </a:extLst>
          </p:cNvPr>
          <p:cNvSpPr txBox="1"/>
          <p:nvPr/>
        </p:nvSpPr>
        <p:spPr>
          <a:xfrm>
            <a:off x="428625" y="4515684"/>
            <a:ext cx="4097725" cy="1384995"/>
          </a:xfrm>
          <a:prstGeom prst="rect">
            <a:avLst/>
          </a:prstGeom>
          <a:noFill/>
        </p:spPr>
        <p:txBody>
          <a:bodyPr wrap="none" rtlCol="0">
            <a:spAutoFit/>
          </a:bodyPr>
          <a:lstStyle/>
          <a:p>
            <a:r>
              <a:rPr lang="en-US" sz="2100" dirty="0">
                <a:solidFill>
                  <a:srgbClr val="FF0000"/>
                </a:solidFill>
              </a:rPr>
              <a:t>Long wavelength</a:t>
            </a:r>
            <a:r>
              <a:rPr lang="en-US" sz="2100" dirty="0"/>
              <a:t> →</a:t>
            </a:r>
          </a:p>
          <a:p>
            <a:r>
              <a:rPr lang="en-US" sz="2100" dirty="0"/>
              <a:t>   Low optimal plasma density →</a:t>
            </a:r>
          </a:p>
          <a:p>
            <a:r>
              <a:rPr lang="en-US" sz="2100" dirty="0"/>
              <a:t>      </a:t>
            </a:r>
            <a:r>
              <a:rPr lang="en-US" sz="2100" dirty="0">
                <a:solidFill>
                  <a:srgbClr val="FF0000"/>
                </a:solidFill>
                <a:effectLst>
                  <a:outerShdw blurRad="38100" dist="38100" dir="2700000" algn="tl">
                    <a:srgbClr val="000000">
                      <a:alpha val="43137"/>
                    </a:srgbClr>
                  </a:outerShdw>
                </a:effectLst>
              </a:rPr>
              <a:t>Large wake</a:t>
            </a:r>
            <a:r>
              <a:rPr lang="en-US" sz="2100" dirty="0"/>
              <a:t> →</a:t>
            </a:r>
          </a:p>
          <a:p>
            <a:r>
              <a:rPr lang="en-US" sz="2100" dirty="0"/>
              <a:t>         </a:t>
            </a:r>
            <a:r>
              <a:rPr lang="en-US" sz="2100" dirty="0">
                <a:effectLst>
                  <a:outerShdw blurRad="38100" dist="38100" dir="2700000" algn="tl">
                    <a:srgbClr val="000000">
                      <a:alpha val="43137"/>
                    </a:srgbClr>
                  </a:outerShdw>
                </a:effectLst>
              </a:rPr>
              <a:t>Large charge &amp; high brightness</a:t>
            </a:r>
          </a:p>
        </p:txBody>
      </p:sp>
    </p:spTree>
    <p:extLst>
      <p:ext uri="{BB962C8B-B14F-4D97-AF65-F5344CB8AC3E}">
        <p14:creationId xmlns:p14="http://schemas.microsoft.com/office/powerpoint/2010/main" val="32785030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96E6E30-5C1D-DF47-B00F-C5C8BD09A92C}" type="slidenum">
              <a:rPr lang="en-US" smtClean="0"/>
              <a:t>26</a:t>
            </a:fld>
            <a:endParaRPr lang="en-US"/>
          </a:p>
        </p:txBody>
      </p:sp>
      <p:pic>
        <p:nvPicPr>
          <p:cNvPr id="5" name="Picture 4"/>
          <p:cNvPicPr>
            <a:picLocks noChangeAspect="1"/>
          </p:cNvPicPr>
          <p:nvPr/>
        </p:nvPicPr>
        <p:blipFill>
          <a:blip r:embed="rId2"/>
          <a:stretch>
            <a:fillRect/>
          </a:stretch>
        </p:blipFill>
        <p:spPr>
          <a:xfrm>
            <a:off x="76200" y="584200"/>
            <a:ext cx="8991600" cy="5689600"/>
          </a:xfrm>
          <a:prstGeom prst="rect">
            <a:avLst/>
          </a:prstGeom>
        </p:spPr>
      </p:pic>
    </p:spTree>
    <p:extLst>
      <p:ext uri="{BB962C8B-B14F-4D97-AF65-F5344CB8AC3E}">
        <p14:creationId xmlns:p14="http://schemas.microsoft.com/office/powerpoint/2010/main" val="28373368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A33E7-DF6A-AE48-839A-D1D1161083A5}"/>
              </a:ext>
            </a:extLst>
          </p:cNvPr>
          <p:cNvSpPr>
            <a:spLocks noGrp="1"/>
          </p:cNvSpPr>
          <p:nvPr>
            <p:ph type="title"/>
          </p:nvPr>
        </p:nvSpPr>
        <p:spPr>
          <a:xfrm>
            <a:off x="203775" y="857250"/>
            <a:ext cx="8286750" cy="397048"/>
          </a:xfrm>
        </p:spPr>
        <p:txBody>
          <a:bodyPr>
            <a:noAutofit/>
          </a:bodyPr>
          <a:lstStyle/>
          <a:p>
            <a:r>
              <a:rPr lang="en-US" sz="2700" dirty="0"/>
              <a:t>Summary of major results (AE93 past years)</a:t>
            </a:r>
          </a:p>
        </p:txBody>
      </p:sp>
      <p:sp>
        <p:nvSpPr>
          <p:cNvPr id="3" name="Slide Number Placeholder 2">
            <a:extLst>
              <a:ext uri="{FF2B5EF4-FFF2-40B4-BE49-F238E27FC236}">
                <a16:creationId xmlns:a16="http://schemas.microsoft.com/office/drawing/2014/main" id="{925CA2A3-D674-564D-95E4-4B3432C2FCA1}"/>
              </a:ext>
            </a:extLst>
          </p:cNvPr>
          <p:cNvSpPr>
            <a:spLocks noGrp="1"/>
          </p:cNvSpPr>
          <p:nvPr>
            <p:ph type="sldNum" sz="quarter" idx="4"/>
          </p:nvPr>
        </p:nvSpPr>
        <p:spPr>
          <a:xfrm>
            <a:off x="11188014" y="6316595"/>
            <a:ext cx="432486" cy="365125"/>
          </a:xfrm>
          <a:prstGeom prst="rect">
            <a:avLst/>
          </a:prstGeom>
        </p:spPr>
        <p:txBody>
          <a:bodyPr lIns="0" tIns="0" rIns="45720" bIns="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27</a:t>
            </a:fld>
            <a:endParaRPr lang="en-US" sz="750" dirty="0"/>
          </a:p>
        </p:txBody>
      </p:sp>
      <p:pic>
        <p:nvPicPr>
          <p:cNvPr id="6" name="Picture 5" descr="Graphical user interface&#10;&#10;Description automatically generated">
            <a:extLst>
              <a:ext uri="{FF2B5EF4-FFF2-40B4-BE49-F238E27FC236}">
                <a16:creationId xmlns:a16="http://schemas.microsoft.com/office/drawing/2014/main" id="{874FC83B-D884-F446-A697-09AABD7C63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9348" y="1345528"/>
            <a:ext cx="5398088" cy="2089630"/>
          </a:xfrm>
          <a:prstGeom prst="rect">
            <a:avLst/>
          </a:prstGeom>
        </p:spPr>
      </p:pic>
      <p:sp>
        <p:nvSpPr>
          <p:cNvPr id="7" name="Rectangle 6">
            <a:extLst>
              <a:ext uri="{FF2B5EF4-FFF2-40B4-BE49-F238E27FC236}">
                <a16:creationId xmlns:a16="http://schemas.microsoft.com/office/drawing/2014/main" id="{FAC8DCA3-CAD3-1646-91E8-2BCB6E9495B7}"/>
              </a:ext>
            </a:extLst>
          </p:cNvPr>
          <p:cNvSpPr/>
          <p:nvPr/>
        </p:nvSpPr>
        <p:spPr>
          <a:xfrm>
            <a:off x="5949771" y="1766939"/>
            <a:ext cx="2961408" cy="1223412"/>
          </a:xfrm>
          <a:prstGeom prst="rect">
            <a:avLst/>
          </a:prstGeom>
        </p:spPr>
        <p:txBody>
          <a:bodyPr wrap="square">
            <a:spAutoFit/>
          </a:bodyPr>
          <a:lstStyle/>
          <a:p>
            <a:pPr algn="just"/>
            <a:r>
              <a:rPr lang="en-US" sz="1050" dirty="0">
                <a:solidFill>
                  <a:srgbClr val="000000"/>
                </a:solidFill>
                <a:latin typeface="Arial" panose="020B0604020202020204" pitchFamily="34" charset="0"/>
                <a:ea typeface="Calibri" panose="020F0502020204030204" pitchFamily="34" charset="0"/>
                <a:cs typeface="Arial" panose="020B0604020202020204" pitchFamily="34" charset="0"/>
              </a:rPr>
              <a:t>a) Transverse electric field distribution of the excited wake obtained using OSIRIS; </a:t>
            </a:r>
          </a:p>
          <a:p>
            <a:pPr algn="just"/>
            <a:r>
              <a:rPr lang="en-US" sz="1050" dirty="0">
                <a:solidFill>
                  <a:srgbClr val="000000"/>
                </a:solidFill>
                <a:latin typeface="Arial" panose="020B0604020202020204" pitchFamily="34" charset="0"/>
                <a:ea typeface="Calibri" panose="020F0502020204030204" pitchFamily="34" charset="0"/>
                <a:cs typeface="Arial" panose="020B0604020202020204" pitchFamily="34" charset="0"/>
              </a:rPr>
              <a:t>(b) Experimentally captured image of the e-beam passing through an excited wake ~5.6 </a:t>
            </a:r>
            <a:r>
              <a:rPr lang="en-US" sz="1050" dirty="0" err="1">
                <a:solidFill>
                  <a:srgbClr val="000000"/>
                </a:solidFill>
                <a:latin typeface="Arial" panose="020B0604020202020204" pitchFamily="34" charset="0"/>
                <a:ea typeface="Calibri" panose="020F0502020204030204" pitchFamily="34" charset="0"/>
                <a:cs typeface="Arial" panose="020B0604020202020204" pitchFamily="34" charset="0"/>
              </a:rPr>
              <a:t>ps</a:t>
            </a:r>
            <a:r>
              <a:rPr lang="en-US" sz="1050" dirty="0">
                <a:solidFill>
                  <a:srgbClr val="000000"/>
                </a:solidFill>
                <a:latin typeface="Arial" panose="020B0604020202020204" pitchFamily="34" charset="0"/>
                <a:ea typeface="Calibri" panose="020F0502020204030204" pitchFamily="34" charset="0"/>
                <a:cs typeface="Arial" panose="020B0604020202020204" pitchFamily="34" charset="0"/>
              </a:rPr>
              <a:t> after the CO</a:t>
            </a:r>
            <a:r>
              <a:rPr lang="en-US" sz="1050" baseline="-25000" dirty="0">
                <a:solidFill>
                  <a:srgbClr val="000000"/>
                </a:solidFill>
                <a:latin typeface="Arial" panose="020B0604020202020204" pitchFamily="34" charset="0"/>
                <a:ea typeface="Calibri" panose="020F0502020204030204" pitchFamily="34" charset="0"/>
                <a:cs typeface="Arial" panose="020B0604020202020204" pitchFamily="34" charset="0"/>
              </a:rPr>
              <a:t>2</a:t>
            </a:r>
            <a:r>
              <a:rPr lang="en-US" sz="1050" dirty="0">
                <a:solidFill>
                  <a:srgbClr val="000000"/>
                </a:solidFill>
                <a:latin typeface="Arial" panose="020B0604020202020204" pitchFamily="34" charset="0"/>
                <a:ea typeface="Calibri" panose="020F0502020204030204" pitchFamily="34" charset="0"/>
                <a:cs typeface="Arial" panose="020B0604020202020204" pitchFamily="34" charset="0"/>
              </a:rPr>
              <a:t> has entered the RI; </a:t>
            </a:r>
          </a:p>
          <a:p>
            <a:pPr algn="just"/>
            <a:r>
              <a:rPr lang="en-US" sz="1050" dirty="0">
                <a:solidFill>
                  <a:srgbClr val="000000"/>
                </a:solidFill>
                <a:latin typeface="Arial" panose="020B0604020202020204" pitchFamily="34" charset="0"/>
                <a:ea typeface="Calibri" panose="020F0502020204030204" pitchFamily="34" charset="0"/>
                <a:cs typeface="Arial" panose="020B0604020202020204" pitchFamily="34" charset="0"/>
              </a:rPr>
              <a:t>(c) e-beam probe simulation results obtained 50 cm away from the IP.</a:t>
            </a:r>
            <a:endParaRPr lang="en-US" sz="1200" dirty="0">
              <a:latin typeface="Arial" panose="020B0604020202020204" pitchFamily="34" charset="0"/>
              <a:ea typeface="Calibri" panose="020F0502020204030204" pitchFamily="34" charset="0"/>
              <a:cs typeface="Arial" panose="020B0604020202020204" pitchFamily="34" charset="0"/>
            </a:endParaRPr>
          </a:p>
        </p:txBody>
      </p:sp>
      <p:sp>
        <p:nvSpPr>
          <p:cNvPr id="10" name="Rounded Rectangle 9">
            <a:extLst>
              <a:ext uri="{FF2B5EF4-FFF2-40B4-BE49-F238E27FC236}">
                <a16:creationId xmlns:a16="http://schemas.microsoft.com/office/drawing/2014/main" id="{9A626AC4-0B30-B74A-9008-837438434C2C}"/>
              </a:ext>
            </a:extLst>
          </p:cNvPr>
          <p:cNvSpPr/>
          <p:nvPr/>
        </p:nvSpPr>
        <p:spPr>
          <a:xfrm>
            <a:off x="341147" y="1343065"/>
            <a:ext cx="8592368" cy="2321921"/>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descr="A picture containing text, electronics, display&#10;&#10;Description automatically generated">
            <a:extLst>
              <a:ext uri="{FF2B5EF4-FFF2-40B4-BE49-F238E27FC236}">
                <a16:creationId xmlns:a16="http://schemas.microsoft.com/office/drawing/2014/main" id="{6E773EDD-AAEF-EE4D-9FF4-2E45307C8A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48" y="3866921"/>
            <a:ext cx="8536132" cy="1413569"/>
          </a:xfrm>
          <a:prstGeom prst="rect">
            <a:avLst/>
          </a:prstGeom>
        </p:spPr>
      </p:pic>
      <p:sp>
        <p:nvSpPr>
          <p:cNvPr id="12" name="Rectangle 11">
            <a:extLst>
              <a:ext uri="{FF2B5EF4-FFF2-40B4-BE49-F238E27FC236}">
                <a16:creationId xmlns:a16="http://schemas.microsoft.com/office/drawing/2014/main" id="{64F89090-F62C-E44F-9A1B-E02DEC7A6FDE}"/>
              </a:ext>
            </a:extLst>
          </p:cNvPr>
          <p:cNvSpPr/>
          <p:nvPr/>
        </p:nvSpPr>
        <p:spPr>
          <a:xfrm>
            <a:off x="84490" y="5280490"/>
            <a:ext cx="9008918" cy="300082"/>
          </a:xfrm>
          <a:prstGeom prst="rect">
            <a:avLst/>
          </a:prstGeom>
        </p:spPr>
        <p:txBody>
          <a:bodyPr wrap="square">
            <a:spAutoFit/>
          </a:bodyPr>
          <a:lstStyle/>
          <a:p>
            <a:pPr algn="ctr"/>
            <a:r>
              <a:rPr lang="en-US" sz="1350" dirty="0">
                <a:solidFill>
                  <a:srgbClr val="000000"/>
                </a:solidFill>
                <a:latin typeface="Arial" panose="020B0604020202020204" pitchFamily="34" charset="0"/>
                <a:ea typeface="Calibri" panose="020F0502020204030204" pitchFamily="34" charset="0"/>
                <a:cs typeface="Arial" panose="020B0604020202020204" pitchFamily="34" charset="0"/>
              </a:rPr>
              <a:t>E-beam images capturing the time-evolution of the excited wake at plasma densities ~10</a:t>
            </a:r>
            <a:r>
              <a:rPr lang="en-US" sz="135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17</a:t>
            </a:r>
            <a:r>
              <a:rPr lang="en-US" sz="1350" dirty="0">
                <a:solidFill>
                  <a:srgbClr val="000000"/>
                </a:solidFill>
                <a:latin typeface="Arial" panose="020B0604020202020204" pitchFamily="34" charset="0"/>
                <a:ea typeface="Calibri" panose="020F0502020204030204" pitchFamily="34" charset="0"/>
                <a:cs typeface="Arial" panose="020B0604020202020204" pitchFamily="34" charset="0"/>
              </a:rPr>
              <a:t> cm</a:t>
            </a:r>
            <a:r>
              <a:rPr lang="en-US" sz="135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-3</a:t>
            </a:r>
            <a:r>
              <a:rPr lang="en-US" sz="135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1350" dirty="0">
              <a:latin typeface="Arial" panose="020B0604020202020204" pitchFamily="34" charset="0"/>
              <a:cs typeface="Arial" panose="020B0604020202020204" pitchFamily="34" charset="0"/>
            </a:endParaRPr>
          </a:p>
        </p:txBody>
      </p:sp>
      <p:sp>
        <p:nvSpPr>
          <p:cNvPr id="13" name="Rounded Rectangle 12">
            <a:extLst>
              <a:ext uri="{FF2B5EF4-FFF2-40B4-BE49-F238E27FC236}">
                <a16:creationId xmlns:a16="http://schemas.microsoft.com/office/drawing/2014/main" id="{8FBED864-408C-024B-B045-D94B31EFE1B0}"/>
              </a:ext>
            </a:extLst>
          </p:cNvPr>
          <p:cNvSpPr/>
          <p:nvPr/>
        </p:nvSpPr>
        <p:spPr>
          <a:xfrm>
            <a:off x="282477" y="3800752"/>
            <a:ext cx="8690873" cy="1866848"/>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9549C35-52E7-A345-93C5-5719973E3F30}"/>
              </a:ext>
            </a:extLst>
          </p:cNvPr>
          <p:cNvSpPr/>
          <p:nvPr/>
        </p:nvSpPr>
        <p:spPr>
          <a:xfrm>
            <a:off x="3555059" y="5654501"/>
            <a:ext cx="4875416" cy="369332"/>
          </a:xfrm>
          <a:prstGeom prst="rect">
            <a:avLst/>
          </a:prstGeom>
        </p:spPr>
        <p:txBody>
          <a:bodyPr wrap="square">
            <a:spAutoFit/>
          </a:bodyPr>
          <a:lstStyle/>
          <a:p>
            <a:pPr algn="just"/>
            <a:r>
              <a:rPr lang="en-US" sz="900" dirty="0">
                <a:solidFill>
                  <a:srgbClr val="000000"/>
                </a:solidFill>
                <a:latin typeface="Arial" panose="020B0604020202020204" pitchFamily="34" charset="0"/>
                <a:ea typeface="Calibri" panose="020F0502020204030204" pitchFamily="34" charset="0"/>
                <a:cs typeface="Arial" panose="020B0604020202020204" pitchFamily="34" charset="0"/>
              </a:rPr>
              <a:t>BS student, Marisa </a:t>
            </a:r>
            <a:r>
              <a:rPr lang="en-US" sz="900" dirty="0" err="1">
                <a:solidFill>
                  <a:srgbClr val="000000"/>
                </a:solidFill>
                <a:latin typeface="Arial" panose="020B0604020202020204" pitchFamily="34" charset="0"/>
                <a:ea typeface="Calibri" panose="020F0502020204030204" pitchFamily="34" charset="0"/>
                <a:cs typeface="Arial" panose="020B0604020202020204" pitchFamily="34" charset="0"/>
              </a:rPr>
              <a:t>Petrusky</a:t>
            </a:r>
            <a:r>
              <a:rPr lang="en-US" sz="900" dirty="0">
                <a:solidFill>
                  <a:srgbClr val="000000"/>
                </a:solidFill>
                <a:latin typeface="Arial" panose="020B0604020202020204" pitchFamily="34" charset="0"/>
                <a:ea typeface="Calibri" panose="020F0502020204030204" pitchFamily="34" charset="0"/>
                <a:cs typeface="Arial" panose="020B0604020202020204" pitchFamily="34" charset="0"/>
              </a:rPr>
              <a:t>, has graduated in 2021 with the thesis titled “</a:t>
            </a:r>
            <a:r>
              <a:rPr lang="en-US" sz="788" dirty="0"/>
              <a:t>PICTURING PLASMA: STUDYING THE SIMULATED TRANSVERSE PROBING OF LASER WAKEFIELD ACCELERATORS</a:t>
            </a:r>
            <a:r>
              <a:rPr lang="en-US" sz="90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9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795845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A33E7-DF6A-AE48-839A-D1D1161083A5}"/>
              </a:ext>
            </a:extLst>
          </p:cNvPr>
          <p:cNvSpPr>
            <a:spLocks noGrp="1"/>
          </p:cNvSpPr>
          <p:nvPr>
            <p:ph type="title"/>
          </p:nvPr>
        </p:nvSpPr>
        <p:spPr>
          <a:xfrm>
            <a:off x="203775" y="857250"/>
            <a:ext cx="8286750" cy="397048"/>
          </a:xfrm>
        </p:spPr>
        <p:txBody>
          <a:bodyPr>
            <a:noAutofit/>
          </a:bodyPr>
          <a:lstStyle/>
          <a:p>
            <a:r>
              <a:rPr lang="en-US" sz="2700" dirty="0"/>
              <a:t>Summary of major results (AE93 past years)</a:t>
            </a:r>
          </a:p>
        </p:txBody>
      </p:sp>
      <p:sp>
        <p:nvSpPr>
          <p:cNvPr id="3" name="Slide Number Placeholder 2">
            <a:extLst>
              <a:ext uri="{FF2B5EF4-FFF2-40B4-BE49-F238E27FC236}">
                <a16:creationId xmlns:a16="http://schemas.microsoft.com/office/drawing/2014/main" id="{925CA2A3-D674-564D-95E4-4B3432C2FCA1}"/>
              </a:ext>
            </a:extLst>
          </p:cNvPr>
          <p:cNvSpPr>
            <a:spLocks noGrp="1"/>
          </p:cNvSpPr>
          <p:nvPr>
            <p:ph type="sldNum" sz="quarter" idx="4"/>
          </p:nvPr>
        </p:nvSpPr>
        <p:spPr>
          <a:xfrm>
            <a:off x="11188014" y="6316595"/>
            <a:ext cx="432486" cy="365125"/>
          </a:xfrm>
          <a:prstGeom prst="rect">
            <a:avLst/>
          </a:prstGeom>
        </p:spPr>
        <p:txBody>
          <a:bodyPr lIns="0" tIns="0" rIns="45720" bIns="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28</a:t>
            </a:fld>
            <a:endParaRPr lang="en-US" sz="750" dirty="0"/>
          </a:p>
        </p:txBody>
      </p:sp>
      <p:pic>
        <p:nvPicPr>
          <p:cNvPr id="10" name="Picture 9" descr="Graphical user interface&#10;&#10;Description automatically generated">
            <a:extLst>
              <a:ext uri="{FF2B5EF4-FFF2-40B4-BE49-F238E27FC236}">
                <a16:creationId xmlns:a16="http://schemas.microsoft.com/office/drawing/2014/main" id="{D338E732-73DA-D44E-BFFC-64C40B08EF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5947" y="1328202"/>
            <a:ext cx="8045612" cy="2100799"/>
          </a:xfrm>
          <a:prstGeom prst="rect">
            <a:avLst/>
          </a:prstGeom>
        </p:spPr>
      </p:pic>
      <p:sp>
        <p:nvSpPr>
          <p:cNvPr id="11" name="Rectangle 10">
            <a:extLst>
              <a:ext uri="{FF2B5EF4-FFF2-40B4-BE49-F238E27FC236}">
                <a16:creationId xmlns:a16="http://schemas.microsoft.com/office/drawing/2014/main" id="{A8E652AE-72A8-424C-8B35-4A74A41EF472}"/>
              </a:ext>
            </a:extLst>
          </p:cNvPr>
          <p:cNvSpPr/>
          <p:nvPr/>
        </p:nvSpPr>
        <p:spPr>
          <a:xfrm>
            <a:off x="580400" y="3389335"/>
            <a:ext cx="8231159" cy="715581"/>
          </a:xfrm>
          <a:prstGeom prst="rect">
            <a:avLst/>
          </a:prstGeom>
        </p:spPr>
        <p:txBody>
          <a:bodyPr wrap="square">
            <a:spAutoFit/>
          </a:bodyPr>
          <a:lstStyle/>
          <a:p>
            <a:pPr algn="ctr"/>
            <a:r>
              <a:rPr lang="en-US" sz="1350" dirty="0">
                <a:solidFill>
                  <a:srgbClr val="000000"/>
                </a:solidFill>
                <a:latin typeface="Arial" panose="020B0604020202020204" pitchFamily="34" charset="0"/>
                <a:ea typeface="Calibri" panose="020F0502020204030204" pitchFamily="34" charset="0"/>
                <a:cs typeface="Arial" panose="020B0604020202020204" pitchFamily="34" charset="0"/>
              </a:rPr>
              <a:t>Experimentally obtained images of the e-beam probe at (a) 50 cm and (b) 6.5 cm at the densities of ~10</a:t>
            </a:r>
            <a:r>
              <a:rPr lang="en-US" sz="135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14</a:t>
            </a:r>
            <a:r>
              <a:rPr lang="en-US" sz="1350" dirty="0">
                <a:solidFill>
                  <a:srgbClr val="000000"/>
                </a:solidFill>
                <a:latin typeface="Arial" panose="020B0604020202020204" pitchFamily="34" charset="0"/>
                <a:ea typeface="Calibri" panose="020F0502020204030204" pitchFamily="34" charset="0"/>
                <a:cs typeface="Arial" panose="020B0604020202020204" pitchFamily="34" charset="0"/>
              </a:rPr>
              <a:t> cm</a:t>
            </a:r>
            <a:r>
              <a:rPr lang="en-US" sz="135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-3</a:t>
            </a:r>
            <a:r>
              <a:rPr lang="en-US" sz="1350" dirty="0">
                <a:solidFill>
                  <a:srgbClr val="000000"/>
                </a:solidFill>
                <a:latin typeface="Arial" panose="020B0604020202020204" pitchFamily="34" charset="0"/>
                <a:ea typeface="Calibri" panose="020F0502020204030204" pitchFamily="34" charset="0"/>
                <a:cs typeface="Arial" panose="020B0604020202020204" pitchFamily="34" charset="0"/>
              </a:rPr>
              <a:t>. The black circle indicates the region of the wake observed at the movable screen. (c) e-beam density modulation as a function of time delay.</a:t>
            </a:r>
            <a:endParaRPr lang="en-US" sz="1500" dirty="0">
              <a:latin typeface="Arial" panose="020B0604020202020204" pitchFamily="34" charset="0"/>
              <a:ea typeface="Calibri" panose="020F0502020204030204" pitchFamily="34" charset="0"/>
              <a:cs typeface="Arial" panose="020B0604020202020204" pitchFamily="34" charset="0"/>
            </a:endParaRPr>
          </a:p>
        </p:txBody>
      </p:sp>
      <p:sp>
        <p:nvSpPr>
          <p:cNvPr id="13" name="Rounded Rectangle 12">
            <a:extLst>
              <a:ext uri="{FF2B5EF4-FFF2-40B4-BE49-F238E27FC236}">
                <a16:creationId xmlns:a16="http://schemas.microsoft.com/office/drawing/2014/main" id="{8EEF47F5-801C-A345-81C8-4493ECDC934A}"/>
              </a:ext>
            </a:extLst>
          </p:cNvPr>
          <p:cNvSpPr/>
          <p:nvPr/>
        </p:nvSpPr>
        <p:spPr>
          <a:xfrm>
            <a:off x="291541" y="1302332"/>
            <a:ext cx="8690873" cy="2767212"/>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19" name="Group 18">
            <a:extLst>
              <a:ext uri="{FF2B5EF4-FFF2-40B4-BE49-F238E27FC236}">
                <a16:creationId xmlns:a16="http://schemas.microsoft.com/office/drawing/2014/main" id="{FB3C339A-B67A-794A-97A4-993F6A3D99A8}"/>
              </a:ext>
            </a:extLst>
          </p:cNvPr>
          <p:cNvGrpSpPr/>
          <p:nvPr/>
        </p:nvGrpSpPr>
        <p:grpSpPr>
          <a:xfrm>
            <a:off x="389794" y="4326382"/>
            <a:ext cx="4666298" cy="1486799"/>
            <a:chOff x="651259" y="3014431"/>
            <a:chExt cx="11343737" cy="3644900"/>
          </a:xfrm>
        </p:grpSpPr>
        <p:pic>
          <p:nvPicPr>
            <p:cNvPr id="20" name="Picture 19">
              <a:extLst>
                <a:ext uri="{FF2B5EF4-FFF2-40B4-BE49-F238E27FC236}">
                  <a16:creationId xmlns:a16="http://schemas.microsoft.com/office/drawing/2014/main" id="{BBFFF259-E061-0A4E-B926-89417FB5F516}"/>
                </a:ext>
              </a:extLst>
            </p:cNvPr>
            <p:cNvPicPr>
              <a:picLocks noChangeAspect="1"/>
            </p:cNvPicPr>
            <p:nvPr/>
          </p:nvPicPr>
          <p:blipFill>
            <a:blip r:embed="rId3"/>
            <a:stretch>
              <a:fillRect/>
            </a:stretch>
          </p:blipFill>
          <p:spPr>
            <a:xfrm>
              <a:off x="6096000" y="3169015"/>
              <a:ext cx="5628687" cy="3490316"/>
            </a:xfrm>
            <a:prstGeom prst="rect">
              <a:avLst/>
            </a:prstGeom>
          </p:spPr>
        </p:pic>
        <p:pic>
          <p:nvPicPr>
            <p:cNvPr id="21" name="Picture 20">
              <a:extLst>
                <a:ext uri="{FF2B5EF4-FFF2-40B4-BE49-F238E27FC236}">
                  <a16:creationId xmlns:a16="http://schemas.microsoft.com/office/drawing/2014/main" id="{EBF557C4-D568-1042-AC6E-1368B852A743}"/>
                </a:ext>
              </a:extLst>
            </p:cNvPr>
            <p:cNvPicPr>
              <a:picLocks noChangeAspect="1"/>
            </p:cNvPicPr>
            <p:nvPr/>
          </p:nvPicPr>
          <p:blipFill>
            <a:blip r:embed="rId4"/>
            <a:stretch>
              <a:fillRect/>
            </a:stretch>
          </p:blipFill>
          <p:spPr>
            <a:xfrm rot="16200000">
              <a:off x="11588596" y="4719406"/>
              <a:ext cx="577850" cy="234950"/>
            </a:xfrm>
            <a:prstGeom prst="rect">
              <a:avLst/>
            </a:prstGeom>
          </p:spPr>
        </p:pic>
        <p:pic>
          <p:nvPicPr>
            <p:cNvPr id="22" name="Picture 21">
              <a:extLst>
                <a:ext uri="{FF2B5EF4-FFF2-40B4-BE49-F238E27FC236}">
                  <a16:creationId xmlns:a16="http://schemas.microsoft.com/office/drawing/2014/main" id="{6A081C76-6CF3-F044-B689-1E7B173E30C6}"/>
                </a:ext>
              </a:extLst>
            </p:cNvPr>
            <p:cNvPicPr>
              <a:picLocks noChangeAspect="1"/>
            </p:cNvPicPr>
            <p:nvPr/>
          </p:nvPicPr>
          <p:blipFill>
            <a:blip r:embed="rId5"/>
            <a:stretch>
              <a:fillRect/>
            </a:stretch>
          </p:blipFill>
          <p:spPr>
            <a:xfrm>
              <a:off x="651259" y="3014431"/>
              <a:ext cx="5676900" cy="3644900"/>
            </a:xfrm>
            <a:prstGeom prst="rect">
              <a:avLst/>
            </a:prstGeom>
          </p:spPr>
        </p:pic>
        <p:sp>
          <p:nvSpPr>
            <p:cNvPr id="23" name="Rectangle 22">
              <a:extLst>
                <a:ext uri="{FF2B5EF4-FFF2-40B4-BE49-F238E27FC236}">
                  <a16:creationId xmlns:a16="http://schemas.microsoft.com/office/drawing/2014/main" id="{D2DC2D54-CB92-DA41-80A4-64E2CAA998D8}"/>
                </a:ext>
              </a:extLst>
            </p:cNvPr>
            <p:cNvSpPr/>
            <p:nvPr/>
          </p:nvSpPr>
          <p:spPr>
            <a:xfrm>
              <a:off x="9848916" y="3318754"/>
              <a:ext cx="1684236" cy="565887"/>
            </a:xfrm>
            <a:prstGeom prst="rect">
              <a:avLst/>
            </a:prstGeom>
          </p:spPr>
          <p:txBody>
            <a:bodyPr wrap="none">
              <a:spAutoFit/>
            </a:bodyPr>
            <a:lstStyle/>
            <a:p>
              <a:pPr algn="ctr"/>
              <a:r>
                <a:rPr lang="en-US" sz="900" dirty="0">
                  <a:latin typeface="Times New Roman" panose="02020603050405020304" pitchFamily="18" charset="0"/>
                  <a:cs typeface="Times New Roman" panose="02020603050405020304" pitchFamily="18" charset="0"/>
                </a:rPr>
                <a:t>L = 6.5 cm</a:t>
              </a:r>
            </a:p>
          </p:txBody>
        </p:sp>
        <p:sp>
          <p:nvSpPr>
            <p:cNvPr id="24" name="Rounded Rectangle 23">
              <a:extLst>
                <a:ext uri="{FF2B5EF4-FFF2-40B4-BE49-F238E27FC236}">
                  <a16:creationId xmlns:a16="http://schemas.microsoft.com/office/drawing/2014/main" id="{FD1384F8-B985-C54C-8E6E-9E17E1E8CE36}"/>
                </a:ext>
              </a:extLst>
            </p:cNvPr>
            <p:cNvSpPr/>
            <p:nvPr/>
          </p:nvSpPr>
          <p:spPr>
            <a:xfrm>
              <a:off x="2442117" y="4479275"/>
              <a:ext cx="334536" cy="86979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Rounded Rectangle 24">
              <a:extLst>
                <a:ext uri="{FF2B5EF4-FFF2-40B4-BE49-F238E27FC236}">
                  <a16:creationId xmlns:a16="http://schemas.microsoft.com/office/drawing/2014/main" id="{B2743C0B-FDD9-4148-9D72-9098CFDFC109}"/>
                </a:ext>
              </a:extLst>
            </p:cNvPr>
            <p:cNvSpPr/>
            <p:nvPr/>
          </p:nvSpPr>
          <p:spPr>
            <a:xfrm>
              <a:off x="7726558" y="3429000"/>
              <a:ext cx="412593" cy="279136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Rounded Rectangle 25">
              <a:extLst>
                <a:ext uri="{FF2B5EF4-FFF2-40B4-BE49-F238E27FC236}">
                  <a16:creationId xmlns:a16="http://schemas.microsoft.com/office/drawing/2014/main" id="{3E0DAC9C-8999-D54D-9449-1BBFDB6EA24E}"/>
                </a:ext>
              </a:extLst>
            </p:cNvPr>
            <p:cNvSpPr/>
            <p:nvPr/>
          </p:nvSpPr>
          <p:spPr>
            <a:xfrm>
              <a:off x="8697441" y="4216933"/>
              <a:ext cx="435407" cy="200343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0000"/>
                </a:solidFill>
              </a:endParaRPr>
            </a:p>
          </p:txBody>
        </p:sp>
        <p:sp>
          <p:nvSpPr>
            <p:cNvPr id="27" name="Rounded Rectangle 26">
              <a:extLst>
                <a:ext uri="{FF2B5EF4-FFF2-40B4-BE49-F238E27FC236}">
                  <a16:creationId xmlns:a16="http://schemas.microsoft.com/office/drawing/2014/main" id="{2B7D8EAE-EF81-E041-9749-E76DBCF95101}"/>
                </a:ext>
              </a:extLst>
            </p:cNvPr>
            <p:cNvSpPr/>
            <p:nvPr/>
          </p:nvSpPr>
          <p:spPr>
            <a:xfrm>
              <a:off x="2620536" y="5554348"/>
              <a:ext cx="435407" cy="99245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0000"/>
                </a:solidFill>
              </a:endParaRPr>
            </a:p>
          </p:txBody>
        </p:sp>
        <p:cxnSp>
          <p:nvCxnSpPr>
            <p:cNvPr id="28" name="Straight Arrow Connector 27">
              <a:extLst>
                <a:ext uri="{FF2B5EF4-FFF2-40B4-BE49-F238E27FC236}">
                  <a16:creationId xmlns:a16="http://schemas.microsoft.com/office/drawing/2014/main" id="{9A254A0C-E692-E547-969E-AF6670A4B952}"/>
                </a:ext>
              </a:extLst>
            </p:cNvPr>
            <p:cNvCxnSpPr/>
            <p:nvPr/>
          </p:nvCxnSpPr>
          <p:spPr>
            <a:xfrm>
              <a:off x="9690100" y="5892800"/>
              <a:ext cx="10414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B96F3A9-A537-674C-B1D6-F8DAB6860DBD}"/>
                </a:ext>
              </a:extLst>
            </p:cNvPr>
            <p:cNvSpPr txBox="1"/>
            <p:nvPr/>
          </p:nvSpPr>
          <p:spPr>
            <a:xfrm>
              <a:off x="9420752" y="5221688"/>
              <a:ext cx="1360794" cy="735653"/>
            </a:xfrm>
            <a:prstGeom prst="rect">
              <a:avLst/>
            </a:prstGeom>
            <a:noFill/>
          </p:spPr>
          <p:txBody>
            <a:bodyPr wrap="none" rtlCol="0">
              <a:spAutoFit/>
            </a:bodyPr>
            <a:lstStyle/>
            <a:p>
              <a:r>
                <a:rPr lang="en-US" sz="1350" b="1" dirty="0">
                  <a:solidFill>
                    <a:srgbClr val="FF0000"/>
                  </a:solidFill>
                </a:rPr>
                <a:t>Laser</a:t>
              </a:r>
            </a:p>
          </p:txBody>
        </p:sp>
      </p:grpSp>
      <p:sp>
        <p:nvSpPr>
          <p:cNvPr id="14" name="Rounded Rectangle 13">
            <a:extLst>
              <a:ext uri="{FF2B5EF4-FFF2-40B4-BE49-F238E27FC236}">
                <a16:creationId xmlns:a16="http://schemas.microsoft.com/office/drawing/2014/main" id="{1D4A2E83-4823-DB4D-9B56-B628C3163696}"/>
              </a:ext>
            </a:extLst>
          </p:cNvPr>
          <p:cNvSpPr/>
          <p:nvPr/>
        </p:nvSpPr>
        <p:spPr>
          <a:xfrm>
            <a:off x="291540" y="4198281"/>
            <a:ext cx="8690873" cy="1670259"/>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1" name="TextBox 30">
            <a:extLst>
              <a:ext uri="{FF2B5EF4-FFF2-40B4-BE49-F238E27FC236}">
                <a16:creationId xmlns:a16="http://schemas.microsoft.com/office/drawing/2014/main" id="{1A44FCCD-16BA-924D-ACE1-85CA1038DFDF}"/>
              </a:ext>
            </a:extLst>
          </p:cNvPr>
          <p:cNvSpPr txBox="1"/>
          <p:nvPr/>
        </p:nvSpPr>
        <p:spPr>
          <a:xfrm>
            <a:off x="1048290" y="4154615"/>
            <a:ext cx="1003801" cy="300082"/>
          </a:xfrm>
          <a:prstGeom prst="rect">
            <a:avLst/>
          </a:prstGeom>
          <a:noFill/>
        </p:spPr>
        <p:txBody>
          <a:bodyPr wrap="none" rtlCol="0">
            <a:spAutoFit/>
          </a:bodyPr>
          <a:lstStyle/>
          <a:p>
            <a:r>
              <a:rPr lang="en-US" sz="1350" dirty="0"/>
              <a:t>Simulations</a:t>
            </a:r>
          </a:p>
        </p:txBody>
      </p:sp>
      <p:sp>
        <p:nvSpPr>
          <p:cNvPr id="32" name="TextBox 31">
            <a:extLst>
              <a:ext uri="{FF2B5EF4-FFF2-40B4-BE49-F238E27FC236}">
                <a16:creationId xmlns:a16="http://schemas.microsoft.com/office/drawing/2014/main" id="{0AAED2AB-7208-8A49-9A44-926266F4059A}"/>
              </a:ext>
            </a:extLst>
          </p:cNvPr>
          <p:cNvSpPr txBox="1"/>
          <p:nvPr/>
        </p:nvSpPr>
        <p:spPr>
          <a:xfrm>
            <a:off x="3352423" y="4165465"/>
            <a:ext cx="995785" cy="300082"/>
          </a:xfrm>
          <a:prstGeom prst="rect">
            <a:avLst/>
          </a:prstGeom>
          <a:noFill/>
        </p:spPr>
        <p:txBody>
          <a:bodyPr wrap="none" rtlCol="0">
            <a:spAutoFit/>
          </a:bodyPr>
          <a:lstStyle/>
          <a:p>
            <a:r>
              <a:rPr lang="en-US" sz="1350" dirty="0"/>
              <a:t>Experiment</a:t>
            </a:r>
          </a:p>
        </p:txBody>
      </p:sp>
      <mc:AlternateContent xmlns:mc="http://schemas.openxmlformats.org/markup-compatibility/2006" xmlns:a14="http://schemas.microsoft.com/office/drawing/2010/main">
        <mc:Choice Requires="a14">
          <p:graphicFrame>
            <p:nvGraphicFramePr>
              <p:cNvPr id="33" name="Table 32">
                <a:extLst>
                  <a:ext uri="{FF2B5EF4-FFF2-40B4-BE49-F238E27FC236}">
                    <a16:creationId xmlns:a16="http://schemas.microsoft.com/office/drawing/2014/main" id="{703724AC-7F87-1549-B68D-B6637C9DA785}"/>
                  </a:ext>
                </a:extLst>
              </p:cNvPr>
              <p:cNvGraphicFramePr>
                <a:graphicFrameLocks noGrp="1"/>
              </p:cNvGraphicFramePr>
              <p:nvPr/>
            </p:nvGraphicFramePr>
            <p:xfrm>
              <a:off x="5101148" y="4262127"/>
              <a:ext cx="3501208" cy="1505154"/>
            </p:xfrm>
            <a:graphic>
              <a:graphicData uri="http://schemas.openxmlformats.org/drawingml/2006/table">
                <a:tbl>
                  <a:tblPr firstRow="1" bandRow="1">
                    <a:tableStyleId>{5C22544A-7EE6-4342-B048-85BDC9FD1C3A}</a:tableStyleId>
                  </a:tblPr>
                  <a:tblGrid>
                    <a:gridCol w="843304">
                      <a:extLst>
                        <a:ext uri="{9D8B030D-6E8A-4147-A177-3AD203B41FA5}">
                          <a16:colId xmlns:a16="http://schemas.microsoft.com/office/drawing/2014/main" val="1914348455"/>
                        </a:ext>
                      </a:extLst>
                    </a:gridCol>
                    <a:gridCol w="1456208">
                      <a:extLst>
                        <a:ext uri="{9D8B030D-6E8A-4147-A177-3AD203B41FA5}">
                          <a16:colId xmlns:a16="http://schemas.microsoft.com/office/drawing/2014/main" val="3521164136"/>
                        </a:ext>
                      </a:extLst>
                    </a:gridCol>
                    <a:gridCol w="1201696">
                      <a:extLst>
                        <a:ext uri="{9D8B030D-6E8A-4147-A177-3AD203B41FA5}">
                          <a16:colId xmlns:a16="http://schemas.microsoft.com/office/drawing/2014/main" val="733476948"/>
                        </a:ext>
                      </a:extLst>
                    </a:gridCol>
                  </a:tblGrid>
                  <a:tr h="389595">
                    <a:tc>
                      <a:txBody>
                        <a:bodyPr/>
                        <a:lstStyle/>
                        <a:p>
                          <a:pPr algn="ctr"/>
                          <a:r>
                            <a:rPr lang="en-US" sz="900" b="1" baseline="30000" dirty="0">
                              <a:solidFill>
                                <a:schemeClr val="tx1"/>
                              </a:solidFill>
                              <a:latin typeface="Arial" panose="020B0604020202020204" pitchFamily="34" charset="0"/>
                              <a:cs typeface="Arial" panose="020B0604020202020204" pitchFamily="34" charset="0"/>
                            </a:rPr>
                            <a:t>Parameter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1" baseline="30000" dirty="0">
                              <a:solidFill>
                                <a:schemeClr val="tx1"/>
                              </a:solidFill>
                              <a:latin typeface="Arial" panose="020B0604020202020204" pitchFamily="34" charset="0"/>
                              <a:cs typeface="Arial" panose="020B0604020202020204" pitchFamily="34" charset="0"/>
                            </a:rPr>
                            <a:t>C. Zhang, et al., Plasma Phys. Control. Fusion,</a:t>
                          </a:r>
                        </a:p>
                        <a:p>
                          <a:pPr algn="ctr"/>
                          <a:r>
                            <a:rPr lang="en-US" sz="900" b="1" baseline="30000" dirty="0">
                              <a:solidFill>
                                <a:schemeClr val="tx1"/>
                              </a:solidFill>
                              <a:latin typeface="Arial" panose="020B0604020202020204" pitchFamily="34" charset="0"/>
                              <a:cs typeface="Arial" panose="020B0604020202020204" pitchFamily="34" charset="0"/>
                            </a:rPr>
                            <a:t>DOI: https://</a:t>
                          </a:r>
                          <a:r>
                            <a:rPr lang="en-US" sz="900" b="1" baseline="30000" dirty="0" err="1">
                              <a:solidFill>
                                <a:schemeClr val="tx1"/>
                              </a:solidFill>
                              <a:latin typeface="Arial" panose="020B0604020202020204" pitchFamily="34" charset="0"/>
                              <a:cs typeface="Arial" panose="020B0604020202020204" pitchFamily="34" charset="0"/>
                            </a:rPr>
                            <a:t>doi.org</a:t>
                          </a:r>
                          <a:r>
                            <a:rPr lang="en-US" sz="900" b="1" baseline="30000" dirty="0">
                              <a:solidFill>
                                <a:schemeClr val="tx1"/>
                              </a:solidFill>
                              <a:latin typeface="Arial" panose="020B0604020202020204" pitchFamily="34" charset="0"/>
                              <a:cs typeface="Arial" panose="020B0604020202020204" pitchFamily="34" charset="0"/>
                            </a:rPr>
                            <a:t>/10.1088/1361-6587/ab61e0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baseline="30000" dirty="0">
                              <a:solidFill>
                                <a:schemeClr val="tx1"/>
                              </a:solidFill>
                              <a:latin typeface="Arial" panose="020B0604020202020204" pitchFamily="34" charset="0"/>
                              <a:cs typeface="Arial" panose="020B0604020202020204" pitchFamily="34" charset="0"/>
                            </a:rPr>
                            <a:t>AE93 experiment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7326516"/>
                      </a:ext>
                    </a:extLst>
                  </a:tr>
                  <a:tr h="204449">
                    <a:tc>
                      <a:txBody>
                        <a:bodyPr/>
                        <a:lstStyle/>
                        <a:p>
                          <a:r>
                            <a:rPr lang="en-US" sz="900" b="0" dirty="0">
                              <a:solidFill>
                                <a:schemeClr val="tx1"/>
                              </a:solidFill>
                              <a:latin typeface="Arial" panose="020B0604020202020204" pitchFamily="34" charset="0"/>
                              <a:cs typeface="Arial" panose="020B0604020202020204" pitchFamily="34" charset="0"/>
                            </a:rPr>
                            <a:t>n</a:t>
                          </a:r>
                          <a:r>
                            <a:rPr lang="en-US" sz="900" b="0" baseline="-25000" dirty="0">
                              <a:solidFill>
                                <a:schemeClr val="tx1"/>
                              </a:solidFill>
                              <a:latin typeface="Arial" panose="020B0604020202020204" pitchFamily="34" charset="0"/>
                              <a:cs typeface="Arial" panose="020B0604020202020204" pitchFamily="34" charset="0"/>
                            </a:rPr>
                            <a:t>e</a:t>
                          </a:r>
                          <a:r>
                            <a:rPr lang="en-US" sz="900" b="0" dirty="0">
                              <a:solidFill>
                                <a:schemeClr val="tx1"/>
                              </a:solidFill>
                              <a:latin typeface="Arial" panose="020B0604020202020204" pitchFamily="34" charset="0"/>
                              <a:cs typeface="Arial" panose="020B0604020202020204" pitchFamily="34" charset="0"/>
                            </a:rPr>
                            <a:t>, cm</a:t>
                          </a:r>
                          <a:r>
                            <a:rPr lang="en-US" sz="900" b="0" baseline="30000" dirty="0">
                              <a:solidFill>
                                <a:schemeClr val="tx1"/>
                              </a:solidFill>
                              <a:latin typeface="Arial" panose="020B0604020202020204" pitchFamily="34" charset="0"/>
                              <a:cs typeface="Arial" panose="020B0604020202020204" pitchFamily="34" charset="0"/>
                            </a:rPr>
                            <a:t>-3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0" dirty="0">
                              <a:solidFill>
                                <a:schemeClr val="tx1"/>
                              </a:solidFill>
                              <a:latin typeface="Arial" panose="020B0604020202020204" pitchFamily="34" charset="0"/>
                              <a:cs typeface="Arial" panose="020B0604020202020204" pitchFamily="34" charset="0"/>
                            </a:rPr>
                            <a:t>5</a:t>
                          </a:r>
                          <a14:m>
                            <m:oMath xmlns:m="http://schemas.openxmlformats.org/officeDocument/2006/math">
                              <m:r>
                                <a:rPr lang="en-US" sz="9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900" b="0" dirty="0">
                              <a:solidFill>
                                <a:schemeClr val="tx1"/>
                              </a:solidFill>
                              <a:latin typeface="Arial" panose="020B0604020202020204" pitchFamily="34" charset="0"/>
                              <a:cs typeface="Arial" panose="020B0604020202020204" pitchFamily="34" charset="0"/>
                            </a:rPr>
                            <a:t>10</a:t>
                          </a:r>
                          <a:r>
                            <a:rPr lang="en-US" sz="900" b="0" baseline="30000" dirty="0">
                              <a:solidFill>
                                <a:schemeClr val="tx1"/>
                              </a:solidFill>
                              <a:latin typeface="Arial" panose="020B0604020202020204" pitchFamily="34" charset="0"/>
                              <a:cs typeface="Arial" panose="020B0604020202020204" pitchFamily="34" charset="0"/>
                            </a:rPr>
                            <a:t>18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latin typeface="Arial" panose="020B0604020202020204" pitchFamily="34" charset="0"/>
                              <a:cs typeface="Arial" panose="020B0604020202020204" pitchFamily="34" charset="0"/>
                            </a:rPr>
                            <a:t>rough estimate 10</a:t>
                          </a:r>
                          <a:r>
                            <a:rPr lang="en-US" sz="900" b="0" baseline="30000" dirty="0">
                              <a:solidFill>
                                <a:schemeClr val="tx1"/>
                              </a:solidFill>
                              <a:latin typeface="Arial" panose="020B0604020202020204" pitchFamily="34" charset="0"/>
                              <a:cs typeface="Arial" panose="020B0604020202020204" pitchFamily="34" charset="0"/>
                            </a:rPr>
                            <a:t>14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8882219"/>
                      </a:ext>
                    </a:extLst>
                  </a:tr>
                  <a:tr h="210016">
                    <a:tc>
                      <a:txBody>
                        <a:bodyPr/>
                        <a:lstStyle/>
                        <a:p>
                          <a14:m>
                            <m:oMath xmlns:m="http://schemas.openxmlformats.org/officeDocument/2006/math">
                              <m:r>
                                <a:rPr lang="en-US" sz="9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𝜏</m:t>
                              </m:r>
                            </m:oMath>
                          </a14:m>
                          <a:r>
                            <a:rPr lang="en-US" sz="900" b="0" dirty="0">
                              <a:solidFill>
                                <a:schemeClr val="tx1"/>
                              </a:solidFill>
                              <a:latin typeface="Arial" panose="020B0604020202020204" pitchFamily="34" charset="0"/>
                              <a:cs typeface="Arial" panose="020B0604020202020204" pitchFamily="34" charset="0"/>
                            </a:rPr>
                            <a:t>, </a:t>
                          </a:r>
                          <a:r>
                            <a:rPr lang="en-US" sz="900" b="0" dirty="0" err="1">
                              <a:solidFill>
                                <a:schemeClr val="tx1"/>
                              </a:solidFill>
                              <a:latin typeface="Arial" panose="020B0604020202020204" pitchFamily="34" charset="0"/>
                              <a:cs typeface="Arial" panose="020B0604020202020204" pitchFamily="34" charset="0"/>
                            </a:rPr>
                            <a:t>ps</a:t>
                          </a:r>
                          <a:endParaRPr lang="en-US" sz="900" b="0" dirty="0">
                            <a:solidFill>
                              <a:schemeClr val="tx1"/>
                            </a:solidFill>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0" dirty="0">
                              <a:solidFill>
                                <a:schemeClr val="tx1"/>
                              </a:solidFill>
                              <a:latin typeface="Arial" panose="020B0604020202020204" pitchFamily="34" charset="0"/>
                              <a:cs typeface="Arial" panose="020B0604020202020204" pitchFamily="34" charset="0"/>
                            </a:rPr>
                            <a:t>0.06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0" dirty="0">
                              <a:solidFill>
                                <a:schemeClr val="tx1"/>
                              </a:solidFill>
                              <a:latin typeface="Arial" panose="020B0604020202020204" pitchFamily="34" charset="0"/>
                              <a:cs typeface="Arial" panose="020B0604020202020204" pitchFamily="34" charset="0"/>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05404538"/>
                      </a:ext>
                    </a:extLst>
                  </a:tr>
                  <a:tr h="204449">
                    <a:tc>
                      <a:txBody>
                        <a:bodyPr/>
                        <a:lstStyle/>
                        <a:p>
                          <a14:m>
                            <m:oMath xmlns:m="http://schemas.openxmlformats.org/officeDocument/2006/math">
                              <m:r>
                                <a:rPr lang="en-US" sz="900" b="0" i="1" smtClean="0">
                                  <a:solidFill>
                                    <a:schemeClr val="tx1"/>
                                  </a:solidFill>
                                  <a:latin typeface="Cambria Math" panose="02040503050406030204" pitchFamily="18" charset="0"/>
                                  <a:cs typeface="Times New Roman" panose="02020603050405020304" pitchFamily="18" charset="0"/>
                                </a:rPr>
                                <m:t>𝑤</m:t>
                              </m:r>
                              <m:r>
                                <a:rPr lang="en-US" sz="900" b="0" i="1" baseline="-25000" smtClean="0">
                                  <a:solidFill>
                                    <a:schemeClr val="tx1"/>
                                  </a:solidFill>
                                  <a:latin typeface="Cambria Math" panose="02040503050406030204" pitchFamily="18" charset="0"/>
                                  <a:cs typeface="Times New Roman" panose="02020603050405020304" pitchFamily="18" charset="0"/>
                                </a:rPr>
                                <m:t>0</m:t>
                              </m:r>
                            </m:oMath>
                          </a14:m>
                          <a:r>
                            <a:rPr lang="en-US" sz="900" b="0" baseline="-25000" dirty="0">
                              <a:solidFill>
                                <a:schemeClr val="tx1"/>
                              </a:solidFill>
                              <a:latin typeface="Arial" panose="020B0604020202020204" pitchFamily="34" charset="0"/>
                              <a:cs typeface="Arial" panose="020B0604020202020204" pitchFamily="34" charset="0"/>
                            </a:rPr>
                            <a:t>,</a:t>
                          </a:r>
                          <a:r>
                            <a:rPr lang="en-US" sz="900" b="0" baseline="0"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en-US" sz="900" b="0" i="1" baseline="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𝜇</m:t>
                              </m:r>
                              <m:r>
                                <m:rPr>
                                  <m:sty m:val="p"/>
                                </m:rPr>
                                <a:rPr lang="en-US" sz="900" b="0" i="0" baseline="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m:t>
                              </m:r>
                            </m:oMath>
                          </a14:m>
                          <a:endParaRPr lang="en-US" sz="900" b="0" baseline="-25000" dirty="0">
                            <a:solidFill>
                              <a:schemeClr val="tx1"/>
                            </a:solidFill>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0" dirty="0">
                              <a:solidFill>
                                <a:schemeClr val="tx1"/>
                              </a:solidFill>
                              <a:latin typeface="Arial" panose="020B0604020202020204" pitchFamily="34" charset="0"/>
                              <a:cs typeface="Arial" panose="020B0604020202020204" pitchFamily="34" charset="0"/>
                            </a:rPr>
                            <a:t>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0" dirty="0">
                              <a:solidFill>
                                <a:schemeClr val="tx1"/>
                              </a:solidFill>
                              <a:latin typeface="Arial" panose="020B0604020202020204" pitchFamily="34" charset="0"/>
                              <a:cs typeface="Arial" panose="020B0604020202020204" pitchFamily="34" charset="0"/>
                            </a:rPr>
                            <a:t>30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7975103"/>
                      </a:ext>
                    </a:extLst>
                  </a:tr>
                  <a:tr h="204449">
                    <a:tc>
                      <a:txBody>
                        <a:bodyPr/>
                        <a:lstStyle/>
                        <a:p>
                          <a:r>
                            <a:rPr lang="en-US" sz="900" b="0" i="1" dirty="0">
                              <a:solidFill>
                                <a:schemeClr val="tx1"/>
                              </a:solidFill>
                              <a:latin typeface="Arial" panose="020B0604020202020204" pitchFamily="34" charset="0"/>
                              <a:cs typeface="Arial" panose="020B0604020202020204" pitchFamily="34" charset="0"/>
                            </a:rPr>
                            <a:t>a</a:t>
                          </a:r>
                          <a:r>
                            <a:rPr lang="en-US" sz="900" b="0" baseline="-25000" dirty="0">
                              <a:solidFill>
                                <a:schemeClr val="tx1"/>
                              </a:solidFill>
                              <a:latin typeface="Arial" panose="020B0604020202020204" pitchFamily="34" charset="0"/>
                              <a:cs typeface="Arial" panose="020B0604020202020204" pitchFamily="34" charset="0"/>
                            </a:rPr>
                            <a:t>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0" dirty="0">
                              <a:solidFill>
                                <a:schemeClr val="tx1"/>
                              </a:solidFill>
                              <a:latin typeface="Arial" panose="020B0604020202020204" pitchFamily="34" charset="0"/>
                              <a:cs typeface="Arial" panose="020B0604020202020204" pitchFamily="34" charset="0"/>
                            </a:rPr>
                            <a:t>0.2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0" dirty="0">
                              <a:solidFill>
                                <a:schemeClr val="tx1"/>
                              </a:solidFill>
                              <a:latin typeface="Arial" panose="020B0604020202020204" pitchFamily="34" charset="0"/>
                              <a:cs typeface="Arial" panose="020B0604020202020204" pitchFamily="34" charset="0"/>
                            </a:rPr>
                            <a:t>1.3 (for E</a:t>
                          </a:r>
                          <a:r>
                            <a:rPr lang="en-US" sz="900" b="0" baseline="-25000" dirty="0">
                              <a:solidFill>
                                <a:schemeClr val="tx1"/>
                              </a:solidFill>
                              <a:latin typeface="Arial" panose="020B0604020202020204" pitchFamily="34" charset="0"/>
                              <a:cs typeface="Arial" panose="020B0604020202020204" pitchFamily="34" charset="0"/>
                            </a:rPr>
                            <a:t>L</a:t>
                          </a:r>
                          <a:r>
                            <a:rPr lang="en-US" sz="900" b="0" dirty="0">
                              <a:solidFill>
                                <a:schemeClr val="tx1"/>
                              </a:solidFill>
                              <a:latin typeface="Arial" panose="020B0604020202020204" pitchFamily="34" charset="0"/>
                              <a:cs typeface="Arial" panose="020B0604020202020204" pitchFamily="34" charset="0"/>
                            </a:rPr>
                            <a:t> = 1.07 J)</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8419436"/>
                      </a:ext>
                    </a:extLst>
                  </a:tr>
                  <a:tr h="292196">
                    <a:tc>
                      <a:txBody>
                        <a:bodyPr/>
                        <a:lstStyle/>
                        <a:p>
                          <a:r>
                            <a:rPr lang="en-US" sz="900" b="0" dirty="0">
                              <a:solidFill>
                                <a:schemeClr val="tx1"/>
                              </a:solidFill>
                              <a:latin typeface="Arial" panose="020B0604020202020204" pitchFamily="34" charset="0"/>
                              <a:cs typeface="Arial" panose="020B0604020202020204" pitchFamily="34" charset="0"/>
                            </a:rPr>
                            <a:t>Time delay, </a:t>
                          </a:r>
                          <a:r>
                            <a:rPr lang="en-US" sz="900" b="0" dirty="0" err="1">
                              <a:solidFill>
                                <a:schemeClr val="tx1"/>
                              </a:solidFill>
                              <a:latin typeface="Arial" panose="020B0604020202020204" pitchFamily="34" charset="0"/>
                              <a:cs typeface="Arial" panose="020B0604020202020204" pitchFamily="34" charset="0"/>
                            </a:rPr>
                            <a:t>ps</a:t>
                          </a:r>
                          <a:endParaRPr lang="en-US" sz="900" b="0" dirty="0">
                            <a:solidFill>
                              <a:schemeClr val="tx1"/>
                            </a:solidFill>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0" dirty="0">
                              <a:solidFill>
                                <a:schemeClr val="tx1"/>
                              </a:solidFill>
                              <a:latin typeface="Arial" panose="020B0604020202020204" pitchFamily="34" charset="0"/>
                              <a:cs typeface="Arial" panose="020B0604020202020204" pitchFamily="34" charset="0"/>
                            </a:rPr>
                            <a:t>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0" dirty="0">
                              <a:solidFill>
                                <a:schemeClr val="tx1"/>
                              </a:solidFill>
                              <a:latin typeface="Arial" panose="020B0604020202020204" pitchFamily="34" charset="0"/>
                              <a:cs typeface="Arial" panose="020B0604020202020204" pitchFamily="34" charset="0"/>
                            </a:rPr>
                            <a:t>64.6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63790558"/>
                      </a:ext>
                    </a:extLst>
                  </a:tr>
                </a:tbl>
              </a:graphicData>
            </a:graphic>
          </p:graphicFrame>
        </mc:Choice>
        <mc:Fallback xmlns="">
          <p:graphicFrame>
            <p:nvGraphicFramePr>
              <p:cNvPr id="33" name="Table 32">
                <a:extLst>
                  <a:ext uri="{FF2B5EF4-FFF2-40B4-BE49-F238E27FC236}">
                    <a16:creationId xmlns:a16="http://schemas.microsoft.com/office/drawing/2014/main" id="{703724AC-7F87-1549-B68D-B6637C9DA785}"/>
                  </a:ext>
                </a:extLst>
              </p:cNvPr>
              <p:cNvGraphicFramePr>
                <a:graphicFrameLocks noGrp="1"/>
              </p:cNvGraphicFramePr>
              <p:nvPr/>
            </p:nvGraphicFramePr>
            <p:xfrm>
              <a:off x="5101148" y="4262127"/>
              <a:ext cx="3501208" cy="1505154"/>
            </p:xfrm>
            <a:graphic>
              <a:graphicData uri="http://schemas.openxmlformats.org/drawingml/2006/table">
                <a:tbl>
                  <a:tblPr firstRow="1" bandRow="1">
                    <a:tableStyleId>{5C22544A-7EE6-4342-B048-85BDC9FD1C3A}</a:tableStyleId>
                  </a:tblPr>
                  <a:tblGrid>
                    <a:gridCol w="843304">
                      <a:extLst>
                        <a:ext uri="{9D8B030D-6E8A-4147-A177-3AD203B41FA5}">
                          <a16:colId xmlns:a16="http://schemas.microsoft.com/office/drawing/2014/main" val="1914348455"/>
                        </a:ext>
                      </a:extLst>
                    </a:gridCol>
                    <a:gridCol w="1456208">
                      <a:extLst>
                        <a:ext uri="{9D8B030D-6E8A-4147-A177-3AD203B41FA5}">
                          <a16:colId xmlns:a16="http://schemas.microsoft.com/office/drawing/2014/main" val="3521164136"/>
                        </a:ext>
                      </a:extLst>
                    </a:gridCol>
                    <a:gridCol w="1201696">
                      <a:extLst>
                        <a:ext uri="{9D8B030D-6E8A-4147-A177-3AD203B41FA5}">
                          <a16:colId xmlns:a16="http://schemas.microsoft.com/office/drawing/2014/main" val="733476948"/>
                        </a:ext>
                      </a:extLst>
                    </a:gridCol>
                  </a:tblGrid>
                  <a:tr h="389595">
                    <a:tc>
                      <a:txBody>
                        <a:bodyPr/>
                        <a:lstStyle/>
                        <a:p>
                          <a:pPr algn="ctr"/>
                          <a:r>
                            <a:rPr lang="en-US" sz="900" b="1" baseline="30000" dirty="0">
                              <a:solidFill>
                                <a:schemeClr val="tx1"/>
                              </a:solidFill>
                              <a:latin typeface="Arial" panose="020B0604020202020204" pitchFamily="34" charset="0"/>
                              <a:cs typeface="Arial" panose="020B0604020202020204" pitchFamily="34" charset="0"/>
                            </a:rPr>
                            <a:t>Parameter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1" baseline="30000" dirty="0">
                              <a:solidFill>
                                <a:schemeClr val="tx1"/>
                              </a:solidFill>
                              <a:latin typeface="Arial" panose="020B0604020202020204" pitchFamily="34" charset="0"/>
                              <a:cs typeface="Arial" panose="020B0604020202020204" pitchFamily="34" charset="0"/>
                            </a:rPr>
                            <a:t>C. Zhang, et al., Plasma Phys. Control. Fusion,</a:t>
                          </a:r>
                        </a:p>
                        <a:p>
                          <a:pPr algn="ctr"/>
                          <a:r>
                            <a:rPr lang="en-US" sz="900" b="1" baseline="30000" dirty="0">
                              <a:solidFill>
                                <a:schemeClr val="tx1"/>
                              </a:solidFill>
                              <a:latin typeface="Arial" panose="020B0604020202020204" pitchFamily="34" charset="0"/>
                              <a:cs typeface="Arial" panose="020B0604020202020204" pitchFamily="34" charset="0"/>
                            </a:rPr>
                            <a:t>DOI: https://</a:t>
                          </a:r>
                          <a:r>
                            <a:rPr lang="en-US" sz="900" b="1" baseline="30000" dirty="0" err="1">
                              <a:solidFill>
                                <a:schemeClr val="tx1"/>
                              </a:solidFill>
                              <a:latin typeface="Arial" panose="020B0604020202020204" pitchFamily="34" charset="0"/>
                              <a:cs typeface="Arial" panose="020B0604020202020204" pitchFamily="34" charset="0"/>
                            </a:rPr>
                            <a:t>doi.org</a:t>
                          </a:r>
                          <a:r>
                            <a:rPr lang="en-US" sz="900" b="1" baseline="30000" dirty="0">
                              <a:solidFill>
                                <a:schemeClr val="tx1"/>
                              </a:solidFill>
                              <a:latin typeface="Arial" panose="020B0604020202020204" pitchFamily="34" charset="0"/>
                              <a:cs typeface="Arial" panose="020B0604020202020204" pitchFamily="34" charset="0"/>
                            </a:rPr>
                            <a:t>/10.1088/1361-6587/ab61e0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baseline="30000" dirty="0">
                              <a:solidFill>
                                <a:schemeClr val="tx1"/>
                              </a:solidFill>
                              <a:latin typeface="Arial" panose="020B0604020202020204" pitchFamily="34" charset="0"/>
                              <a:cs typeface="Arial" panose="020B0604020202020204" pitchFamily="34" charset="0"/>
                            </a:rPr>
                            <a:t>AE93 experiment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7326516"/>
                      </a:ext>
                    </a:extLst>
                  </a:tr>
                  <a:tr h="204449">
                    <a:tc>
                      <a:txBody>
                        <a:bodyPr/>
                        <a:lstStyle/>
                        <a:p>
                          <a:r>
                            <a:rPr lang="en-US" sz="900" b="0" dirty="0">
                              <a:solidFill>
                                <a:schemeClr val="tx1"/>
                              </a:solidFill>
                              <a:latin typeface="Arial" panose="020B0604020202020204" pitchFamily="34" charset="0"/>
                              <a:cs typeface="Arial" panose="020B0604020202020204" pitchFamily="34" charset="0"/>
                            </a:rPr>
                            <a:t>n</a:t>
                          </a:r>
                          <a:r>
                            <a:rPr lang="en-US" sz="900" b="0" baseline="-25000" dirty="0">
                              <a:solidFill>
                                <a:schemeClr val="tx1"/>
                              </a:solidFill>
                              <a:latin typeface="Arial" panose="020B0604020202020204" pitchFamily="34" charset="0"/>
                              <a:cs typeface="Arial" panose="020B0604020202020204" pitchFamily="34" charset="0"/>
                            </a:rPr>
                            <a:t>e</a:t>
                          </a:r>
                          <a:r>
                            <a:rPr lang="en-US" sz="900" b="0" dirty="0">
                              <a:solidFill>
                                <a:schemeClr val="tx1"/>
                              </a:solidFill>
                              <a:latin typeface="Arial" panose="020B0604020202020204" pitchFamily="34" charset="0"/>
                              <a:cs typeface="Arial" panose="020B0604020202020204" pitchFamily="34" charset="0"/>
                            </a:rPr>
                            <a:t>, cm</a:t>
                          </a:r>
                          <a:r>
                            <a:rPr lang="en-US" sz="900" b="0" baseline="30000" dirty="0">
                              <a:solidFill>
                                <a:schemeClr val="tx1"/>
                              </a:solidFill>
                              <a:latin typeface="Arial" panose="020B0604020202020204" pitchFamily="34" charset="0"/>
                              <a:cs typeface="Arial" panose="020B0604020202020204" pitchFamily="34" charset="0"/>
                            </a:rPr>
                            <a:t>-3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59130" t="-212500" r="-83478" b="-487500"/>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latin typeface="Arial" panose="020B0604020202020204" pitchFamily="34" charset="0"/>
                              <a:cs typeface="Arial" panose="020B0604020202020204" pitchFamily="34" charset="0"/>
                            </a:rPr>
                            <a:t>rough estimate 10</a:t>
                          </a:r>
                          <a:r>
                            <a:rPr lang="en-US" sz="900" b="0" baseline="30000" dirty="0">
                              <a:solidFill>
                                <a:schemeClr val="tx1"/>
                              </a:solidFill>
                              <a:latin typeface="Arial" panose="020B0604020202020204" pitchFamily="34" charset="0"/>
                              <a:cs typeface="Arial" panose="020B0604020202020204" pitchFamily="34" charset="0"/>
                            </a:rPr>
                            <a:t>14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8882219"/>
                      </a:ext>
                    </a:extLst>
                  </a:tr>
                  <a:tr h="210016">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1493" t="-294118" r="-314925" b="-358824"/>
                          </a:stretch>
                        </a:blipFill>
                      </a:tcPr>
                    </a:tc>
                    <a:tc>
                      <a:txBody>
                        <a:bodyPr/>
                        <a:lstStyle/>
                        <a:p>
                          <a:pPr algn="ctr"/>
                          <a:r>
                            <a:rPr lang="en-US" sz="900" b="0" dirty="0">
                              <a:solidFill>
                                <a:schemeClr val="tx1"/>
                              </a:solidFill>
                              <a:latin typeface="Arial" panose="020B0604020202020204" pitchFamily="34" charset="0"/>
                              <a:cs typeface="Arial" panose="020B0604020202020204" pitchFamily="34" charset="0"/>
                            </a:rPr>
                            <a:t>0.06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0" dirty="0">
                              <a:solidFill>
                                <a:schemeClr val="tx1"/>
                              </a:solidFill>
                              <a:latin typeface="Arial" panose="020B0604020202020204" pitchFamily="34" charset="0"/>
                              <a:cs typeface="Arial" panose="020B0604020202020204" pitchFamily="34" charset="0"/>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05404538"/>
                      </a:ext>
                    </a:extLst>
                  </a:tr>
                  <a:tr h="204449">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1493" t="-418750" r="-314925" b="-281250"/>
                          </a:stretch>
                        </a:blipFill>
                      </a:tcPr>
                    </a:tc>
                    <a:tc>
                      <a:txBody>
                        <a:bodyPr/>
                        <a:lstStyle/>
                        <a:p>
                          <a:pPr algn="ctr"/>
                          <a:r>
                            <a:rPr lang="en-US" sz="900" b="0" dirty="0">
                              <a:solidFill>
                                <a:schemeClr val="tx1"/>
                              </a:solidFill>
                              <a:latin typeface="Arial" panose="020B0604020202020204" pitchFamily="34" charset="0"/>
                              <a:cs typeface="Arial" panose="020B0604020202020204" pitchFamily="34" charset="0"/>
                            </a:rPr>
                            <a:t>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0" dirty="0">
                              <a:solidFill>
                                <a:schemeClr val="tx1"/>
                              </a:solidFill>
                              <a:latin typeface="Arial" panose="020B0604020202020204" pitchFamily="34" charset="0"/>
                              <a:cs typeface="Arial" panose="020B0604020202020204" pitchFamily="34" charset="0"/>
                            </a:rPr>
                            <a:t>30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7975103"/>
                      </a:ext>
                    </a:extLst>
                  </a:tr>
                  <a:tr h="204449">
                    <a:tc>
                      <a:txBody>
                        <a:bodyPr/>
                        <a:lstStyle/>
                        <a:p>
                          <a:r>
                            <a:rPr lang="en-US" sz="900" b="0" i="1" dirty="0">
                              <a:solidFill>
                                <a:schemeClr val="tx1"/>
                              </a:solidFill>
                              <a:latin typeface="Arial" panose="020B0604020202020204" pitchFamily="34" charset="0"/>
                              <a:cs typeface="Arial" panose="020B0604020202020204" pitchFamily="34" charset="0"/>
                            </a:rPr>
                            <a:t>a</a:t>
                          </a:r>
                          <a:r>
                            <a:rPr lang="en-US" sz="900" b="0" baseline="-25000" dirty="0">
                              <a:solidFill>
                                <a:schemeClr val="tx1"/>
                              </a:solidFill>
                              <a:latin typeface="Arial" panose="020B0604020202020204" pitchFamily="34" charset="0"/>
                              <a:cs typeface="Arial" panose="020B0604020202020204" pitchFamily="34" charset="0"/>
                            </a:rPr>
                            <a:t>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0" dirty="0">
                              <a:solidFill>
                                <a:schemeClr val="tx1"/>
                              </a:solidFill>
                              <a:latin typeface="Arial" panose="020B0604020202020204" pitchFamily="34" charset="0"/>
                              <a:cs typeface="Arial" panose="020B0604020202020204" pitchFamily="34" charset="0"/>
                            </a:rPr>
                            <a:t>0.2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0" dirty="0">
                              <a:solidFill>
                                <a:schemeClr val="tx1"/>
                              </a:solidFill>
                              <a:latin typeface="Arial" panose="020B0604020202020204" pitchFamily="34" charset="0"/>
                              <a:cs typeface="Arial" panose="020B0604020202020204" pitchFamily="34" charset="0"/>
                            </a:rPr>
                            <a:t>1.3 (for E</a:t>
                          </a:r>
                          <a:r>
                            <a:rPr lang="en-US" sz="900" b="0" baseline="-25000" dirty="0">
                              <a:solidFill>
                                <a:schemeClr val="tx1"/>
                              </a:solidFill>
                              <a:latin typeface="Arial" panose="020B0604020202020204" pitchFamily="34" charset="0"/>
                              <a:cs typeface="Arial" panose="020B0604020202020204" pitchFamily="34" charset="0"/>
                            </a:rPr>
                            <a:t>L</a:t>
                          </a:r>
                          <a:r>
                            <a:rPr lang="en-US" sz="900" b="0" dirty="0">
                              <a:solidFill>
                                <a:schemeClr val="tx1"/>
                              </a:solidFill>
                              <a:latin typeface="Arial" panose="020B0604020202020204" pitchFamily="34" charset="0"/>
                              <a:cs typeface="Arial" panose="020B0604020202020204" pitchFamily="34" charset="0"/>
                            </a:rPr>
                            <a:t> = 1.07 J)</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8419436"/>
                      </a:ext>
                    </a:extLst>
                  </a:tr>
                  <a:tr h="292196">
                    <a:tc>
                      <a:txBody>
                        <a:bodyPr/>
                        <a:lstStyle/>
                        <a:p>
                          <a:r>
                            <a:rPr lang="en-US" sz="900" b="0" dirty="0">
                              <a:solidFill>
                                <a:schemeClr val="tx1"/>
                              </a:solidFill>
                              <a:latin typeface="Arial" panose="020B0604020202020204" pitchFamily="34" charset="0"/>
                              <a:cs typeface="Arial" panose="020B0604020202020204" pitchFamily="34" charset="0"/>
                            </a:rPr>
                            <a:t>Time delay, </a:t>
                          </a:r>
                          <a:r>
                            <a:rPr lang="en-US" sz="900" b="0" dirty="0" err="1">
                              <a:solidFill>
                                <a:schemeClr val="tx1"/>
                              </a:solidFill>
                              <a:latin typeface="Arial" panose="020B0604020202020204" pitchFamily="34" charset="0"/>
                              <a:cs typeface="Arial" panose="020B0604020202020204" pitchFamily="34" charset="0"/>
                            </a:rPr>
                            <a:t>ps</a:t>
                          </a:r>
                          <a:endParaRPr lang="en-US" sz="900" b="0" dirty="0">
                            <a:solidFill>
                              <a:schemeClr val="tx1"/>
                            </a:solidFill>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0" dirty="0">
                              <a:solidFill>
                                <a:schemeClr val="tx1"/>
                              </a:solidFill>
                              <a:latin typeface="Arial" panose="020B0604020202020204" pitchFamily="34" charset="0"/>
                              <a:cs typeface="Arial" panose="020B0604020202020204" pitchFamily="34" charset="0"/>
                            </a:rPr>
                            <a:t>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0" dirty="0">
                              <a:solidFill>
                                <a:schemeClr val="tx1"/>
                              </a:solidFill>
                              <a:latin typeface="Arial" panose="020B0604020202020204" pitchFamily="34" charset="0"/>
                              <a:cs typeface="Arial" panose="020B0604020202020204" pitchFamily="34" charset="0"/>
                            </a:rPr>
                            <a:t>64.6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63790558"/>
                      </a:ext>
                    </a:extLst>
                  </a:tr>
                </a:tbl>
              </a:graphicData>
            </a:graphic>
          </p:graphicFrame>
        </mc:Fallback>
      </mc:AlternateContent>
    </p:spTree>
    <p:extLst>
      <p:ext uri="{BB962C8B-B14F-4D97-AF65-F5344CB8AC3E}">
        <p14:creationId xmlns:p14="http://schemas.microsoft.com/office/powerpoint/2010/main" val="17357233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96E6E30-5C1D-DF47-B00F-C5C8BD09A92C}" type="slidenum">
              <a:rPr lang="en-US" smtClean="0"/>
              <a:t>29</a:t>
            </a:fld>
            <a:endParaRPr lang="en-US"/>
          </a:p>
        </p:txBody>
      </p:sp>
      <p:pic>
        <p:nvPicPr>
          <p:cNvPr id="5" name="Picture 4"/>
          <p:cNvPicPr>
            <a:picLocks noChangeAspect="1"/>
          </p:cNvPicPr>
          <p:nvPr/>
        </p:nvPicPr>
        <p:blipFill>
          <a:blip r:embed="rId2"/>
          <a:stretch>
            <a:fillRect/>
          </a:stretch>
        </p:blipFill>
        <p:spPr>
          <a:xfrm>
            <a:off x="50800" y="546100"/>
            <a:ext cx="9029700" cy="5765800"/>
          </a:xfrm>
          <a:prstGeom prst="rect">
            <a:avLst/>
          </a:prstGeom>
        </p:spPr>
      </p:pic>
    </p:spTree>
    <p:extLst>
      <p:ext uri="{BB962C8B-B14F-4D97-AF65-F5344CB8AC3E}">
        <p14:creationId xmlns:p14="http://schemas.microsoft.com/office/powerpoint/2010/main" val="3278064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7105"/>
            <a:ext cx="8229600" cy="1143000"/>
          </a:xfrm>
        </p:spPr>
        <p:txBody>
          <a:bodyPr/>
          <a:lstStyle/>
          <a:p>
            <a:r>
              <a:rPr lang="en-US" b="1" dirty="0"/>
              <a:t>CASE</a:t>
            </a:r>
          </a:p>
        </p:txBody>
      </p:sp>
      <p:sp>
        <p:nvSpPr>
          <p:cNvPr id="3" name="Content Placeholder 2"/>
          <p:cNvSpPr>
            <a:spLocks noGrp="1"/>
          </p:cNvSpPr>
          <p:nvPr>
            <p:ph idx="1"/>
          </p:nvPr>
        </p:nvSpPr>
        <p:spPr>
          <a:xfrm>
            <a:off x="306565" y="1600200"/>
            <a:ext cx="8510798" cy="4525963"/>
          </a:xfrm>
        </p:spPr>
        <p:txBody>
          <a:bodyPr>
            <a:normAutofit fontScale="77500" lnSpcReduction="20000"/>
          </a:bodyPr>
          <a:lstStyle/>
          <a:p>
            <a:r>
              <a:rPr lang="en-US" dirty="0">
                <a:latin typeface="Times New Roman" charset="0"/>
                <a:ea typeface="ＭＳ Ｐゴシック" charset="0"/>
                <a:cs typeface="ＭＳ Ｐゴシック" charset="0"/>
              </a:rPr>
              <a:t>CASE – The </a:t>
            </a:r>
            <a:r>
              <a:rPr lang="en-US" b="1" dirty="0">
                <a:latin typeface="Times New Roman" charset="0"/>
                <a:ea typeface="ＭＳ Ｐゴシック" charset="0"/>
                <a:cs typeface="ＭＳ Ｐゴシック" charset="0"/>
              </a:rPr>
              <a:t>Center for Accelerator Science and Education</a:t>
            </a:r>
            <a:r>
              <a:rPr lang="en-US" dirty="0">
                <a:latin typeface="Times New Roman" charset="0"/>
                <a:ea typeface="ＭＳ Ｐゴシック" charset="0"/>
                <a:cs typeface="ＭＳ Ｐゴシック" charset="0"/>
              </a:rPr>
              <a:t> has been established established as a Type I Institute within the University on November 19, 2008 as a Joint venture of BNL and SBU </a:t>
            </a:r>
          </a:p>
          <a:p>
            <a:pPr lvl="1"/>
            <a:r>
              <a:rPr lang="en-US" dirty="0">
                <a:latin typeface="Times New Roman" charset="0"/>
                <a:ea typeface="ＭＳ Ｐゴシック" charset="0"/>
              </a:rPr>
              <a:t>To train scientists and engineers with the aim of advancing the field of accelerator science;</a:t>
            </a:r>
          </a:p>
          <a:p>
            <a:pPr lvl="1"/>
            <a:r>
              <a:rPr lang="en-US" dirty="0">
                <a:latin typeface="Times New Roman" charset="0"/>
                <a:ea typeface="ＭＳ Ｐゴシック" charset="0"/>
              </a:rPr>
              <a:t>To develop a unique educational program providing access to accelerators</a:t>
            </a:r>
          </a:p>
          <a:p>
            <a:pPr lvl="1"/>
            <a:r>
              <a:rPr lang="en-US" dirty="0">
                <a:latin typeface="Times New Roman" charset="0"/>
                <a:ea typeface="ＭＳ Ｐゴシック" charset="0"/>
              </a:rPr>
              <a:t>To expand interdisciplinary research programs that utilize accelerators </a:t>
            </a:r>
          </a:p>
          <a:p>
            <a:r>
              <a:rPr lang="en-US" u="sng" dirty="0">
                <a:solidFill>
                  <a:srgbClr val="FF0000"/>
                </a:solidFill>
                <a:latin typeface="Times New Roman" charset="0"/>
                <a:ea typeface="ＭＳ Ｐゴシック" charset="0"/>
                <a:cs typeface="ＭＳ Ｐゴシック" charset="0"/>
              </a:rPr>
              <a:t>The Stony Brook University / BNL connection </a:t>
            </a:r>
            <a:r>
              <a:rPr lang="en-US" dirty="0">
                <a:latin typeface="Times New Roman" charset="0"/>
                <a:ea typeface="ＭＳ Ｐゴシック" charset="0"/>
                <a:cs typeface="ＭＳ Ｐゴシック" charset="0"/>
              </a:rPr>
              <a:t>provides an ideal educational environment. The close proximity to BNL and the BSA connection provides for a superb combination of both university and national laboratory environment.</a:t>
            </a:r>
          </a:p>
          <a:p>
            <a:endParaRPr lang="en-US" dirty="0"/>
          </a:p>
        </p:txBody>
      </p:sp>
      <p:sp>
        <p:nvSpPr>
          <p:cNvPr id="4" name="Slide Number Placeholder 3"/>
          <p:cNvSpPr>
            <a:spLocks noGrp="1"/>
          </p:cNvSpPr>
          <p:nvPr>
            <p:ph type="sldNum" sz="quarter" idx="12"/>
          </p:nvPr>
        </p:nvSpPr>
        <p:spPr/>
        <p:txBody>
          <a:bodyPr/>
          <a:lstStyle/>
          <a:p>
            <a:fld id="{196E6E30-5C1D-DF47-B00F-C5C8BD09A92C}" type="slidenum">
              <a:rPr lang="en-US" smtClean="0"/>
              <a:t>3</a:t>
            </a:fld>
            <a:endParaRPr lang="en-US"/>
          </a:p>
        </p:txBody>
      </p:sp>
    </p:spTree>
    <p:extLst>
      <p:ext uri="{BB962C8B-B14F-4D97-AF65-F5344CB8AC3E}">
        <p14:creationId xmlns:p14="http://schemas.microsoft.com/office/powerpoint/2010/main" val="42054128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96E6E30-5C1D-DF47-B00F-C5C8BD09A92C}" type="slidenum">
              <a:rPr lang="en-US" smtClean="0"/>
              <a:t>30</a:t>
            </a:fld>
            <a:endParaRPr lang="en-US"/>
          </a:p>
        </p:txBody>
      </p:sp>
      <p:pic>
        <p:nvPicPr>
          <p:cNvPr id="5" name="Picture 4"/>
          <p:cNvPicPr>
            <a:picLocks noChangeAspect="1"/>
          </p:cNvPicPr>
          <p:nvPr/>
        </p:nvPicPr>
        <p:blipFill>
          <a:blip r:embed="rId2"/>
          <a:stretch>
            <a:fillRect/>
          </a:stretch>
        </p:blipFill>
        <p:spPr>
          <a:xfrm>
            <a:off x="50800" y="596900"/>
            <a:ext cx="9029700" cy="5651500"/>
          </a:xfrm>
          <a:prstGeom prst="rect">
            <a:avLst/>
          </a:prstGeom>
        </p:spPr>
      </p:pic>
    </p:spTree>
    <p:extLst>
      <p:ext uri="{BB962C8B-B14F-4D97-AF65-F5344CB8AC3E}">
        <p14:creationId xmlns:p14="http://schemas.microsoft.com/office/powerpoint/2010/main" val="30930438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96E6E30-5C1D-DF47-B00F-C5C8BD09A92C}" type="slidenum">
              <a:rPr lang="en-US" smtClean="0"/>
              <a:t>31</a:t>
            </a:fld>
            <a:endParaRPr lang="en-US"/>
          </a:p>
        </p:txBody>
      </p:sp>
      <p:sp>
        <p:nvSpPr>
          <p:cNvPr id="5" name="TextBox 4"/>
          <p:cNvSpPr txBox="1"/>
          <p:nvPr/>
        </p:nvSpPr>
        <p:spPr>
          <a:xfrm>
            <a:off x="1045935" y="2292453"/>
            <a:ext cx="6968574" cy="1938992"/>
          </a:xfrm>
          <a:prstGeom prst="rect">
            <a:avLst/>
          </a:prstGeom>
          <a:noFill/>
        </p:spPr>
        <p:txBody>
          <a:bodyPr wrap="none" rtlCol="0">
            <a:spAutoFit/>
          </a:bodyPr>
          <a:lstStyle/>
          <a:p>
            <a:pPr algn="ctr"/>
            <a:r>
              <a:rPr lang="en-US" sz="4000" dirty="0"/>
              <a:t>Accelerator Test Facility</a:t>
            </a:r>
          </a:p>
          <a:p>
            <a:pPr algn="ctr"/>
            <a:endParaRPr lang="en-US" sz="4000" dirty="0"/>
          </a:p>
          <a:p>
            <a:pPr algn="ctr"/>
            <a:r>
              <a:rPr lang="en-US" sz="4000" dirty="0"/>
              <a:t>Brookhaven National Laboratory </a:t>
            </a:r>
          </a:p>
        </p:txBody>
      </p:sp>
    </p:spTree>
    <p:extLst>
      <p:ext uri="{BB962C8B-B14F-4D97-AF65-F5344CB8AC3E}">
        <p14:creationId xmlns:p14="http://schemas.microsoft.com/office/powerpoint/2010/main" val="28657888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96E6E30-5C1D-DF47-B00F-C5C8BD09A92C}" type="slidenum">
              <a:rPr lang="en-US" smtClean="0"/>
              <a:t>32</a:t>
            </a:fld>
            <a:endParaRPr lang="en-US"/>
          </a:p>
        </p:txBody>
      </p:sp>
      <p:pic>
        <p:nvPicPr>
          <p:cNvPr id="2" name="Picture 1"/>
          <p:cNvPicPr>
            <a:picLocks noChangeAspect="1"/>
          </p:cNvPicPr>
          <p:nvPr/>
        </p:nvPicPr>
        <p:blipFill>
          <a:blip r:embed="rId2"/>
          <a:stretch>
            <a:fillRect/>
          </a:stretch>
        </p:blipFill>
        <p:spPr>
          <a:xfrm>
            <a:off x="25400" y="571500"/>
            <a:ext cx="9093200" cy="5715000"/>
          </a:xfrm>
          <a:prstGeom prst="rect">
            <a:avLst/>
          </a:prstGeom>
        </p:spPr>
      </p:pic>
    </p:spTree>
    <p:extLst>
      <p:ext uri="{BB962C8B-B14F-4D97-AF65-F5344CB8AC3E}">
        <p14:creationId xmlns:p14="http://schemas.microsoft.com/office/powerpoint/2010/main" val="23551652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96E6E30-5C1D-DF47-B00F-C5C8BD09A92C}" type="slidenum">
              <a:rPr lang="en-US" smtClean="0"/>
              <a:t>33</a:t>
            </a:fld>
            <a:endParaRPr lang="en-US"/>
          </a:p>
        </p:txBody>
      </p:sp>
      <p:pic>
        <p:nvPicPr>
          <p:cNvPr id="2" name="Picture 1"/>
          <p:cNvPicPr>
            <a:picLocks noChangeAspect="1"/>
          </p:cNvPicPr>
          <p:nvPr/>
        </p:nvPicPr>
        <p:blipFill>
          <a:blip r:embed="rId2"/>
          <a:stretch>
            <a:fillRect/>
          </a:stretch>
        </p:blipFill>
        <p:spPr>
          <a:xfrm>
            <a:off x="25400" y="546100"/>
            <a:ext cx="9080500" cy="5753100"/>
          </a:xfrm>
          <a:prstGeom prst="rect">
            <a:avLst/>
          </a:prstGeom>
        </p:spPr>
      </p:pic>
    </p:spTree>
    <p:extLst>
      <p:ext uri="{BB962C8B-B14F-4D97-AF65-F5344CB8AC3E}">
        <p14:creationId xmlns:p14="http://schemas.microsoft.com/office/powerpoint/2010/main" val="23551652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96E6E30-5C1D-DF47-B00F-C5C8BD09A92C}" type="slidenum">
              <a:rPr lang="en-US" smtClean="0"/>
              <a:t>34</a:t>
            </a:fld>
            <a:endParaRPr lang="en-US"/>
          </a:p>
        </p:txBody>
      </p:sp>
      <p:pic>
        <p:nvPicPr>
          <p:cNvPr id="2" name="Picture 1"/>
          <p:cNvPicPr>
            <a:picLocks noChangeAspect="1"/>
          </p:cNvPicPr>
          <p:nvPr/>
        </p:nvPicPr>
        <p:blipFill>
          <a:blip r:embed="rId2"/>
          <a:stretch>
            <a:fillRect/>
          </a:stretch>
        </p:blipFill>
        <p:spPr>
          <a:xfrm>
            <a:off x="12700" y="571500"/>
            <a:ext cx="9105900" cy="5715000"/>
          </a:xfrm>
          <a:prstGeom prst="rect">
            <a:avLst/>
          </a:prstGeom>
        </p:spPr>
      </p:pic>
    </p:spTree>
    <p:extLst>
      <p:ext uri="{BB962C8B-B14F-4D97-AF65-F5344CB8AC3E}">
        <p14:creationId xmlns:p14="http://schemas.microsoft.com/office/powerpoint/2010/main" val="23551652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96E6E30-5C1D-DF47-B00F-C5C8BD09A92C}" type="slidenum">
              <a:rPr lang="en-US" smtClean="0"/>
              <a:t>35</a:t>
            </a:fld>
            <a:endParaRPr lang="en-US"/>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573074" y="933450"/>
            <a:ext cx="7976556" cy="5422900"/>
          </a:xfrm>
          <a:prstGeom prst="rect">
            <a:avLst/>
          </a:prstGeom>
          <a:noFill/>
          <a:ln>
            <a:noFill/>
          </a:ln>
        </p:spPr>
      </p:pic>
      <p:sp>
        <p:nvSpPr>
          <p:cNvPr id="4" name="Rectangle 3"/>
          <p:cNvSpPr/>
          <p:nvPr/>
        </p:nvSpPr>
        <p:spPr>
          <a:xfrm>
            <a:off x="2276804" y="1332102"/>
            <a:ext cx="4414211" cy="46468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ATF layout</a:t>
            </a:r>
          </a:p>
        </p:txBody>
      </p:sp>
    </p:spTree>
    <p:extLst>
      <p:ext uri="{BB962C8B-B14F-4D97-AF65-F5344CB8AC3E}">
        <p14:creationId xmlns:p14="http://schemas.microsoft.com/office/powerpoint/2010/main" val="3830058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343" y="670605"/>
            <a:ext cx="8229600" cy="792919"/>
          </a:xfrm>
        </p:spPr>
        <p:txBody>
          <a:bodyPr/>
          <a:lstStyle/>
          <a:p>
            <a:r>
              <a:rPr lang="en-US" dirty="0">
                <a:solidFill>
                  <a:srgbClr val="1F497D"/>
                </a:solidFill>
              </a:rPr>
              <a:t>Main beam parameters</a:t>
            </a:r>
          </a:p>
        </p:txBody>
      </p:sp>
      <p:sp>
        <p:nvSpPr>
          <p:cNvPr id="4" name="Slide Number Placeholder 3"/>
          <p:cNvSpPr>
            <a:spLocks noGrp="1"/>
          </p:cNvSpPr>
          <p:nvPr>
            <p:ph type="sldNum" sz="quarter" idx="12"/>
          </p:nvPr>
        </p:nvSpPr>
        <p:spPr/>
        <p:txBody>
          <a:bodyPr/>
          <a:lstStyle/>
          <a:p>
            <a:fld id="{1058E396-EC3B-7D4F-99B9-327F5C4C2F2A}" type="slidenum">
              <a:rPr lang="en-US" smtClean="0"/>
              <a:t>36</a:t>
            </a:fld>
            <a:endParaRPr lang="en-US" dirty="0"/>
          </a:p>
        </p:txBody>
      </p:sp>
      <p:pic>
        <p:nvPicPr>
          <p:cNvPr id="6" name="Picture 5"/>
          <p:cNvPicPr>
            <a:picLocks noChangeAspect="1"/>
          </p:cNvPicPr>
          <p:nvPr/>
        </p:nvPicPr>
        <p:blipFill>
          <a:blip r:embed="rId2"/>
          <a:stretch>
            <a:fillRect/>
          </a:stretch>
        </p:blipFill>
        <p:spPr>
          <a:xfrm>
            <a:off x="5379961" y="4474935"/>
            <a:ext cx="3525926" cy="1837913"/>
          </a:xfrm>
          <a:prstGeom prst="rect">
            <a:avLst/>
          </a:prstGeom>
        </p:spPr>
      </p:pic>
      <p:pic>
        <p:nvPicPr>
          <p:cNvPr id="7" name="Picture 6"/>
          <p:cNvPicPr>
            <a:picLocks noChangeAspect="1"/>
          </p:cNvPicPr>
          <p:nvPr/>
        </p:nvPicPr>
        <p:blipFill>
          <a:blip r:embed="rId3"/>
          <a:stretch>
            <a:fillRect/>
          </a:stretch>
        </p:blipFill>
        <p:spPr>
          <a:xfrm rot="5400000">
            <a:off x="6359659" y="1791289"/>
            <a:ext cx="3171371" cy="1482910"/>
          </a:xfrm>
          <a:prstGeom prst="rect">
            <a:avLst/>
          </a:prstGeom>
        </p:spPr>
      </p:pic>
      <p:graphicFrame>
        <p:nvGraphicFramePr>
          <p:cNvPr id="8" name="Content Placeholder 4"/>
          <p:cNvGraphicFramePr>
            <a:graphicFrameLocks noGrp="1"/>
          </p:cNvGraphicFramePr>
          <p:nvPr>
            <p:ph idx="1"/>
            <p:extLst>
              <p:ext uri="{D42A27DB-BD31-4B8C-83A1-F6EECF244321}">
                <p14:modId xmlns:p14="http://schemas.microsoft.com/office/powerpoint/2010/main" val="3218775255"/>
              </p:ext>
            </p:extLst>
          </p:nvPr>
        </p:nvGraphicFramePr>
        <p:xfrm>
          <a:off x="348343" y="1527629"/>
          <a:ext cx="6533849" cy="2937449"/>
        </p:xfrm>
        <a:graphic>
          <a:graphicData uri="http://schemas.openxmlformats.org/drawingml/2006/table">
            <a:tbl>
              <a:tblPr firstRow="1" bandRow="1">
                <a:tableStyleId>{5C22544A-7EE6-4342-B048-85BDC9FD1C3A}</a:tableStyleId>
              </a:tblPr>
              <a:tblGrid>
                <a:gridCol w="2627086">
                  <a:extLst>
                    <a:ext uri="{9D8B030D-6E8A-4147-A177-3AD203B41FA5}">
                      <a16:colId xmlns:a16="http://schemas.microsoft.com/office/drawing/2014/main" val="20000"/>
                    </a:ext>
                  </a:extLst>
                </a:gridCol>
                <a:gridCol w="1620763">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tblGrid>
              <a:tr h="310147">
                <a:tc>
                  <a:txBody>
                    <a:bodyPr/>
                    <a:lstStyle/>
                    <a:p>
                      <a:r>
                        <a:rPr lang="en-US" sz="1600" dirty="0"/>
                        <a:t>Parameter</a:t>
                      </a:r>
                    </a:p>
                  </a:txBody>
                  <a:tcPr/>
                </a:tc>
                <a:tc>
                  <a:txBody>
                    <a:bodyPr/>
                    <a:lstStyle/>
                    <a:p>
                      <a:r>
                        <a:rPr lang="en-US" sz="1600" dirty="0"/>
                        <a:t>Typical value / range</a:t>
                      </a:r>
                    </a:p>
                  </a:txBody>
                  <a:tcPr/>
                </a:tc>
                <a:tc>
                  <a:txBody>
                    <a:bodyPr/>
                    <a:lstStyle/>
                    <a:p>
                      <a:r>
                        <a:rPr lang="en-US" sz="1600" dirty="0"/>
                        <a:t>Best value</a:t>
                      </a:r>
                    </a:p>
                  </a:txBody>
                  <a:tcPr/>
                </a:tc>
                <a:extLst>
                  <a:ext uri="{0D108BD9-81ED-4DB2-BD59-A6C34878D82A}">
                    <a16:rowId xmlns:a16="http://schemas.microsoft.com/office/drawing/2014/main" val="10000"/>
                  </a:ext>
                </a:extLst>
              </a:tr>
              <a:tr h="310147">
                <a:tc>
                  <a:txBody>
                    <a:bodyPr/>
                    <a:lstStyle/>
                    <a:p>
                      <a:r>
                        <a:rPr lang="en-US" sz="1600" dirty="0"/>
                        <a:t>Energy</a:t>
                      </a:r>
                    </a:p>
                  </a:txBody>
                  <a:tcPr/>
                </a:tc>
                <a:tc>
                  <a:txBody>
                    <a:bodyPr/>
                    <a:lstStyle/>
                    <a:p>
                      <a:r>
                        <a:rPr lang="en-US" sz="1600" dirty="0"/>
                        <a:t>30-80 MeV</a:t>
                      </a:r>
                    </a:p>
                  </a:txBody>
                  <a:tcPr/>
                </a:tc>
                <a:tc>
                  <a:txBody>
                    <a:bodyPr/>
                    <a:lstStyle/>
                    <a:p>
                      <a:r>
                        <a:rPr lang="en-US" sz="1600" dirty="0"/>
                        <a:t>80 MeV</a:t>
                      </a:r>
                    </a:p>
                  </a:txBody>
                  <a:tcPr/>
                </a:tc>
                <a:extLst>
                  <a:ext uri="{0D108BD9-81ED-4DB2-BD59-A6C34878D82A}">
                    <a16:rowId xmlns:a16="http://schemas.microsoft.com/office/drawing/2014/main" val="10001"/>
                  </a:ext>
                </a:extLst>
              </a:tr>
              <a:tr h="310147">
                <a:tc>
                  <a:txBody>
                    <a:bodyPr/>
                    <a:lstStyle/>
                    <a:p>
                      <a:r>
                        <a:rPr lang="en-US" sz="1600" dirty="0"/>
                        <a:t>Charge</a:t>
                      </a:r>
                    </a:p>
                  </a:txBody>
                  <a:tcPr/>
                </a:tc>
                <a:tc>
                  <a:txBody>
                    <a:bodyPr/>
                    <a:lstStyle/>
                    <a:p>
                      <a:r>
                        <a:rPr lang="en-US" sz="1600" dirty="0"/>
                        <a:t>0.1 – 1 </a:t>
                      </a:r>
                      <a:r>
                        <a:rPr lang="en-US" sz="1600" dirty="0" err="1"/>
                        <a:t>nC</a:t>
                      </a:r>
                      <a:endParaRPr lang="en-US" sz="1600" dirty="0"/>
                    </a:p>
                  </a:txBody>
                  <a:tcPr/>
                </a:tc>
                <a:tc>
                  <a:txBody>
                    <a:bodyPr/>
                    <a:lstStyle/>
                    <a:p>
                      <a:r>
                        <a:rPr lang="en-US" sz="1600" dirty="0"/>
                        <a:t>3 </a:t>
                      </a:r>
                      <a:r>
                        <a:rPr lang="en-US" sz="1600" dirty="0" err="1"/>
                        <a:t>nC</a:t>
                      </a:r>
                      <a:endParaRPr lang="en-US" sz="1600" dirty="0"/>
                    </a:p>
                  </a:txBody>
                  <a:tcPr/>
                </a:tc>
                <a:extLst>
                  <a:ext uri="{0D108BD9-81ED-4DB2-BD59-A6C34878D82A}">
                    <a16:rowId xmlns:a16="http://schemas.microsoft.com/office/drawing/2014/main" val="10002"/>
                  </a:ext>
                </a:extLst>
              </a:tr>
              <a:tr h="310147">
                <a:tc>
                  <a:txBody>
                    <a:bodyPr/>
                    <a:lstStyle/>
                    <a:p>
                      <a:r>
                        <a:rPr lang="en-US" sz="1600" dirty="0"/>
                        <a:t>Repetition rate</a:t>
                      </a:r>
                    </a:p>
                  </a:txBody>
                  <a:tcPr/>
                </a:tc>
                <a:tc>
                  <a:txBody>
                    <a:bodyPr/>
                    <a:lstStyle/>
                    <a:p>
                      <a:r>
                        <a:rPr lang="en-US" sz="1600" dirty="0"/>
                        <a:t>1.5 Hz</a:t>
                      </a:r>
                    </a:p>
                  </a:txBody>
                  <a:tcPr/>
                </a:tc>
                <a:tc>
                  <a:txBody>
                    <a:bodyPr/>
                    <a:lstStyle/>
                    <a:p>
                      <a:r>
                        <a:rPr lang="en-US" sz="1600" dirty="0"/>
                        <a:t>10 Hz</a:t>
                      </a:r>
                    </a:p>
                  </a:txBody>
                  <a:tcPr/>
                </a:tc>
                <a:extLst>
                  <a:ext uri="{0D108BD9-81ED-4DB2-BD59-A6C34878D82A}">
                    <a16:rowId xmlns:a16="http://schemas.microsoft.com/office/drawing/2014/main" val="10003"/>
                  </a:ext>
                </a:extLst>
              </a:tr>
              <a:tr h="346649">
                <a:tc>
                  <a:txBody>
                    <a:bodyPr/>
                    <a:lstStyle/>
                    <a:p>
                      <a:r>
                        <a:rPr lang="en-US" sz="1600" dirty="0"/>
                        <a:t>Electron spot size on cathode</a:t>
                      </a:r>
                    </a:p>
                  </a:txBody>
                  <a:tcPr/>
                </a:tc>
                <a:tc>
                  <a:txBody>
                    <a:bodyPr/>
                    <a:lstStyle/>
                    <a:p>
                      <a:r>
                        <a:rPr lang="en-US" sz="1600" dirty="0"/>
                        <a:t>2.86 mm</a:t>
                      </a:r>
                    </a:p>
                  </a:txBody>
                  <a:tcPr/>
                </a:tc>
                <a:tc>
                  <a:txBody>
                    <a:bodyPr/>
                    <a:lstStyle/>
                    <a:p>
                      <a:r>
                        <a:rPr lang="en-US" sz="1600" dirty="0"/>
                        <a:t>0.2</a:t>
                      </a:r>
                      <a:r>
                        <a:rPr lang="en-US" sz="1600" baseline="0" dirty="0"/>
                        <a:t> – 4 mm</a:t>
                      </a:r>
                      <a:endParaRPr lang="en-US" sz="1600" dirty="0"/>
                    </a:p>
                  </a:txBody>
                  <a:tcPr/>
                </a:tc>
                <a:extLst>
                  <a:ext uri="{0D108BD9-81ED-4DB2-BD59-A6C34878D82A}">
                    <a16:rowId xmlns:a16="http://schemas.microsoft.com/office/drawing/2014/main" val="10004"/>
                  </a:ext>
                </a:extLst>
              </a:tr>
              <a:tr h="310147">
                <a:tc>
                  <a:txBody>
                    <a:bodyPr/>
                    <a:lstStyle/>
                    <a:p>
                      <a:r>
                        <a:rPr lang="en-US" sz="1600" dirty="0"/>
                        <a:t>Bunch length</a:t>
                      </a:r>
                    </a:p>
                  </a:txBody>
                  <a:tcPr/>
                </a:tc>
                <a:tc>
                  <a:txBody>
                    <a:bodyPr/>
                    <a:lstStyle/>
                    <a:p>
                      <a:r>
                        <a:rPr lang="en-US" sz="1600" dirty="0"/>
                        <a:t>1-8 </a:t>
                      </a:r>
                      <a:r>
                        <a:rPr lang="en-US" sz="1600" dirty="0" err="1"/>
                        <a:t>ps</a:t>
                      </a:r>
                      <a:endParaRPr lang="en-US" sz="1600" dirty="0"/>
                    </a:p>
                  </a:txBody>
                  <a:tcPr/>
                </a:tc>
                <a:tc>
                  <a:txBody>
                    <a:bodyPr/>
                    <a:lstStyle/>
                    <a:p>
                      <a:r>
                        <a:rPr lang="en-US" sz="1600" dirty="0"/>
                        <a:t>100 </a:t>
                      </a:r>
                      <a:r>
                        <a:rPr lang="en-US" sz="1600" dirty="0" err="1"/>
                        <a:t>fs</a:t>
                      </a:r>
                      <a:r>
                        <a:rPr lang="en-US" sz="1600" dirty="0"/>
                        <a:t> with compression</a:t>
                      </a:r>
                    </a:p>
                  </a:txBody>
                  <a:tcPr/>
                </a:tc>
                <a:extLst>
                  <a:ext uri="{0D108BD9-81ED-4DB2-BD59-A6C34878D82A}">
                    <a16:rowId xmlns:a16="http://schemas.microsoft.com/office/drawing/2014/main" val="10005"/>
                  </a:ext>
                </a:extLst>
              </a:tr>
              <a:tr h="310147">
                <a:tc>
                  <a:txBody>
                    <a:bodyPr/>
                    <a:lstStyle/>
                    <a:p>
                      <a:r>
                        <a:rPr lang="en-US" sz="1600" dirty="0"/>
                        <a:t>Average</a:t>
                      </a:r>
                      <a:r>
                        <a:rPr lang="en-US" sz="1600" baseline="0" dirty="0"/>
                        <a:t> bunch current</a:t>
                      </a:r>
                      <a:endParaRPr lang="en-US" sz="1600" dirty="0"/>
                    </a:p>
                  </a:txBody>
                  <a:tcPr/>
                </a:tc>
                <a:tc>
                  <a:txBody>
                    <a:bodyPr/>
                    <a:lstStyle/>
                    <a:p>
                      <a:r>
                        <a:rPr lang="en-US" sz="1600" dirty="0"/>
                        <a:t>100 A</a:t>
                      </a:r>
                    </a:p>
                  </a:txBody>
                  <a:tcPr/>
                </a:tc>
                <a:tc>
                  <a:txBody>
                    <a:bodyPr/>
                    <a:lstStyle/>
                    <a:p>
                      <a:r>
                        <a:rPr lang="en-US" sz="1600" dirty="0"/>
                        <a:t>1.5 kA with compression</a:t>
                      </a:r>
                    </a:p>
                  </a:txBody>
                  <a:tcPr/>
                </a:tc>
                <a:extLst>
                  <a:ext uri="{0D108BD9-81ED-4DB2-BD59-A6C34878D82A}">
                    <a16:rowId xmlns:a16="http://schemas.microsoft.com/office/drawing/2014/main" val="10006"/>
                  </a:ext>
                </a:extLst>
              </a:tr>
              <a:tr h="310147">
                <a:tc>
                  <a:txBody>
                    <a:bodyPr/>
                    <a:lstStyle/>
                    <a:p>
                      <a:r>
                        <a:rPr lang="en-US" sz="1600" dirty="0" err="1"/>
                        <a:t>Emittance</a:t>
                      </a:r>
                      <a:endParaRPr lang="en-US" sz="1600" dirty="0"/>
                    </a:p>
                  </a:txBody>
                  <a:tcPr/>
                </a:tc>
                <a:tc>
                  <a:txBody>
                    <a:bodyPr/>
                    <a:lstStyle/>
                    <a:p>
                      <a:r>
                        <a:rPr lang="en-US" sz="1600" dirty="0"/>
                        <a:t>1</a:t>
                      </a:r>
                      <a:r>
                        <a:rPr lang="en-US" sz="1600" baseline="0" dirty="0"/>
                        <a:t> – 3 mm </a:t>
                      </a:r>
                      <a:r>
                        <a:rPr lang="en-US" sz="1600" baseline="0" dirty="0" err="1"/>
                        <a:t>mrad</a:t>
                      </a:r>
                      <a:endParaRPr lang="en-US" sz="1600" dirty="0"/>
                    </a:p>
                  </a:txBody>
                  <a:tcPr/>
                </a:tc>
                <a:tc>
                  <a:txBody>
                    <a:bodyPr/>
                    <a:lstStyle/>
                    <a:p>
                      <a:r>
                        <a:rPr lang="en-US" sz="1600" dirty="0"/>
                        <a:t>0.8 mm </a:t>
                      </a:r>
                      <a:r>
                        <a:rPr lang="en-US" sz="1600" dirty="0" err="1"/>
                        <a:t>mrad</a:t>
                      </a:r>
                      <a:r>
                        <a:rPr lang="en-US" sz="1600" dirty="0"/>
                        <a:t> @ 0.5 </a:t>
                      </a:r>
                      <a:r>
                        <a:rPr lang="en-US" sz="1600" dirty="0" err="1"/>
                        <a:t>nC</a:t>
                      </a:r>
                      <a:endParaRPr lang="en-US" sz="1600" dirty="0"/>
                    </a:p>
                  </a:txBody>
                  <a:tcPr/>
                </a:tc>
                <a:extLst>
                  <a:ext uri="{0D108BD9-81ED-4DB2-BD59-A6C34878D82A}">
                    <a16:rowId xmlns:a16="http://schemas.microsoft.com/office/drawing/2014/main" val="10007"/>
                  </a:ext>
                </a:extLst>
              </a:tr>
            </a:tbl>
          </a:graphicData>
        </a:graphic>
      </p:graphicFrame>
      <p:pic>
        <p:nvPicPr>
          <p:cNvPr id="9" name="Picture 8"/>
          <p:cNvPicPr>
            <a:picLocks noChangeAspect="1"/>
          </p:cNvPicPr>
          <p:nvPr/>
        </p:nvPicPr>
        <p:blipFill>
          <a:blip r:embed="rId4"/>
          <a:stretch>
            <a:fillRect/>
          </a:stretch>
        </p:blipFill>
        <p:spPr>
          <a:xfrm rot="10800000">
            <a:off x="348342" y="4764354"/>
            <a:ext cx="4837200" cy="1548494"/>
          </a:xfrm>
          <a:prstGeom prst="rect">
            <a:avLst/>
          </a:prstGeom>
        </p:spPr>
      </p:pic>
      <p:sp>
        <p:nvSpPr>
          <p:cNvPr id="3" name="Rectangle 2"/>
          <p:cNvSpPr/>
          <p:nvPr/>
        </p:nvSpPr>
        <p:spPr>
          <a:xfrm>
            <a:off x="2911831" y="5591729"/>
            <a:ext cx="2137407" cy="49566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40394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96E6E30-5C1D-DF47-B00F-C5C8BD09A92C}" type="slidenum">
              <a:rPr lang="en-US" smtClean="0"/>
              <a:t>37</a:t>
            </a:fld>
            <a:endParaRPr lang="en-US"/>
          </a:p>
        </p:txBody>
      </p:sp>
      <p:pic>
        <p:nvPicPr>
          <p:cNvPr id="3" name="Picture 2"/>
          <p:cNvPicPr>
            <a:picLocks noChangeAspect="1"/>
          </p:cNvPicPr>
          <p:nvPr/>
        </p:nvPicPr>
        <p:blipFill>
          <a:blip r:embed="rId2"/>
          <a:stretch>
            <a:fillRect/>
          </a:stretch>
        </p:blipFill>
        <p:spPr>
          <a:xfrm>
            <a:off x="469900" y="635000"/>
            <a:ext cx="8204200" cy="5588000"/>
          </a:xfrm>
          <a:prstGeom prst="rect">
            <a:avLst/>
          </a:prstGeom>
        </p:spPr>
      </p:pic>
    </p:spTree>
    <p:extLst>
      <p:ext uri="{BB962C8B-B14F-4D97-AF65-F5344CB8AC3E}">
        <p14:creationId xmlns:p14="http://schemas.microsoft.com/office/powerpoint/2010/main" val="25322189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1876"/>
            <a:ext cx="8456990" cy="1143000"/>
          </a:xfrm>
        </p:spPr>
        <p:txBody>
          <a:bodyPr>
            <a:noAutofit/>
          </a:bodyPr>
          <a:lstStyle/>
          <a:p>
            <a:r>
              <a:rPr lang="en-US" sz="3600" dirty="0">
                <a:solidFill>
                  <a:srgbClr val="1F497D"/>
                </a:solidFill>
              </a:rPr>
              <a:t>Beam capabilities: mask techniques</a:t>
            </a:r>
          </a:p>
        </p:txBody>
      </p:sp>
      <p:sp>
        <p:nvSpPr>
          <p:cNvPr id="4" name="Slide Number Placeholder 3"/>
          <p:cNvSpPr>
            <a:spLocks noGrp="1"/>
          </p:cNvSpPr>
          <p:nvPr>
            <p:ph type="sldNum" sz="quarter" idx="12"/>
          </p:nvPr>
        </p:nvSpPr>
        <p:spPr/>
        <p:txBody>
          <a:bodyPr/>
          <a:lstStyle/>
          <a:p>
            <a:fld id="{1058E396-EC3B-7D4F-99B9-327F5C4C2F2A}" type="slidenum">
              <a:rPr lang="en-US" smtClean="0"/>
              <a:t>38</a:t>
            </a:fld>
            <a:endParaRPr lang="en-US"/>
          </a:p>
        </p:txBody>
      </p:sp>
      <p:pic>
        <p:nvPicPr>
          <p:cNvPr id="5"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2952" y="1574877"/>
            <a:ext cx="2723848" cy="12167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6"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2952" y="2845691"/>
            <a:ext cx="2723848" cy="1611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151" y="1574875"/>
            <a:ext cx="3840761" cy="24286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8"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2572" y="4330096"/>
            <a:ext cx="3534228" cy="1838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9"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152" y="3910737"/>
            <a:ext cx="2488670" cy="8387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63334" y="3910737"/>
            <a:ext cx="2189238" cy="8721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1" name="Rectangle 7"/>
          <p:cNvSpPr>
            <a:spLocks/>
          </p:cNvSpPr>
          <p:nvPr/>
        </p:nvSpPr>
        <p:spPr bwMode="auto">
          <a:xfrm>
            <a:off x="217714" y="4851868"/>
            <a:ext cx="5624285" cy="12137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pPr algn="l"/>
            <a:r>
              <a:rPr lang="en-US" sz="1600" i="1" dirty="0" err="1">
                <a:solidFill>
                  <a:schemeClr val="tx1"/>
                </a:solidFill>
                <a:cs typeface="Gill Sans" charset="0"/>
              </a:rPr>
              <a:t>Muggli</a:t>
            </a:r>
            <a:r>
              <a:rPr lang="en-US" sz="1600" i="1" dirty="0">
                <a:solidFill>
                  <a:schemeClr val="tx1"/>
                </a:solidFill>
                <a:cs typeface="Gill Sans" charset="0"/>
              </a:rPr>
              <a:t>, P., et al., Simple method for generating adjustable trains of picosecond electron bunches. Physical Review Special Topics-Accelerators and Beams, 2010. </a:t>
            </a:r>
            <a:r>
              <a:rPr lang="en-US" sz="1600" b="1" i="1" dirty="0">
                <a:solidFill>
                  <a:schemeClr val="tx1"/>
                </a:solidFill>
                <a:cs typeface="Gill Sans" charset="0"/>
              </a:rPr>
              <a:t>13</a:t>
            </a:r>
            <a:r>
              <a:rPr lang="en-US" sz="1600" i="1" dirty="0">
                <a:solidFill>
                  <a:schemeClr val="tx1"/>
                </a:solidFill>
                <a:cs typeface="Gill Sans" charset="0"/>
              </a:rPr>
              <a:t>(5): p. 052803 </a:t>
            </a:r>
          </a:p>
          <a:p>
            <a:pPr algn="l"/>
            <a:endParaRPr lang="en-US" sz="1600" i="1" dirty="0">
              <a:solidFill>
                <a:schemeClr val="tx1"/>
              </a:solidFill>
              <a:cs typeface="Gill Sans" charset="0"/>
            </a:endParaRPr>
          </a:p>
          <a:p>
            <a:pPr algn="l"/>
            <a:r>
              <a:rPr lang="en-US" sz="1600" i="1" dirty="0" err="1">
                <a:solidFill>
                  <a:schemeClr val="tx1"/>
                </a:solidFill>
                <a:cs typeface="Gill Sans" charset="0"/>
              </a:rPr>
              <a:t>Muggli</a:t>
            </a:r>
            <a:r>
              <a:rPr lang="en-US" sz="1600" i="1" dirty="0">
                <a:solidFill>
                  <a:schemeClr val="tx1"/>
                </a:solidFill>
                <a:cs typeface="Gill Sans" charset="0"/>
              </a:rPr>
              <a:t>, P., et al., Generation of trains of electron </a:t>
            </a:r>
            <a:r>
              <a:rPr lang="en-US" sz="1600" i="1" dirty="0" err="1">
                <a:solidFill>
                  <a:schemeClr val="tx1"/>
                </a:solidFill>
                <a:cs typeface="Gill Sans" charset="0"/>
              </a:rPr>
              <a:t>microbunches</a:t>
            </a:r>
            <a:r>
              <a:rPr lang="en-US" sz="1600" i="1" dirty="0">
                <a:solidFill>
                  <a:schemeClr val="tx1"/>
                </a:solidFill>
                <a:cs typeface="Gill Sans" charset="0"/>
              </a:rPr>
              <a:t> with adjustable </a:t>
            </a:r>
            <a:r>
              <a:rPr lang="en-US" sz="1600" i="1" dirty="0" err="1">
                <a:solidFill>
                  <a:schemeClr val="tx1"/>
                </a:solidFill>
                <a:cs typeface="Gill Sans" charset="0"/>
              </a:rPr>
              <a:t>subpicosecond</a:t>
            </a:r>
            <a:r>
              <a:rPr lang="en-US" sz="1600" i="1" dirty="0">
                <a:solidFill>
                  <a:schemeClr val="tx1"/>
                </a:solidFill>
                <a:cs typeface="Gill Sans" charset="0"/>
              </a:rPr>
              <a:t> spacing. </a:t>
            </a:r>
            <a:r>
              <a:rPr lang="en-US" sz="1600" i="1" dirty="0" err="1">
                <a:solidFill>
                  <a:schemeClr val="tx1"/>
                </a:solidFill>
                <a:cs typeface="Gill Sans" charset="0"/>
              </a:rPr>
              <a:t>Phys</a:t>
            </a:r>
            <a:r>
              <a:rPr lang="en-US" sz="1600" i="1" dirty="0">
                <a:solidFill>
                  <a:schemeClr val="tx1"/>
                </a:solidFill>
                <a:cs typeface="Gill Sans" charset="0"/>
              </a:rPr>
              <a:t> Rev </a:t>
            </a:r>
            <a:r>
              <a:rPr lang="en-US" sz="1600" i="1" dirty="0" err="1">
                <a:solidFill>
                  <a:schemeClr val="tx1"/>
                </a:solidFill>
                <a:cs typeface="Gill Sans" charset="0"/>
              </a:rPr>
              <a:t>Lett</a:t>
            </a:r>
            <a:r>
              <a:rPr lang="en-US" sz="1600" i="1" dirty="0">
                <a:solidFill>
                  <a:schemeClr val="tx1"/>
                </a:solidFill>
                <a:cs typeface="Gill Sans" charset="0"/>
              </a:rPr>
              <a:t>, 2008. </a:t>
            </a:r>
            <a:r>
              <a:rPr lang="en-US" sz="1600" b="1" i="1" dirty="0">
                <a:solidFill>
                  <a:schemeClr val="tx1"/>
                </a:solidFill>
                <a:cs typeface="Gill Sans" charset="0"/>
              </a:rPr>
              <a:t>101</a:t>
            </a:r>
            <a:r>
              <a:rPr lang="en-US" sz="1600" i="1" dirty="0">
                <a:solidFill>
                  <a:schemeClr val="tx1"/>
                </a:solidFill>
                <a:cs typeface="Gill Sans" charset="0"/>
              </a:rPr>
              <a:t>(5)</a:t>
            </a:r>
          </a:p>
        </p:txBody>
      </p:sp>
      <p:sp>
        <p:nvSpPr>
          <p:cNvPr id="12" name="Rectangle 15"/>
          <p:cNvSpPr>
            <a:spLocks/>
          </p:cNvSpPr>
          <p:nvPr/>
        </p:nvSpPr>
        <p:spPr bwMode="auto">
          <a:xfrm>
            <a:off x="7401681" y="4003524"/>
            <a:ext cx="1512509" cy="2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pPr algn="l">
              <a:buClr>
                <a:srgbClr val="000000"/>
              </a:buClr>
              <a:buSzPct val="125000"/>
            </a:pPr>
            <a:r>
              <a:rPr lang="en-US" sz="1600" dirty="0">
                <a:solidFill>
                  <a:schemeClr val="tx1"/>
                </a:solidFill>
                <a:cs typeface="Lucida Grande" charset="0"/>
              </a:rPr>
              <a:t>30 </a:t>
            </a:r>
            <a:r>
              <a:rPr lang="en-US" sz="1600" dirty="0" err="1">
                <a:solidFill>
                  <a:schemeClr val="tx1"/>
                </a:solidFill>
                <a:cs typeface="Lucida Grande" charset="0"/>
              </a:rPr>
              <a:t>μm</a:t>
            </a:r>
            <a:r>
              <a:rPr lang="en-US" sz="1600" dirty="0">
                <a:solidFill>
                  <a:schemeClr val="tx1"/>
                </a:solidFill>
                <a:cs typeface="Lucida Grande" charset="0"/>
              </a:rPr>
              <a:t> bunches</a:t>
            </a:r>
          </a:p>
        </p:txBody>
      </p:sp>
      <p:sp>
        <p:nvSpPr>
          <p:cNvPr id="13" name="Rectangle 12"/>
          <p:cNvSpPr/>
          <p:nvPr/>
        </p:nvSpPr>
        <p:spPr>
          <a:xfrm>
            <a:off x="5729022" y="2791661"/>
            <a:ext cx="1890261" cy="338554"/>
          </a:xfrm>
          <a:prstGeom prst="rect">
            <a:avLst/>
          </a:prstGeom>
        </p:spPr>
        <p:txBody>
          <a:bodyPr wrap="none">
            <a:spAutoFit/>
          </a:bodyPr>
          <a:lstStyle/>
          <a:p>
            <a:pPr>
              <a:buClr>
                <a:srgbClr val="000000"/>
              </a:buClr>
              <a:buSzPct val="125000"/>
            </a:pPr>
            <a:r>
              <a:rPr lang="en-US" sz="1600" dirty="0">
                <a:cs typeface="Lucida Grande" charset="0"/>
              </a:rPr>
              <a:t>bunch current 100 A</a:t>
            </a:r>
          </a:p>
        </p:txBody>
      </p:sp>
      <p:pic>
        <p:nvPicPr>
          <p:cNvPr id="14" name="Picture 13" descr="IMG_1303_cut_Mask_3.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64912" y="1691510"/>
            <a:ext cx="680323" cy="2200302"/>
          </a:xfrm>
          <a:prstGeom prst="rect">
            <a:avLst/>
          </a:prstGeom>
        </p:spPr>
      </p:pic>
      <p:cxnSp>
        <p:nvCxnSpPr>
          <p:cNvPr id="16" name="Straight Arrow Connector 15"/>
          <p:cNvCxnSpPr/>
          <p:nvPr/>
        </p:nvCxnSpPr>
        <p:spPr>
          <a:xfrm>
            <a:off x="5019524" y="1962225"/>
            <a:ext cx="0" cy="16588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3241406" y="4839554"/>
            <a:ext cx="160382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476293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1685"/>
            <a:ext cx="8229600" cy="511553"/>
          </a:xfrm>
        </p:spPr>
        <p:txBody>
          <a:bodyPr>
            <a:noAutofit/>
          </a:bodyPr>
          <a:lstStyle/>
          <a:p>
            <a:r>
              <a:rPr lang="en-US" sz="3200" dirty="0">
                <a:solidFill>
                  <a:schemeClr val="tx2"/>
                </a:solidFill>
              </a:rPr>
              <a:t>Mask technique: Wakefield Mapping</a:t>
            </a:r>
          </a:p>
        </p:txBody>
      </p:sp>
      <p:sp>
        <p:nvSpPr>
          <p:cNvPr id="4" name="Slide Number Placeholder 3"/>
          <p:cNvSpPr>
            <a:spLocks noGrp="1"/>
          </p:cNvSpPr>
          <p:nvPr>
            <p:ph type="sldNum" sz="quarter" idx="12"/>
          </p:nvPr>
        </p:nvSpPr>
        <p:spPr/>
        <p:txBody>
          <a:bodyPr/>
          <a:lstStyle/>
          <a:p>
            <a:fld id="{1058E396-EC3B-7D4F-99B9-327F5C4C2F2A}" type="slidenum">
              <a:rPr lang="en-US" smtClean="0"/>
              <a:t>39</a:t>
            </a:fld>
            <a:endParaRPr lang="en-US"/>
          </a:p>
        </p:txBody>
      </p:sp>
      <p:pic>
        <p:nvPicPr>
          <p:cNvPr id="5" name="Content Placeholder 4"/>
          <p:cNvPicPr>
            <a:picLocks noGrp="1" noChangeAspect="1"/>
          </p:cNvPicPr>
          <p:nvPr>
            <p:ph idx="1"/>
          </p:nvPr>
        </p:nvPicPr>
        <p:blipFill rotWithShape="1">
          <a:blip r:embed="rId2"/>
          <a:srcRect l="-1734" t="-766" r="-1" b="-4796"/>
          <a:stretch/>
        </p:blipFill>
        <p:spPr bwMode="auto">
          <a:xfrm>
            <a:off x="193524" y="1330476"/>
            <a:ext cx="4015620" cy="2767193"/>
          </a:xfrm>
          <a:prstGeom prst="rect">
            <a:avLst/>
          </a:prstGeom>
          <a:noFill/>
          <a:ln w="9525">
            <a:noFill/>
            <a:miter lim="800000"/>
            <a:headEnd/>
            <a:tailEnd/>
          </a:ln>
        </p:spPr>
      </p:pic>
      <p:pic>
        <p:nvPicPr>
          <p:cNvPr id="6"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8003" y="1330476"/>
            <a:ext cx="3975222" cy="2648400"/>
          </a:xfrm>
          <a:prstGeom prst="rect">
            <a:avLst/>
          </a:prstGeom>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058" y="4072532"/>
            <a:ext cx="3026228" cy="22175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2094" y="4097669"/>
            <a:ext cx="3229429" cy="2068580"/>
          </a:xfrm>
          <a:prstGeom prst="rect">
            <a:avLst/>
          </a:prstGeom>
        </p:spPr>
      </p:pic>
      <p:sp>
        <p:nvSpPr>
          <p:cNvPr id="9" name="TextBox 8"/>
          <p:cNvSpPr txBox="1"/>
          <p:nvPr/>
        </p:nvSpPr>
        <p:spPr>
          <a:xfrm>
            <a:off x="234603" y="6217850"/>
            <a:ext cx="8686800" cy="276999"/>
          </a:xfrm>
          <a:prstGeom prst="rect">
            <a:avLst/>
          </a:prstGeom>
          <a:noFill/>
        </p:spPr>
        <p:txBody>
          <a:bodyPr wrap="square" rtlCol="0">
            <a:spAutoFit/>
          </a:bodyPr>
          <a:lstStyle/>
          <a:p>
            <a:r>
              <a:rPr lang="en-US" sz="1200" b="1" i="1" dirty="0"/>
              <a:t>S. Antipov, C. Jing, A. Kanareykin, J. E. Butler, V. Yakimenko, M. Fedurin, K. Kusche, and W. Gai, </a:t>
            </a:r>
            <a:r>
              <a:rPr lang="fr-FR" sz="1200" b="1" i="1" dirty="0" err="1"/>
              <a:t>Appl</a:t>
            </a:r>
            <a:r>
              <a:rPr lang="fr-FR" sz="1200" b="1" i="1" dirty="0"/>
              <a:t>. Phys. </a:t>
            </a:r>
            <a:r>
              <a:rPr lang="fr-FR" sz="1200" b="1" i="1" dirty="0" err="1"/>
              <a:t>Lett</a:t>
            </a:r>
            <a:r>
              <a:rPr lang="fr-FR" sz="1200" b="1" i="1" dirty="0"/>
              <a:t>. 100, 132910 (2012)</a:t>
            </a:r>
            <a:endParaRPr lang="en-US" sz="1200" b="1" i="1" dirty="0"/>
          </a:p>
        </p:txBody>
      </p:sp>
      <p:sp>
        <p:nvSpPr>
          <p:cNvPr id="10" name="TextBox 9"/>
          <p:cNvSpPr txBox="1"/>
          <p:nvPr/>
        </p:nvSpPr>
        <p:spPr>
          <a:xfrm>
            <a:off x="1490924" y="6433659"/>
            <a:ext cx="3669143" cy="369332"/>
          </a:xfrm>
          <a:prstGeom prst="rect">
            <a:avLst/>
          </a:prstGeom>
          <a:noFill/>
        </p:spPr>
        <p:txBody>
          <a:bodyPr wrap="none" rtlCol="0">
            <a:spAutoFit/>
          </a:bodyPr>
          <a:lstStyle/>
          <a:p>
            <a:r>
              <a:rPr lang="en-US" i="1" dirty="0"/>
              <a:t>By courtesy of Sergey </a:t>
            </a:r>
            <a:r>
              <a:rPr lang="en-US" i="1" dirty="0" err="1"/>
              <a:t>Antipov</a:t>
            </a:r>
            <a:r>
              <a:rPr lang="en-US" i="1" dirty="0"/>
              <a:t>, Euclid</a:t>
            </a:r>
          </a:p>
        </p:txBody>
      </p:sp>
    </p:spTree>
    <p:extLst>
      <p:ext uri="{BB962C8B-B14F-4D97-AF65-F5344CB8AC3E}">
        <p14:creationId xmlns:p14="http://schemas.microsoft.com/office/powerpoint/2010/main" val="3043777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54218"/>
            <a:ext cx="8229600" cy="1143000"/>
          </a:xfrm>
        </p:spPr>
        <p:txBody>
          <a:bodyPr>
            <a:normAutofit/>
          </a:bodyPr>
          <a:lstStyle/>
          <a:p>
            <a:r>
              <a:rPr lang="en-US" sz="3200" b="1" dirty="0"/>
              <a:t>Advanced Accelerator Laboratory Overview</a:t>
            </a:r>
          </a:p>
        </p:txBody>
      </p:sp>
      <p:sp>
        <p:nvSpPr>
          <p:cNvPr id="3" name="Content Placeholder 2"/>
          <p:cNvSpPr>
            <a:spLocks noGrp="1"/>
          </p:cNvSpPr>
          <p:nvPr>
            <p:ph idx="1"/>
          </p:nvPr>
        </p:nvSpPr>
        <p:spPr>
          <a:xfrm>
            <a:off x="457200" y="1797218"/>
            <a:ext cx="8229600" cy="4525963"/>
          </a:xfrm>
        </p:spPr>
        <p:txBody>
          <a:bodyPr>
            <a:normAutofit fontScale="92500" lnSpcReduction="10000"/>
          </a:bodyPr>
          <a:lstStyle/>
          <a:p>
            <a:pPr marL="0" indent="0">
              <a:buNone/>
            </a:pPr>
            <a:r>
              <a:rPr lang="en-US" dirty="0"/>
              <a:t>The purpose of this course is to introduce the fundamentals of beam physics via experimental investigation on scaled experiments employing electrons beams. </a:t>
            </a:r>
          </a:p>
          <a:p>
            <a:pPr marL="0" indent="0">
              <a:buNone/>
            </a:pPr>
            <a:r>
              <a:rPr lang="en-US" dirty="0"/>
              <a:t>The course is intended for graduate students and advanced undergraduate students who want to familiarize themselves with principles of accelerating charged particles and gain knowledge about contemporary particle accelerators and their applications. </a:t>
            </a:r>
          </a:p>
        </p:txBody>
      </p:sp>
      <p:sp>
        <p:nvSpPr>
          <p:cNvPr id="4" name="Slide Number Placeholder 3"/>
          <p:cNvSpPr>
            <a:spLocks noGrp="1"/>
          </p:cNvSpPr>
          <p:nvPr>
            <p:ph type="sldNum" sz="quarter" idx="12"/>
          </p:nvPr>
        </p:nvSpPr>
        <p:spPr/>
        <p:txBody>
          <a:bodyPr/>
          <a:lstStyle/>
          <a:p>
            <a:fld id="{196E6E30-5C1D-DF47-B00F-C5C8BD09A92C}" type="slidenum">
              <a:rPr lang="en-US" smtClean="0"/>
              <a:t>4</a:t>
            </a:fld>
            <a:endParaRPr lang="en-US"/>
          </a:p>
        </p:txBody>
      </p:sp>
    </p:spTree>
    <p:extLst>
      <p:ext uri="{BB962C8B-B14F-4D97-AF65-F5344CB8AC3E}">
        <p14:creationId xmlns:p14="http://schemas.microsoft.com/office/powerpoint/2010/main" val="25608878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48342" y="676482"/>
            <a:ext cx="8229600" cy="899509"/>
          </a:xfrm>
        </p:spPr>
        <p:txBody>
          <a:bodyPr>
            <a:normAutofit/>
          </a:bodyPr>
          <a:lstStyle/>
          <a:p>
            <a:pPr algn="l"/>
            <a:r>
              <a:rPr lang="en-US" sz="3000" dirty="0">
                <a:solidFill>
                  <a:srgbClr val="1F497D"/>
                </a:solidFill>
                <a:latin typeface="Arial"/>
                <a:cs typeface="Arial"/>
              </a:rPr>
              <a:t>Beam capabilities: transverse size </a:t>
            </a:r>
            <a:r>
              <a:rPr lang="en-US" dirty="0" err="1">
                <a:solidFill>
                  <a:srgbClr val="1F497D"/>
                </a:solidFill>
                <a:latin typeface="Symbol" charset="2"/>
                <a:cs typeface="Symbol" charset="2"/>
              </a:rPr>
              <a:t>s</a:t>
            </a:r>
            <a:r>
              <a:rPr lang="en-US" baseline="-25000" dirty="0" err="1">
                <a:solidFill>
                  <a:srgbClr val="1F497D"/>
                </a:solidFill>
                <a:latin typeface="+mn-lt"/>
                <a:cs typeface="Symbol" charset="2"/>
              </a:rPr>
              <a:t>x,y</a:t>
            </a:r>
            <a:r>
              <a:rPr lang="en-US" dirty="0">
                <a:solidFill>
                  <a:srgbClr val="1F497D"/>
                </a:solidFill>
                <a:latin typeface="Arial"/>
                <a:cs typeface="Arial"/>
              </a:rPr>
              <a:t> </a:t>
            </a:r>
            <a:r>
              <a:rPr lang="en-US" sz="3000" dirty="0">
                <a:solidFill>
                  <a:srgbClr val="1F497D"/>
                </a:solidFill>
                <a:latin typeface="Arial"/>
                <a:cs typeface="Arial"/>
              </a:rPr>
              <a:t>~ 5 </a:t>
            </a:r>
            <a:r>
              <a:rPr lang="en-US" sz="3000" dirty="0">
                <a:solidFill>
                  <a:srgbClr val="1F497D"/>
                </a:solidFill>
                <a:latin typeface="Symbol" charset="2"/>
                <a:cs typeface="Symbol" charset="2"/>
              </a:rPr>
              <a:t>m</a:t>
            </a:r>
            <a:r>
              <a:rPr lang="en-US" sz="3000" dirty="0">
                <a:solidFill>
                  <a:srgbClr val="1F497D"/>
                </a:solidFill>
                <a:latin typeface="Arial"/>
                <a:cs typeface="Arial"/>
              </a:rPr>
              <a:t>m</a:t>
            </a:r>
          </a:p>
        </p:txBody>
      </p:sp>
      <p:pic>
        <p:nvPicPr>
          <p:cNvPr id="2" name="Content Placeholder 1" descr="IMG_3359-CUT.tiff"/>
          <p:cNvPicPr>
            <a:picLocks noGrp="1" noChangeAspect="1"/>
          </p:cNvPicPr>
          <p:nvPr>
            <p:ph idx="1"/>
          </p:nvPr>
        </p:nvPicPr>
        <p:blipFill rotWithShape="1">
          <a:blip r:embed="rId3">
            <a:extLst>
              <a:ext uri="{28A0092B-C50C-407E-A947-70E740481C1C}">
                <a14:useLocalDpi xmlns:a14="http://schemas.microsoft.com/office/drawing/2010/main" val="0"/>
              </a:ext>
            </a:extLst>
          </a:blip>
          <a:srcRect l="789" r="5421"/>
          <a:stretch/>
        </p:blipFill>
        <p:spPr>
          <a:xfrm>
            <a:off x="191104" y="2453155"/>
            <a:ext cx="4949372" cy="1904924"/>
          </a:xfrm>
        </p:spPr>
      </p:pic>
      <p:sp>
        <p:nvSpPr>
          <p:cNvPr id="3" name="TextBox 2"/>
          <p:cNvSpPr txBox="1"/>
          <p:nvPr/>
        </p:nvSpPr>
        <p:spPr>
          <a:xfrm>
            <a:off x="191104" y="1612481"/>
            <a:ext cx="3897086" cy="646331"/>
          </a:xfrm>
          <a:prstGeom prst="rect">
            <a:avLst/>
          </a:prstGeom>
          <a:noFill/>
        </p:spPr>
        <p:txBody>
          <a:bodyPr wrap="square" rtlCol="0">
            <a:spAutoFit/>
          </a:bodyPr>
          <a:lstStyle/>
          <a:p>
            <a:r>
              <a:rPr lang="en-US" dirty="0" err="1"/>
              <a:t>Radiabeam</a:t>
            </a:r>
            <a:r>
              <a:rPr lang="en-US" dirty="0"/>
              <a:t> PMQ triplet assembly:</a:t>
            </a:r>
          </a:p>
          <a:p>
            <a:r>
              <a:rPr lang="en-US" dirty="0"/>
              <a:t>K=50 T/m, triplet focal length ~20 cm</a:t>
            </a:r>
          </a:p>
        </p:txBody>
      </p:sp>
      <p:pic>
        <p:nvPicPr>
          <p:cNvPr id="6" name="Picture 5" descr="MicroscopeSca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749" y="4517494"/>
            <a:ext cx="2360891" cy="1580485"/>
          </a:xfrm>
          <a:prstGeom prst="rect">
            <a:avLst/>
          </a:prstGeom>
        </p:spPr>
      </p:pic>
      <p:pic>
        <p:nvPicPr>
          <p:cNvPr id="8" name="Picture 7" descr="IMG_0450_QNR_setup_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6641" y="2621038"/>
            <a:ext cx="2781301" cy="3708401"/>
          </a:xfrm>
          <a:prstGeom prst="rect">
            <a:avLst/>
          </a:prstGeom>
        </p:spPr>
      </p:pic>
      <p:sp>
        <p:nvSpPr>
          <p:cNvPr id="9" name="TextBox 8"/>
          <p:cNvSpPr txBox="1"/>
          <p:nvPr/>
        </p:nvSpPr>
        <p:spPr>
          <a:xfrm>
            <a:off x="5735559" y="1575991"/>
            <a:ext cx="2842383" cy="923330"/>
          </a:xfrm>
          <a:prstGeom prst="rect">
            <a:avLst/>
          </a:prstGeom>
          <a:noFill/>
        </p:spPr>
        <p:txBody>
          <a:bodyPr wrap="square" rtlCol="0">
            <a:spAutoFit/>
          </a:bodyPr>
          <a:lstStyle/>
          <a:p>
            <a:r>
              <a:rPr lang="en-US" dirty="0"/>
              <a:t>UCLA PMQ triplet assembly:</a:t>
            </a:r>
          </a:p>
          <a:p>
            <a:r>
              <a:rPr lang="en-US" dirty="0"/>
              <a:t>K=500 T/m, </a:t>
            </a:r>
          </a:p>
          <a:p>
            <a:r>
              <a:rPr lang="en-US" dirty="0"/>
              <a:t>triplet focal length ~8 cm</a:t>
            </a:r>
          </a:p>
        </p:txBody>
      </p:sp>
      <p:sp>
        <p:nvSpPr>
          <p:cNvPr id="10" name="Slide Number Placeholder 9"/>
          <p:cNvSpPr>
            <a:spLocks noGrp="1"/>
          </p:cNvSpPr>
          <p:nvPr>
            <p:ph type="sldNum" sz="quarter" idx="12"/>
          </p:nvPr>
        </p:nvSpPr>
        <p:spPr>
          <a:xfrm>
            <a:off x="5392057" y="6438305"/>
            <a:ext cx="2133600" cy="365125"/>
          </a:xfrm>
        </p:spPr>
        <p:txBody>
          <a:bodyPr/>
          <a:lstStyle/>
          <a:p>
            <a:fld id="{1058E396-EC3B-7D4F-99B9-327F5C4C2F2A}" type="slidenum">
              <a:rPr lang="en-US" smtClean="0"/>
              <a:t>40</a:t>
            </a:fld>
            <a:endParaRPr lang="en-US" dirty="0"/>
          </a:p>
        </p:txBody>
      </p:sp>
      <p:sp>
        <p:nvSpPr>
          <p:cNvPr id="11" name="TextBox 10"/>
          <p:cNvSpPr txBox="1"/>
          <p:nvPr/>
        </p:nvSpPr>
        <p:spPr>
          <a:xfrm>
            <a:off x="179054" y="6129384"/>
            <a:ext cx="3715614" cy="400110"/>
          </a:xfrm>
          <a:prstGeom prst="rect">
            <a:avLst/>
          </a:prstGeom>
          <a:noFill/>
        </p:spPr>
        <p:txBody>
          <a:bodyPr wrap="square" rtlCol="0">
            <a:spAutoFit/>
          </a:bodyPr>
          <a:lstStyle/>
          <a:p>
            <a:r>
              <a:rPr lang="en-US" sz="1000" dirty="0"/>
              <a:t>Microscope (25-0506 X15 Reflecting Objective NA 0.28, F~13 mm)</a:t>
            </a:r>
          </a:p>
          <a:p>
            <a:r>
              <a:rPr lang="en-US" sz="1000" dirty="0"/>
              <a:t> Basler Gigabit camera (</a:t>
            </a:r>
            <a:r>
              <a:rPr lang="en-US" sz="1000" dirty="0" err="1"/>
              <a:t>scA</a:t>
            </a:r>
            <a:r>
              <a:rPr lang="en-US" sz="1000" dirty="0"/>
              <a:t> 1400-17gm, F=135 mm). </a:t>
            </a:r>
          </a:p>
        </p:txBody>
      </p:sp>
      <p:pic>
        <p:nvPicPr>
          <p:cNvPr id="12" name="Picture 11"/>
          <p:cNvPicPr>
            <a:picLocks noChangeAspect="1"/>
          </p:cNvPicPr>
          <p:nvPr/>
        </p:nvPicPr>
        <p:blipFill>
          <a:blip r:embed="rId6"/>
          <a:stretch>
            <a:fillRect/>
          </a:stretch>
        </p:blipFill>
        <p:spPr>
          <a:xfrm>
            <a:off x="2380688" y="4358079"/>
            <a:ext cx="3213100" cy="1739900"/>
          </a:xfrm>
          <a:prstGeom prst="rect">
            <a:avLst/>
          </a:prstGeom>
        </p:spPr>
      </p:pic>
      <p:cxnSp>
        <p:nvCxnSpPr>
          <p:cNvPr id="7" name="Straight Arrow Connector 6"/>
          <p:cNvCxnSpPr/>
          <p:nvPr/>
        </p:nvCxnSpPr>
        <p:spPr>
          <a:xfrm flipV="1">
            <a:off x="348342" y="3168952"/>
            <a:ext cx="3086706" cy="120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6543524" y="3689048"/>
            <a:ext cx="2034418" cy="241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45866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96E6E30-5C1D-DF47-B00F-C5C8BD09A92C}" type="slidenum">
              <a:rPr lang="en-US" smtClean="0"/>
              <a:t>41</a:t>
            </a:fld>
            <a:endParaRPr lang="en-US"/>
          </a:p>
        </p:txBody>
      </p:sp>
      <p:pic>
        <p:nvPicPr>
          <p:cNvPr id="2" name="Picture 1"/>
          <p:cNvPicPr>
            <a:picLocks noChangeAspect="1"/>
          </p:cNvPicPr>
          <p:nvPr/>
        </p:nvPicPr>
        <p:blipFill>
          <a:blip r:embed="rId2"/>
          <a:stretch>
            <a:fillRect/>
          </a:stretch>
        </p:blipFill>
        <p:spPr>
          <a:xfrm>
            <a:off x="228600" y="584200"/>
            <a:ext cx="8686800" cy="5689600"/>
          </a:xfrm>
          <a:prstGeom prst="rect">
            <a:avLst/>
          </a:prstGeom>
        </p:spPr>
      </p:pic>
    </p:spTree>
    <p:extLst>
      <p:ext uri="{BB962C8B-B14F-4D97-AF65-F5344CB8AC3E}">
        <p14:creationId xmlns:p14="http://schemas.microsoft.com/office/powerpoint/2010/main" val="23551652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809" y="274638"/>
            <a:ext cx="8805333" cy="1143000"/>
          </a:xfrm>
        </p:spPr>
        <p:txBody>
          <a:bodyPr>
            <a:normAutofit/>
          </a:bodyPr>
          <a:lstStyle/>
          <a:p>
            <a:r>
              <a:rPr lang="en-US" sz="3200" dirty="0">
                <a:solidFill>
                  <a:srgbClr val="1F497D"/>
                </a:solidFill>
              </a:rPr>
              <a:t>Diagnostics: spectrometer</a:t>
            </a:r>
          </a:p>
        </p:txBody>
      </p:sp>
      <p:sp>
        <p:nvSpPr>
          <p:cNvPr id="4" name="Slide Number Placeholder 3"/>
          <p:cNvSpPr>
            <a:spLocks noGrp="1"/>
          </p:cNvSpPr>
          <p:nvPr>
            <p:ph type="sldNum" sz="quarter" idx="12"/>
          </p:nvPr>
        </p:nvSpPr>
        <p:spPr/>
        <p:txBody>
          <a:bodyPr/>
          <a:lstStyle/>
          <a:p>
            <a:fld id="{1058E396-EC3B-7D4F-99B9-327F5C4C2F2A}" type="slidenum">
              <a:rPr lang="en-US" smtClean="0"/>
              <a:t>42</a:t>
            </a:fld>
            <a:endParaRPr lang="en-US"/>
          </a:p>
        </p:txBody>
      </p:sp>
      <p:pic>
        <p:nvPicPr>
          <p:cNvPr id="5" name="Content Placeholder 22"/>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4656667" y="1132578"/>
            <a:ext cx="4334932" cy="3332161"/>
          </a:xfrm>
          <a:prstGeom prst="rect">
            <a:avLst/>
          </a:prstGeom>
        </p:spPr>
      </p:pic>
      <p:sp>
        <p:nvSpPr>
          <p:cNvPr id="8" name="TextBox 7"/>
          <p:cNvSpPr txBox="1"/>
          <p:nvPr/>
        </p:nvSpPr>
        <p:spPr>
          <a:xfrm>
            <a:off x="4656667" y="5617686"/>
            <a:ext cx="4487333" cy="738664"/>
          </a:xfrm>
          <a:prstGeom prst="rect">
            <a:avLst/>
          </a:prstGeom>
          <a:noFill/>
        </p:spPr>
        <p:txBody>
          <a:bodyPr wrap="square" rtlCol="0">
            <a:spAutoFit/>
          </a:bodyPr>
          <a:lstStyle/>
          <a:p>
            <a:r>
              <a:rPr lang="en-US" sz="1400" b="1" i="1" dirty="0"/>
              <a:t>S. Antipov, S. Baturin, C. Jing, M. </a:t>
            </a:r>
            <a:r>
              <a:rPr lang="en-US" sz="1400" b="1" i="1" dirty="0" err="1"/>
              <a:t>Fedurin</a:t>
            </a:r>
            <a:r>
              <a:rPr lang="en-US" sz="1400" b="1" i="1" dirty="0"/>
              <a:t>, A. Kanareykin, C. </a:t>
            </a:r>
            <a:r>
              <a:rPr lang="en-US" sz="1400" b="1" i="1" dirty="0" err="1"/>
              <a:t>Swinson</a:t>
            </a:r>
            <a:r>
              <a:rPr lang="en-US" sz="1400" b="1" i="1" dirty="0"/>
              <a:t>, P. Schoessow, W. Gai, and A. Zholents, Phys. Rev. </a:t>
            </a:r>
            <a:r>
              <a:rPr lang="en-US" sz="1400" b="1" i="1" dirty="0" err="1"/>
              <a:t>Lett</a:t>
            </a:r>
            <a:r>
              <a:rPr lang="en-US" sz="1400" b="1" i="1" dirty="0"/>
              <a:t>. 112, 114801 (2014)</a:t>
            </a:r>
          </a:p>
        </p:txBody>
      </p:sp>
      <p:sp>
        <p:nvSpPr>
          <p:cNvPr id="9" name="Content Placeholder 2"/>
          <p:cNvSpPr txBox="1">
            <a:spLocks/>
          </p:cNvSpPr>
          <p:nvPr/>
        </p:nvSpPr>
        <p:spPr>
          <a:xfrm>
            <a:off x="4777618" y="4507469"/>
            <a:ext cx="4366382" cy="1110217"/>
          </a:xfrm>
          <a:prstGeom prst="roundRect">
            <a:avLst/>
          </a:prstGeom>
          <a:solidFill>
            <a:schemeClr val="accent6">
              <a:lumMod val="20000"/>
              <a:lumOff val="80000"/>
            </a:schemeClr>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None/>
            </a:pPr>
            <a:r>
              <a:rPr lang="en-US" sz="1800" b="1" dirty="0"/>
              <a:t>Triangular-shaped (current) beam with energy chirp </a:t>
            </a:r>
            <a:r>
              <a:rPr lang="en-US" sz="1800" b="1" dirty="0">
                <a:sym typeface="Wingdings" pitchFamily="2" charset="2"/>
              </a:rPr>
              <a:t>Correlated energy spread was removed by closing the </a:t>
            </a:r>
            <a:r>
              <a:rPr lang="en-US" sz="1800" b="1" dirty="0" err="1">
                <a:sym typeface="Wingdings" pitchFamily="2" charset="2"/>
              </a:rPr>
              <a:t>dechirper</a:t>
            </a:r>
            <a:r>
              <a:rPr lang="en-US" sz="1800" b="1" dirty="0">
                <a:sym typeface="Wingdings" pitchFamily="2" charset="2"/>
              </a:rPr>
              <a:t> gap</a:t>
            </a:r>
          </a:p>
        </p:txBody>
      </p:sp>
      <p:sp>
        <p:nvSpPr>
          <p:cNvPr id="10" name="TextBox 9"/>
          <p:cNvSpPr txBox="1"/>
          <p:nvPr/>
        </p:nvSpPr>
        <p:spPr>
          <a:xfrm>
            <a:off x="1490924" y="6433659"/>
            <a:ext cx="3669143" cy="369332"/>
          </a:xfrm>
          <a:prstGeom prst="rect">
            <a:avLst/>
          </a:prstGeom>
          <a:noFill/>
        </p:spPr>
        <p:txBody>
          <a:bodyPr wrap="none" rtlCol="0">
            <a:spAutoFit/>
          </a:bodyPr>
          <a:lstStyle/>
          <a:p>
            <a:r>
              <a:rPr lang="en-US" i="1" dirty="0"/>
              <a:t>By courtesy of Sergey </a:t>
            </a:r>
            <a:r>
              <a:rPr lang="en-US" i="1" dirty="0" err="1"/>
              <a:t>Antipov</a:t>
            </a:r>
            <a:r>
              <a:rPr lang="en-US" i="1" dirty="0"/>
              <a:t>, Euclid</a:t>
            </a:r>
          </a:p>
        </p:txBody>
      </p:sp>
      <p:pic>
        <p:nvPicPr>
          <p:cNvPr id="1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453" y="1449076"/>
            <a:ext cx="3635041" cy="39507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TextBox 11"/>
          <p:cNvSpPr txBox="1"/>
          <p:nvPr/>
        </p:nvSpPr>
        <p:spPr>
          <a:xfrm>
            <a:off x="1159853" y="1132578"/>
            <a:ext cx="3276600" cy="369332"/>
          </a:xfrm>
          <a:prstGeom prst="rect">
            <a:avLst/>
          </a:prstGeom>
          <a:noFill/>
        </p:spPr>
        <p:txBody>
          <a:bodyPr wrap="square" rtlCol="0">
            <a:spAutoFit/>
          </a:bodyPr>
          <a:lstStyle/>
          <a:p>
            <a:pPr algn="r"/>
            <a:r>
              <a:rPr lang="en-US" b="1" dirty="0"/>
              <a:t>Measurement: spectrometer</a:t>
            </a:r>
          </a:p>
        </p:txBody>
      </p:sp>
      <p:sp>
        <p:nvSpPr>
          <p:cNvPr id="13" name="Rectangle 12"/>
          <p:cNvSpPr/>
          <p:nvPr/>
        </p:nvSpPr>
        <p:spPr>
          <a:xfrm>
            <a:off x="112772" y="2820714"/>
            <a:ext cx="1047082" cy="646331"/>
          </a:xfrm>
          <a:prstGeom prst="rect">
            <a:avLst/>
          </a:prstGeom>
        </p:spPr>
        <p:txBody>
          <a:bodyPr wrap="square">
            <a:spAutoFit/>
          </a:bodyPr>
          <a:lstStyle/>
          <a:p>
            <a:r>
              <a:rPr lang="en-US" dirty="0"/>
              <a:t>0.95 THz structure </a:t>
            </a:r>
          </a:p>
        </p:txBody>
      </p:sp>
      <p:sp>
        <p:nvSpPr>
          <p:cNvPr id="14" name="Rectangle 13"/>
          <p:cNvSpPr/>
          <p:nvPr/>
        </p:nvSpPr>
        <p:spPr>
          <a:xfrm>
            <a:off x="112771" y="3887446"/>
            <a:ext cx="1047082" cy="646331"/>
          </a:xfrm>
          <a:prstGeom prst="rect">
            <a:avLst/>
          </a:prstGeom>
        </p:spPr>
        <p:txBody>
          <a:bodyPr wrap="square">
            <a:spAutoFit/>
          </a:bodyPr>
          <a:lstStyle/>
          <a:p>
            <a:r>
              <a:rPr lang="en-US" dirty="0"/>
              <a:t>0.76 THz structure</a:t>
            </a:r>
          </a:p>
        </p:txBody>
      </p:sp>
      <p:cxnSp>
        <p:nvCxnSpPr>
          <p:cNvPr id="15" name="Straight Arrow Connector 14"/>
          <p:cNvCxnSpPr/>
          <p:nvPr/>
        </p:nvCxnSpPr>
        <p:spPr>
          <a:xfrm>
            <a:off x="533400" y="3494778"/>
            <a:ext cx="626453"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74053" y="4561578"/>
            <a:ext cx="626453"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93053" y="1513578"/>
            <a:ext cx="1047082" cy="923330"/>
          </a:xfrm>
          <a:prstGeom prst="rect">
            <a:avLst/>
          </a:prstGeom>
        </p:spPr>
        <p:txBody>
          <a:bodyPr wrap="square">
            <a:spAutoFit/>
          </a:bodyPr>
          <a:lstStyle/>
          <a:p>
            <a:r>
              <a:rPr lang="en-US" dirty="0"/>
              <a:t>Original chirped beam</a:t>
            </a:r>
          </a:p>
        </p:txBody>
      </p:sp>
      <p:cxnSp>
        <p:nvCxnSpPr>
          <p:cNvPr id="18" name="Straight Arrow Connector 17"/>
          <p:cNvCxnSpPr/>
          <p:nvPr/>
        </p:nvCxnSpPr>
        <p:spPr>
          <a:xfrm>
            <a:off x="513681" y="2416242"/>
            <a:ext cx="626453"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29809" y="5801284"/>
            <a:ext cx="4281714" cy="646331"/>
          </a:xfrm>
          <a:prstGeom prst="rect">
            <a:avLst/>
          </a:prstGeom>
          <a:noFill/>
        </p:spPr>
        <p:txBody>
          <a:bodyPr wrap="square" rtlCol="0">
            <a:spAutoFit/>
          </a:bodyPr>
          <a:lstStyle/>
          <a:p>
            <a:r>
              <a:rPr lang="en-US" sz="1200" b="1" i="1" dirty="0"/>
              <a:t>S. Antipov, C. Jing, M. Fedurin, W. Gai, A. Kanareykin, K. Kusche, P. Schoessow, V. Yakimenko, A. Zholents, Phys. Rev. </a:t>
            </a:r>
            <a:r>
              <a:rPr lang="en-US" sz="1200" b="1" i="1" dirty="0" err="1"/>
              <a:t>Lett</a:t>
            </a:r>
            <a:r>
              <a:rPr lang="en-US" sz="1200" b="1" i="1" dirty="0"/>
              <a:t>. 108, 144801 (2012)</a:t>
            </a:r>
          </a:p>
        </p:txBody>
      </p:sp>
      <p:sp>
        <p:nvSpPr>
          <p:cNvPr id="20" name="Content Placeholder 2"/>
          <p:cNvSpPr txBox="1">
            <a:spLocks/>
          </p:cNvSpPr>
          <p:nvPr/>
        </p:nvSpPr>
        <p:spPr>
          <a:xfrm>
            <a:off x="229809" y="5345875"/>
            <a:ext cx="4366382" cy="453045"/>
          </a:xfrm>
          <a:prstGeom prst="roundRect">
            <a:avLst/>
          </a:prstGeom>
          <a:solidFill>
            <a:schemeClr val="accent6">
              <a:lumMod val="20000"/>
              <a:lumOff val="80000"/>
            </a:schemeClr>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None/>
            </a:pPr>
            <a:r>
              <a:rPr lang="en-US" sz="1800" b="1" dirty="0"/>
              <a:t>Observation of energy modulation</a:t>
            </a:r>
            <a:endParaRPr lang="en-US" sz="1800" b="1" dirty="0">
              <a:sym typeface="Wingdings" pitchFamily="2" charset="2"/>
            </a:endParaRPr>
          </a:p>
        </p:txBody>
      </p:sp>
    </p:spTree>
    <p:extLst>
      <p:ext uri="{BB962C8B-B14F-4D97-AF65-F5344CB8AC3E}">
        <p14:creationId xmlns:p14="http://schemas.microsoft.com/office/powerpoint/2010/main" val="9307467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1E2597-84F5-2F4F-BAE0-5C10EDFBA1E7}"/>
              </a:ext>
            </a:extLst>
          </p:cNvPr>
          <p:cNvSpPr>
            <a:spLocks noGrp="1"/>
          </p:cNvSpPr>
          <p:nvPr>
            <p:ph idx="1"/>
          </p:nvPr>
        </p:nvSpPr>
        <p:spPr>
          <a:xfrm>
            <a:off x="2657139" y="2398955"/>
            <a:ext cx="4044876" cy="1065007"/>
          </a:xfrm>
        </p:spPr>
        <p:txBody>
          <a:bodyPr>
            <a:normAutofit/>
          </a:bodyPr>
          <a:lstStyle/>
          <a:p>
            <a:pPr marL="0" indent="0">
              <a:buNone/>
            </a:pPr>
            <a:r>
              <a:rPr lang="en-US" sz="6000" dirty="0"/>
              <a:t>Thank you!</a:t>
            </a:r>
          </a:p>
        </p:txBody>
      </p:sp>
      <p:sp>
        <p:nvSpPr>
          <p:cNvPr id="4" name="Slide Number Placeholder 3">
            <a:extLst>
              <a:ext uri="{FF2B5EF4-FFF2-40B4-BE49-F238E27FC236}">
                <a16:creationId xmlns:a16="http://schemas.microsoft.com/office/drawing/2014/main" id="{C6E1DDC6-725B-864D-8CE0-DAC6E10AA4D8}"/>
              </a:ext>
            </a:extLst>
          </p:cNvPr>
          <p:cNvSpPr>
            <a:spLocks noGrp="1"/>
          </p:cNvSpPr>
          <p:nvPr>
            <p:ph type="sldNum" sz="quarter" idx="12"/>
          </p:nvPr>
        </p:nvSpPr>
        <p:spPr/>
        <p:txBody>
          <a:bodyPr/>
          <a:lstStyle/>
          <a:p>
            <a:fld id="{196E6E30-5C1D-DF47-B00F-C5C8BD09A92C}" type="slidenum">
              <a:rPr lang="en-US" smtClean="0"/>
              <a:t>43</a:t>
            </a:fld>
            <a:endParaRPr lang="en-US"/>
          </a:p>
        </p:txBody>
      </p:sp>
    </p:spTree>
    <p:extLst>
      <p:ext uri="{BB962C8B-B14F-4D97-AF65-F5344CB8AC3E}">
        <p14:creationId xmlns:p14="http://schemas.microsoft.com/office/powerpoint/2010/main" val="10508639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D5D0B-B6C5-4D4C-8F28-719005A0FFF9}"/>
              </a:ext>
            </a:extLst>
          </p:cNvPr>
          <p:cNvSpPr>
            <a:spLocks noGrp="1"/>
          </p:cNvSpPr>
          <p:nvPr>
            <p:ph type="title"/>
          </p:nvPr>
        </p:nvSpPr>
        <p:spPr>
          <a:xfrm>
            <a:off x="292608" y="878142"/>
            <a:ext cx="8851392" cy="1143000"/>
          </a:xfrm>
        </p:spPr>
        <p:txBody>
          <a:bodyPr>
            <a:noAutofit/>
          </a:bodyPr>
          <a:lstStyle/>
          <a:p>
            <a:r>
              <a:rPr lang="en-US" sz="3600" dirty="0"/>
              <a:t>If anyone have transportation or time conflict problem to come to BNL, I’d recommend:</a:t>
            </a:r>
          </a:p>
        </p:txBody>
      </p:sp>
      <p:sp>
        <p:nvSpPr>
          <p:cNvPr id="3" name="Content Placeholder 2">
            <a:extLst>
              <a:ext uri="{FF2B5EF4-FFF2-40B4-BE49-F238E27FC236}">
                <a16:creationId xmlns:a16="http://schemas.microsoft.com/office/drawing/2014/main" id="{EF25F6E4-0BFD-054E-9E33-AE394A341F49}"/>
              </a:ext>
            </a:extLst>
          </p:cNvPr>
          <p:cNvSpPr>
            <a:spLocks noGrp="1"/>
          </p:cNvSpPr>
          <p:nvPr>
            <p:ph idx="1"/>
          </p:nvPr>
        </p:nvSpPr>
        <p:spPr>
          <a:xfrm>
            <a:off x="457200" y="2386585"/>
            <a:ext cx="8229600" cy="3063240"/>
          </a:xfrm>
        </p:spPr>
        <p:txBody>
          <a:bodyPr/>
          <a:lstStyle/>
          <a:p>
            <a:pPr marL="0" indent="0">
              <a:buNone/>
            </a:pPr>
            <a:r>
              <a:rPr lang="en-US" dirty="0"/>
              <a:t>CASE course </a:t>
            </a:r>
            <a:r>
              <a:rPr lang="en-US" b="1" dirty="0"/>
              <a:t>PHY543: “RF Superconductivity for Accelerators”</a:t>
            </a:r>
          </a:p>
          <a:p>
            <a:pPr marL="0" indent="0">
              <a:buNone/>
            </a:pPr>
            <a:r>
              <a:rPr lang="en-US" dirty="0"/>
              <a:t>Scheduled on Mondays from 6pm to </a:t>
            </a:r>
            <a:r>
              <a:rPr lang="ru-RU" dirty="0"/>
              <a:t>9</a:t>
            </a:r>
            <a:r>
              <a:rPr lang="en-US" dirty="0"/>
              <a:t>pm  and will be mostly online or at this location </a:t>
            </a:r>
          </a:p>
          <a:p>
            <a:pPr marL="0" indent="0">
              <a:buNone/>
            </a:pPr>
            <a:r>
              <a:rPr lang="en-US" dirty="0"/>
              <a:t>(MELVILLE LBR N3063 WESTCAMPUS)</a:t>
            </a:r>
          </a:p>
        </p:txBody>
      </p:sp>
      <p:sp>
        <p:nvSpPr>
          <p:cNvPr id="4" name="Slide Number Placeholder 3">
            <a:extLst>
              <a:ext uri="{FF2B5EF4-FFF2-40B4-BE49-F238E27FC236}">
                <a16:creationId xmlns:a16="http://schemas.microsoft.com/office/drawing/2014/main" id="{78635B2E-E732-F347-B48D-733D62D342B4}"/>
              </a:ext>
            </a:extLst>
          </p:cNvPr>
          <p:cNvSpPr>
            <a:spLocks noGrp="1"/>
          </p:cNvSpPr>
          <p:nvPr>
            <p:ph type="sldNum" sz="quarter" idx="12"/>
          </p:nvPr>
        </p:nvSpPr>
        <p:spPr/>
        <p:txBody>
          <a:bodyPr/>
          <a:lstStyle/>
          <a:p>
            <a:fld id="{196E6E30-5C1D-DF47-B00F-C5C8BD09A92C}" type="slidenum">
              <a:rPr lang="en-US" smtClean="0"/>
              <a:t>44</a:t>
            </a:fld>
            <a:endParaRPr lang="en-US"/>
          </a:p>
        </p:txBody>
      </p:sp>
      <p:sp>
        <p:nvSpPr>
          <p:cNvPr id="6" name="TextBox 5">
            <a:extLst>
              <a:ext uri="{FF2B5EF4-FFF2-40B4-BE49-F238E27FC236}">
                <a16:creationId xmlns:a16="http://schemas.microsoft.com/office/drawing/2014/main" id="{57D4E0AB-0540-E25C-023C-7851F94543A8}"/>
              </a:ext>
            </a:extLst>
          </p:cNvPr>
          <p:cNvSpPr txBox="1"/>
          <p:nvPr/>
        </p:nvSpPr>
        <p:spPr>
          <a:xfrm>
            <a:off x="521208" y="5492102"/>
            <a:ext cx="7342632" cy="646331"/>
          </a:xfrm>
          <a:prstGeom prst="rect">
            <a:avLst/>
          </a:prstGeom>
          <a:noFill/>
        </p:spPr>
        <p:txBody>
          <a:bodyPr wrap="square">
            <a:spAutoFit/>
          </a:bodyPr>
          <a:lstStyle/>
          <a:p>
            <a:r>
              <a:rPr lang="en-US" dirty="0">
                <a:hlinkClick r:id="rId2"/>
              </a:rPr>
              <a:t>http://case.physics.stonybrook.edu/index.php/RF_Superconductivity</a:t>
            </a:r>
            <a:endParaRPr lang="en-US" dirty="0"/>
          </a:p>
          <a:p>
            <a:endParaRPr lang="en-US" dirty="0"/>
          </a:p>
        </p:txBody>
      </p:sp>
    </p:spTree>
    <p:extLst>
      <p:ext uri="{BB962C8B-B14F-4D97-AF65-F5344CB8AC3E}">
        <p14:creationId xmlns:p14="http://schemas.microsoft.com/office/powerpoint/2010/main" val="22199110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96E6E30-5C1D-DF47-B00F-C5C8BD09A92C}" type="slidenum">
              <a:rPr lang="en-US" smtClean="0"/>
              <a:t>45</a:t>
            </a:fld>
            <a:endParaRPr lang="en-US"/>
          </a:p>
        </p:txBody>
      </p:sp>
      <p:sp>
        <p:nvSpPr>
          <p:cNvPr id="5" name="TextBox 4"/>
          <p:cNvSpPr txBox="1"/>
          <p:nvPr/>
        </p:nvSpPr>
        <p:spPr>
          <a:xfrm>
            <a:off x="3035738" y="3004973"/>
            <a:ext cx="3187291" cy="707886"/>
          </a:xfrm>
          <a:prstGeom prst="rect">
            <a:avLst/>
          </a:prstGeom>
          <a:noFill/>
        </p:spPr>
        <p:txBody>
          <a:bodyPr wrap="none" rtlCol="0">
            <a:spAutoFit/>
          </a:bodyPr>
          <a:lstStyle/>
          <a:p>
            <a:r>
              <a:rPr lang="en-US" sz="4000" dirty="0"/>
              <a:t>ATF II upgrade</a:t>
            </a:r>
          </a:p>
        </p:txBody>
      </p:sp>
    </p:spTree>
    <p:extLst>
      <p:ext uri="{BB962C8B-B14F-4D97-AF65-F5344CB8AC3E}">
        <p14:creationId xmlns:p14="http://schemas.microsoft.com/office/powerpoint/2010/main" val="10652438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96E6E30-5C1D-DF47-B00F-C5C8BD09A92C}" type="slidenum">
              <a:rPr lang="en-US" smtClean="0"/>
              <a:t>46</a:t>
            </a:fld>
            <a:endParaRPr lang="en-US"/>
          </a:p>
        </p:txBody>
      </p:sp>
      <p:pic>
        <p:nvPicPr>
          <p:cNvPr id="2" name="Picture 1"/>
          <p:cNvPicPr>
            <a:picLocks noChangeAspect="1"/>
          </p:cNvPicPr>
          <p:nvPr/>
        </p:nvPicPr>
        <p:blipFill>
          <a:blip r:embed="rId2"/>
          <a:stretch>
            <a:fillRect/>
          </a:stretch>
        </p:blipFill>
        <p:spPr>
          <a:xfrm>
            <a:off x="850900" y="857250"/>
            <a:ext cx="7429500" cy="5499100"/>
          </a:xfrm>
          <a:prstGeom prst="rect">
            <a:avLst/>
          </a:prstGeom>
        </p:spPr>
      </p:pic>
    </p:spTree>
    <p:extLst>
      <p:ext uri="{BB962C8B-B14F-4D97-AF65-F5344CB8AC3E}">
        <p14:creationId xmlns:p14="http://schemas.microsoft.com/office/powerpoint/2010/main" val="28804409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96E6E30-5C1D-DF47-B00F-C5C8BD09A92C}" type="slidenum">
              <a:rPr lang="en-US" smtClean="0"/>
              <a:t>47</a:t>
            </a:fld>
            <a:endParaRPr lang="en-US"/>
          </a:p>
        </p:txBody>
      </p:sp>
      <p:pic>
        <p:nvPicPr>
          <p:cNvPr id="2" name="Picture 1"/>
          <p:cNvPicPr>
            <a:picLocks noChangeAspect="1"/>
          </p:cNvPicPr>
          <p:nvPr/>
        </p:nvPicPr>
        <p:blipFill>
          <a:blip r:embed="rId2"/>
          <a:stretch>
            <a:fillRect/>
          </a:stretch>
        </p:blipFill>
        <p:spPr>
          <a:xfrm>
            <a:off x="342900" y="596900"/>
            <a:ext cx="8445500" cy="5651500"/>
          </a:xfrm>
          <a:prstGeom prst="rect">
            <a:avLst/>
          </a:prstGeom>
        </p:spPr>
      </p:pic>
    </p:spTree>
    <p:extLst>
      <p:ext uri="{BB962C8B-B14F-4D97-AF65-F5344CB8AC3E}">
        <p14:creationId xmlns:p14="http://schemas.microsoft.com/office/powerpoint/2010/main" val="28804409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0258"/>
            <a:ext cx="8229600" cy="1143000"/>
          </a:xfrm>
        </p:spPr>
        <p:txBody>
          <a:bodyPr/>
          <a:lstStyle/>
          <a:p>
            <a:r>
              <a:rPr lang="en-US" dirty="0"/>
              <a:t>Perspectives: ATF2 upgrade</a:t>
            </a:r>
          </a:p>
        </p:txBody>
      </p:sp>
      <p:sp>
        <p:nvSpPr>
          <p:cNvPr id="4" name="Slide Number Placeholder 3"/>
          <p:cNvSpPr>
            <a:spLocks noGrp="1"/>
          </p:cNvSpPr>
          <p:nvPr>
            <p:ph type="sldNum" sz="quarter" idx="12"/>
          </p:nvPr>
        </p:nvSpPr>
        <p:spPr/>
        <p:txBody>
          <a:bodyPr/>
          <a:lstStyle/>
          <a:p>
            <a:fld id="{1058E396-EC3B-7D4F-99B9-327F5C4C2F2A}" type="slidenum">
              <a:rPr lang="en-US" smtClean="0"/>
              <a:t>48</a:t>
            </a:fld>
            <a:endParaRPr lang="en-US"/>
          </a:p>
        </p:txBody>
      </p:sp>
      <p:pic>
        <p:nvPicPr>
          <p:cNvPr id="6" name="Picture 5" descr="ATF2_layou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37" y="1720019"/>
            <a:ext cx="8733507" cy="4109886"/>
          </a:xfrm>
          <a:prstGeom prst="rect">
            <a:avLst/>
          </a:prstGeom>
        </p:spPr>
      </p:pic>
      <p:pic>
        <p:nvPicPr>
          <p:cNvPr id="3" name="Picture 2"/>
          <p:cNvPicPr>
            <a:picLocks noChangeAspect="1"/>
          </p:cNvPicPr>
          <p:nvPr/>
        </p:nvPicPr>
        <p:blipFill>
          <a:blip r:embed="rId3"/>
          <a:stretch>
            <a:fillRect/>
          </a:stretch>
        </p:blipFill>
        <p:spPr>
          <a:xfrm>
            <a:off x="6285291" y="4834467"/>
            <a:ext cx="2717800" cy="1409700"/>
          </a:xfrm>
          <a:prstGeom prst="rect">
            <a:avLst/>
          </a:prstGeom>
        </p:spPr>
      </p:pic>
      <p:pic>
        <p:nvPicPr>
          <p:cNvPr id="5" name="Picture 4"/>
          <p:cNvPicPr>
            <a:picLocks noChangeAspect="1"/>
          </p:cNvPicPr>
          <p:nvPr/>
        </p:nvPicPr>
        <p:blipFill>
          <a:blip r:embed="rId4"/>
          <a:stretch>
            <a:fillRect/>
          </a:stretch>
        </p:blipFill>
        <p:spPr>
          <a:xfrm>
            <a:off x="112637" y="4859867"/>
            <a:ext cx="3492500" cy="1384300"/>
          </a:xfrm>
          <a:prstGeom prst="rect">
            <a:avLst/>
          </a:prstGeom>
        </p:spPr>
      </p:pic>
    </p:spTree>
    <p:extLst>
      <p:ext uri="{BB962C8B-B14F-4D97-AF65-F5344CB8AC3E}">
        <p14:creationId xmlns:p14="http://schemas.microsoft.com/office/powerpoint/2010/main" val="3650377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dirty="0"/>
              <a:t>Instructors</a:t>
            </a:r>
          </a:p>
        </p:txBody>
      </p:sp>
      <p:sp>
        <p:nvSpPr>
          <p:cNvPr id="3" name="Content Placeholder 2"/>
          <p:cNvSpPr>
            <a:spLocks noGrp="1"/>
          </p:cNvSpPr>
          <p:nvPr>
            <p:ph idx="1"/>
          </p:nvPr>
        </p:nvSpPr>
        <p:spPr>
          <a:xfrm>
            <a:off x="457200" y="1941701"/>
            <a:ext cx="8229600" cy="4184462"/>
          </a:xfrm>
        </p:spPr>
        <p:txBody>
          <a:bodyPr/>
          <a:lstStyle/>
          <a:p>
            <a:r>
              <a:rPr lang="en-US" dirty="0"/>
              <a:t>Prof. Mikhail Fedurin </a:t>
            </a:r>
          </a:p>
          <a:p>
            <a:r>
              <a:rPr lang="en-US" dirty="0"/>
              <a:t>Prof. Dmitry </a:t>
            </a:r>
            <a:r>
              <a:rPr lang="en-US" dirty="0" err="1"/>
              <a:t>Kayran</a:t>
            </a:r>
            <a:r>
              <a:rPr lang="en-US" dirty="0"/>
              <a:t> </a:t>
            </a:r>
          </a:p>
          <a:p>
            <a:r>
              <a:rPr lang="en-US" dirty="0"/>
              <a:t>Prof. Irina </a:t>
            </a:r>
            <a:r>
              <a:rPr lang="en-US" dirty="0" err="1"/>
              <a:t>Petrushina</a:t>
            </a:r>
            <a:endParaRPr lang="en-US" dirty="0"/>
          </a:p>
          <a:p>
            <a:r>
              <a:rPr lang="en-US" dirty="0"/>
              <a:t>Prof. </a:t>
            </a:r>
            <a:r>
              <a:rPr lang="en-US" dirty="0" err="1"/>
              <a:t>Yichao</a:t>
            </a:r>
            <a:r>
              <a:rPr lang="en-US" dirty="0"/>
              <a:t> Jing</a:t>
            </a:r>
          </a:p>
        </p:txBody>
      </p:sp>
      <p:sp>
        <p:nvSpPr>
          <p:cNvPr id="4" name="Slide Number Placeholder 3"/>
          <p:cNvSpPr>
            <a:spLocks noGrp="1"/>
          </p:cNvSpPr>
          <p:nvPr>
            <p:ph type="sldNum" sz="quarter" idx="12"/>
          </p:nvPr>
        </p:nvSpPr>
        <p:spPr/>
        <p:txBody>
          <a:bodyPr/>
          <a:lstStyle/>
          <a:p>
            <a:fld id="{196E6E30-5C1D-DF47-B00F-C5C8BD09A92C}" type="slidenum">
              <a:rPr lang="en-US" smtClean="0"/>
              <a:t>5</a:t>
            </a:fld>
            <a:endParaRPr lang="en-US"/>
          </a:p>
        </p:txBody>
      </p:sp>
    </p:spTree>
    <p:extLst>
      <p:ext uri="{BB962C8B-B14F-4D97-AF65-F5344CB8AC3E}">
        <p14:creationId xmlns:p14="http://schemas.microsoft.com/office/powerpoint/2010/main" val="1176872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dirty="0"/>
              <a:t>Learning Goals</a:t>
            </a:r>
          </a:p>
        </p:txBody>
      </p:sp>
      <p:sp>
        <p:nvSpPr>
          <p:cNvPr id="3" name="Content Placeholder 2"/>
          <p:cNvSpPr>
            <a:spLocks noGrp="1"/>
          </p:cNvSpPr>
          <p:nvPr>
            <p:ph idx="1"/>
          </p:nvPr>
        </p:nvSpPr>
        <p:spPr/>
        <p:txBody>
          <a:bodyPr>
            <a:normAutofit fontScale="85000" lnSpcReduction="10000"/>
          </a:bodyPr>
          <a:lstStyle/>
          <a:p>
            <a:r>
              <a:rPr lang="en-US" dirty="0"/>
              <a:t>The course will cover a wide array of the measurements and manipulations that are needed for beam dynamics studies. Upon completion, students are expected to understand the basic principles and relations of beam dynamics, many of which they will have experimentally verified. Furthermore, they will have gained experience in measurement techniques and analysis of experimental observations. </a:t>
            </a:r>
          </a:p>
          <a:p>
            <a:r>
              <a:rPr lang="en-US" dirty="0"/>
              <a:t>While emphasis will be given on experiments, it will also offer exposure to the latest accelerator computer simulation techniques. </a:t>
            </a:r>
          </a:p>
          <a:p>
            <a:endParaRPr lang="en-US" dirty="0"/>
          </a:p>
        </p:txBody>
      </p:sp>
      <p:sp>
        <p:nvSpPr>
          <p:cNvPr id="4" name="Slide Number Placeholder 3"/>
          <p:cNvSpPr>
            <a:spLocks noGrp="1"/>
          </p:cNvSpPr>
          <p:nvPr>
            <p:ph type="sldNum" sz="quarter" idx="12"/>
          </p:nvPr>
        </p:nvSpPr>
        <p:spPr/>
        <p:txBody>
          <a:bodyPr/>
          <a:lstStyle/>
          <a:p>
            <a:fld id="{196E6E30-5C1D-DF47-B00F-C5C8BD09A92C}" type="slidenum">
              <a:rPr lang="en-US" smtClean="0"/>
              <a:t>6</a:t>
            </a:fld>
            <a:endParaRPr lang="en-US"/>
          </a:p>
        </p:txBody>
      </p:sp>
    </p:spTree>
    <p:extLst>
      <p:ext uri="{BB962C8B-B14F-4D97-AF65-F5344CB8AC3E}">
        <p14:creationId xmlns:p14="http://schemas.microsoft.com/office/powerpoint/2010/main" val="3665931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9051"/>
            <a:ext cx="8229600" cy="1143000"/>
          </a:xfrm>
        </p:spPr>
        <p:txBody>
          <a:bodyPr/>
          <a:lstStyle/>
          <a:p>
            <a:r>
              <a:rPr lang="en-US" dirty="0"/>
              <a:t>Major topics </a:t>
            </a:r>
          </a:p>
        </p:txBody>
      </p:sp>
      <p:sp>
        <p:nvSpPr>
          <p:cNvPr id="3" name="Content Placeholder 2"/>
          <p:cNvSpPr>
            <a:spLocks noGrp="1"/>
          </p:cNvSpPr>
          <p:nvPr>
            <p:ph idx="1"/>
          </p:nvPr>
        </p:nvSpPr>
        <p:spPr/>
        <p:txBody>
          <a:bodyPr>
            <a:normAutofit/>
          </a:bodyPr>
          <a:lstStyle/>
          <a:p>
            <a:r>
              <a:rPr lang="en-US" dirty="0"/>
              <a:t>beam source physics </a:t>
            </a:r>
          </a:p>
          <a:p>
            <a:r>
              <a:rPr lang="en-US" dirty="0"/>
              <a:t>magnet measurements </a:t>
            </a:r>
          </a:p>
          <a:p>
            <a:r>
              <a:rPr lang="en-US" dirty="0"/>
              <a:t>optical imaging and processing using both fast and integrating devices </a:t>
            </a:r>
          </a:p>
          <a:p>
            <a:r>
              <a:rPr lang="en-US" dirty="0"/>
              <a:t>phase space mapping and </a:t>
            </a:r>
            <a:r>
              <a:rPr lang="en-US" dirty="0" err="1"/>
              <a:t>emittance</a:t>
            </a:r>
            <a:r>
              <a:rPr lang="en-US" dirty="0"/>
              <a:t> measurement </a:t>
            </a:r>
          </a:p>
          <a:p>
            <a:r>
              <a:rPr lang="en-US" dirty="0"/>
              <a:t>longitudinal dynamics and energy spread, beam control </a:t>
            </a:r>
          </a:p>
          <a:p>
            <a:endParaRPr lang="en-US" dirty="0"/>
          </a:p>
        </p:txBody>
      </p:sp>
      <p:sp>
        <p:nvSpPr>
          <p:cNvPr id="4" name="Slide Number Placeholder 3"/>
          <p:cNvSpPr>
            <a:spLocks noGrp="1"/>
          </p:cNvSpPr>
          <p:nvPr>
            <p:ph type="sldNum" sz="quarter" idx="12"/>
          </p:nvPr>
        </p:nvSpPr>
        <p:spPr/>
        <p:txBody>
          <a:bodyPr/>
          <a:lstStyle/>
          <a:p>
            <a:fld id="{196E6E30-5C1D-DF47-B00F-C5C8BD09A92C}" type="slidenum">
              <a:rPr lang="en-US" smtClean="0"/>
              <a:t>7</a:t>
            </a:fld>
            <a:endParaRPr lang="en-US"/>
          </a:p>
        </p:txBody>
      </p:sp>
    </p:spTree>
    <p:extLst>
      <p:ext uri="{BB962C8B-B14F-4D97-AF65-F5344CB8AC3E}">
        <p14:creationId xmlns:p14="http://schemas.microsoft.com/office/powerpoint/2010/main" val="3634103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0631"/>
            <a:ext cx="8229600" cy="1143000"/>
          </a:xfrm>
        </p:spPr>
        <p:txBody>
          <a:bodyPr>
            <a:normAutofit/>
          </a:bodyPr>
          <a:lstStyle/>
          <a:p>
            <a:r>
              <a:rPr lang="en-US" dirty="0"/>
              <a:t>Core of scientific experiment</a:t>
            </a:r>
          </a:p>
        </p:txBody>
      </p:sp>
      <p:sp>
        <p:nvSpPr>
          <p:cNvPr id="4" name="Rectangle 3"/>
          <p:cNvSpPr/>
          <p:nvPr/>
        </p:nvSpPr>
        <p:spPr>
          <a:xfrm>
            <a:off x="865952" y="1693513"/>
            <a:ext cx="2374867" cy="167891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effectLst>
                  <a:outerShdw blurRad="50800" dist="38100" dir="2700000" algn="tl" rotWithShape="0">
                    <a:prstClr val="black">
                      <a:alpha val="40000"/>
                    </a:prstClr>
                  </a:outerShdw>
                </a:effectLst>
              </a:rPr>
              <a:t>Theory</a:t>
            </a:r>
          </a:p>
        </p:txBody>
      </p:sp>
      <p:sp>
        <p:nvSpPr>
          <p:cNvPr id="5" name="Rectangle 4"/>
          <p:cNvSpPr/>
          <p:nvPr/>
        </p:nvSpPr>
        <p:spPr>
          <a:xfrm>
            <a:off x="5372169" y="1693513"/>
            <a:ext cx="2540102" cy="167891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effectLst>
                  <a:outerShdw blurRad="50800" dist="38100" dir="2700000" algn="tl" rotWithShape="0">
                    <a:prstClr val="black">
                      <a:alpha val="40000"/>
                    </a:prstClr>
                  </a:outerShdw>
                </a:effectLst>
              </a:rPr>
              <a:t>Modeling</a:t>
            </a:r>
          </a:p>
        </p:txBody>
      </p:sp>
      <p:sp>
        <p:nvSpPr>
          <p:cNvPr id="6" name="Rectangle 5"/>
          <p:cNvSpPr/>
          <p:nvPr/>
        </p:nvSpPr>
        <p:spPr>
          <a:xfrm>
            <a:off x="1649606" y="4379776"/>
            <a:ext cx="5518151" cy="200009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effectLst>
                  <a:outerShdw blurRad="50800" dist="38100" dir="2700000" algn="tl" rotWithShape="0">
                    <a:prstClr val="black">
                      <a:alpha val="40000"/>
                    </a:prstClr>
                  </a:outerShdw>
                </a:effectLst>
              </a:rPr>
              <a:t>Experiment</a:t>
            </a:r>
          </a:p>
        </p:txBody>
      </p:sp>
      <p:sp>
        <p:nvSpPr>
          <p:cNvPr id="7" name="Left-Right Arrow 6"/>
          <p:cNvSpPr/>
          <p:nvPr/>
        </p:nvSpPr>
        <p:spPr>
          <a:xfrm>
            <a:off x="3240819" y="2116892"/>
            <a:ext cx="2131350" cy="832158"/>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Up-Down Arrow 7"/>
          <p:cNvSpPr/>
          <p:nvPr/>
        </p:nvSpPr>
        <p:spPr>
          <a:xfrm>
            <a:off x="5576544" y="3372427"/>
            <a:ext cx="773709" cy="1007349"/>
          </a:xfrm>
          <a:prstGeom prst="upDownArrow">
            <a:avLst>
              <a:gd name="adj1" fmla="val 50000"/>
              <a:gd name="adj2" fmla="val 4056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Up-Down Arrow 8"/>
          <p:cNvSpPr/>
          <p:nvPr/>
        </p:nvSpPr>
        <p:spPr>
          <a:xfrm>
            <a:off x="2123168" y="3372427"/>
            <a:ext cx="773709" cy="1007349"/>
          </a:xfrm>
          <a:prstGeom prst="upDownArrow">
            <a:avLst>
              <a:gd name="adj1" fmla="val 50000"/>
              <a:gd name="adj2" fmla="val 4056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9"/>
          <p:cNvSpPr>
            <a:spLocks noGrp="1"/>
          </p:cNvSpPr>
          <p:nvPr>
            <p:ph type="sldNum" sz="quarter" idx="12"/>
          </p:nvPr>
        </p:nvSpPr>
        <p:spPr/>
        <p:txBody>
          <a:bodyPr/>
          <a:lstStyle/>
          <a:p>
            <a:fld id="{196E6E30-5C1D-DF47-B00F-C5C8BD09A92C}" type="slidenum">
              <a:rPr lang="en-US" smtClean="0"/>
              <a:t>8</a:t>
            </a:fld>
            <a:endParaRPr lang="en-US"/>
          </a:p>
        </p:txBody>
      </p:sp>
    </p:spTree>
    <p:extLst>
      <p:ext uri="{BB962C8B-B14F-4D97-AF65-F5344CB8AC3E}">
        <p14:creationId xmlns:p14="http://schemas.microsoft.com/office/powerpoint/2010/main" val="2490734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4428"/>
            <a:ext cx="8229600" cy="1143000"/>
          </a:xfrm>
        </p:spPr>
        <p:txBody>
          <a:bodyPr>
            <a:normAutofit/>
          </a:bodyPr>
          <a:lstStyle/>
          <a:p>
            <a:r>
              <a:rPr lang="en-US" dirty="0"/>
              <a:t>Course Procedure </a:t>
            </a:r>
          </a:p>
        </p:txBody>
      </p:sp>
      <p:sp>
        <p:nvSpPr>
          <p:cNvPr id="4" name="Rectangle 3"/>
          <p:cNvSpPr/>
          <p:nvPr/>
        </p:nvSpPr>
        <p:spPr>
          <a:xfrm>
            <a:off x="1070327" y="1753420"/>
            <a:ext cx="6914933" cy="93284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effectLst>
                  <a:outerShdw blurRad="50800" dist="38100" dir="2700000" algn="tl" rotWithShape="0">
                    <a:prstClr val="black">
                      <a:alpha val="40000"/>
                    </a:prstClr>
                  </a:outerShdw>
                </a:effectLst>
              </a:rPr>
              <a:t>Introduction theory (30 min)</a:t>
            </a:r>
          </a:p>
        </p:txBody>
      </p:sp>
      <p:sp>
        <p:nvSpPr>
          <p:cNvPr id="5" name="Rectangle 4"/>
          <p:cNvSpPr/>
          <p:nvPr/>
        </p:nvSpPr>
        <p:spPr>
          <a:xfrm>
            <a:off x="5474356" y="3941799"/>
            <a:ext cx="2940672" cy="200009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effectLst>
                  <a:outerShdw blurRad="50800" dist="38100" dir="2700000" algn="tl" rotWithShape="0">
                    <a:prstClr val="black">
                      <a:alpha val="40000"/>
                    </a:prstClr>
                  </a:outerShdw>
                </a:effectLst>
              </a:rPr>
              <a:t>Modeling </a:t>
            </a:r>
          </a:p>
          <a:p>
            <a:pPr algn="ctr"/>
            <a:r>
              <a:rPr lang="en-US" sz="3600" b="1" dirty="0">
                <a:effectLst>
                  <a:outerShdw blurRad="50800" dist="38100" dir="2700000" algn="tl" rotWithShape="0">
                    <a:prstClr val="black">
                      <a:alpha val="40000"/>
                    </a:prstClr>
                  </a:outerShdw>
                </a:effectLst>
              </a:rPr>
              <a:t>(2 </a:t>
            </a:r>
            <a:r>
              <a:rPr lang="en-US" sz="3600" b="1" dirty="0" err="1">
                <a:effectLst>
                  <a:outerShdw blurRad="50800" dist="38100" dir="2700000" algn="tl" rotWithShape="0">
                    <a:prstClr val="black">
                      <a:alpha val="40000"/>
                    </a:prstClr>
                  </a:outerShdw>
                </a:effectLst>
              </a:rPr>
              <a:t>hr</a:t>
            </a:r>
            <a:r>
              <a:rPr lang="en-US" sz="3600" b="1" dirty="0">
                <a:effectLst>
                  <a:outerShdw blurRad="50800" dist="38100" dir="2700000" algn="tl" rotWithShape="0">
                    <a:prstClr val="black">
                      <a:alpha val="40000"/>
                    </a:prstClr>
                  </a:outerShdw>
                </a:effectLst>
              </a:rPr>
              <a:t>)</a:t>
            </a:r>
          </a:p>
        </p:txBody>
      </p:sp>
      <p:sp>
        <p:nvSpPr>
          <p:cNvPr id="6" name="Rectangle 5"/>
          <p:cNvSpPr/>
          <p:nvPr/>
        </p:nvSpPr>
        <p:spPr>
          <a:xfrm>
            <a:off x="729913" y="3941799"/>
            <a:ext cx="3138631" cy="200009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effectLst>
                  <a:outerShdw blurRad="50800" dist="38100" dir="2700000" algn="tl" rotWithShape="0">
                    <a:prstClr val="black">
                      <a:alpha val="40000"/>
                    </a:prstClr>
                  </a:outerShdw>
                </a:effectLst>
              </a:rPr>
              <a:t>Experiment demonstration</a:t>
            </a:r>
          </a:p>
          <a:p>
            <a:pPr algn="ctr"/>
            <a:r>
              <a:rPr lang="en-US" sz="3600" b="1" dirty="0">
                <a:effectLst>
                  <a:outerShdw blurRad="50800" dist="38100" dir="2700000" algn="tl" rotWithShape="0">
                    <a:prstClr val="black">
                      <a:alpha val="40000"/>
                    </a:prstClr>
                  </a:outerShdw>
                </a:effectLst>
              </a:rPr>
              <a:t>(2 </a:t>
            </a:r>
            <a:r>
              <a:rPr lang="en-US" sz="3600" b="1" dirty="0" err="1">
                <a:effectLst>
                  <a:outerShdw blurRad="50800" dist="38100" dir="2700000" algn="tl" rotWithShape="0">
                    <a:prstClr val="black">
                      <a:alpha val="40000"/>
                    </a:prstClr>
                  </a:outerShdw>
                </a:effectLst>
              </a:rPr>
              <a:t>hr</a:t>
            </a:r>
            <a:r>
              <a:rPr lang="en-US" sz="3600" b="1" dirty="0">
                <a:effectLst>
                  <a:outerShdw blurRad="50800" dist="38100" dir="2700000" algn="tl" rotWithShape="0">
                    <a:prstClr val="black">
                      <a:alpha val="40000"/>
                    </a:prstClr>
                  </a:outerShdw>
                </a:effectLst>
              </a:rPr>
              <a:t>)</a:t>
            </a:r>
          </a:p>
        </p:txBody>
      </p:sp>
      <p:sp>
        <p:nvSpPr>
          <p:cNvPr id="7" name="Left-Right Arrow 6"/>
          <p:cNvSpPr/>
          <p:nvPr/>
        </p:nvSpPr>
        <p:spPr>
          <a:xfrm>
            <a:off x="3868544" y="4511169"/>
            <a:ext cx="1605812" cy="832158"/>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Up-Down Arrow 7"/>
          <p:cNvSpPr/>
          <p:nvPr/>
        </p:nvSpPr>
        <p:spPr>
          <a:xfrm>
            <a:off x="6510834" y="2686262"/>
            <a:ext cx="773709" cy="1255537"/>
          </a:xfrm>
          <a:prstGeom prst="upDownArrow">
            <a:avLst>
              <a:gd name="adj1" fmla="val 50000"/>
              <a:gd name="adj2" fmla="val 4056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Up-Down Arrow 8"/>
          <p:cNvSpPr/>
          <p:nvPr/>
        </p:nvSpPr>
        <p:spPr>
          <a:xfrm>
            <a:off x="2013680" y="2686262"/>
            <a:ext cx="773709" cy="1255537"/>
          </a:xfrm>
          <a:prstGeom prst="upDownArrow">
            <a:avLst>
              <a:gd name="adj1" fmla="val 50000"/>
              <a:gd name="adj2" fmla="val 4056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196E6E30-5C1D-DF47-B00F-C5C8BD09A92C}" type="slidenum">
              <a:rPr lang="en-US" smtClean="0"/>
              <a:t>9</a:t>
            </a:fld>
            <a:endParaRPr lang="en-US"/>
          </a:p>
        </p:txBody>
      </p:sp>
    </p:spTree>
    <p:extLst>
      <p:ext uri="{BB962C8B-B14F-4D97-AF65-F5344CB8AC3E}">
        <p14:creationId xmlns:p14="http://schemas.microsoft.com/office/powerpoint/2010/main" val="2414056450"/>
      </p:ext>
    </p:extLst>
  </p:cSld>
  <p:clrMapOvr>
    <a:masterClrMapping/>
  </p:clrMapOvr>
</p:sld>
</file>

<file path=ppt/theme/theme1.xml><?xml version="1.0" encoding="utf-8"?>
<a:theme xmlns:a="http://schemas.openxmlformats.org/drawingml/2006/main" name="ATF Template - Proposal revi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ATF Template - Proposal review.thmx</Template>
  <TotalTime>21163</TotalTime>
  <Words>1877</Words>
  <Application>Microsoft Macintosh PowerPoint</Application>
  <PresentationFormat>On-screen Show (4:3)</PresentationFormat>
  <Paragraphs>318</Paragraphs>
  <Slides>48</Slides>
  <Notes>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Arial</vt:lpstr>
      <vt:lpstr>Calibri</vt:lpstr>
      <vt:lpstr>Cambria Math</vt:lpstr>
      <vt:lpstr>Symbol</vt:lpstr>
      <vt:lpstr>Times New Roman</vt:lpstr>
      <vt:lpstr>ATF Template - Proposal review</vt:lpstr>
      <vt:lpstr>Advanced Accelerator Lab at BNL ATF (PHY542)</vt:lpstr>
      <vt:lpstr>PowerPoint Presentation</vt:lpstr>
      <vt:lpstr>CASE</vt:lpstr>
      <vt:lpstr>Advanced Accelerator Laboratory Overview</vt:lpstr>
      <vt:lpstr>Instructors</vt:lpstr>
      <vt:lpstr>Learning Goals</vt:lpstr>
      <vt:lpstr>Major topics </vt:lpstr>
      <vt:lpstr>Core of scientific experiment</vt:lpstr>
      <vt:lpstr>Course Procedure </vt:lpstr>
      <vt:lpstr>Textbook and suggested materials</vt:lpstr>
      <vt:lpstr>Grading </vt:lpstr>
      <vt:lpstr>Course schedule Spring 2023</vt:lpstr>
      <vt:lpstr>Safety at ATF</vt:lpstr>
      <vt:lpstr>Advanced Acceleration Concepts</vt:lpstr>
      <vt:lpstr>Advanced Acceleration Concepts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Wakesurfing</vt:lpstr>
      <vt:lpstr>Laser wakefield acceleration</vt:lpstr>
      <vt:lpstr>… with a CO2 laser</vt:lpstr>
      <vt:lpstr>PowerPoint Presentation</vt:lpstr>
      <vt:lpstr>Summary of major results (AE93 past years)</vt:lpstr>
      <vt:lpstr>Summary of major results (AE93 past years)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Main beam parameters</vt:lpstr>
      <vt:lpstr>PowerPoint Presentation</vt:lpstr>
      <vt:lpstr>Beam capabilities: mask techniques</vt:lpstr>
      <vt:lpstr>Mask technique: Wakefield Mapping</vt:lpstr>
      <vt:lpstr>Beam capabilities: transverse size sx,y ~ 5 mm</vt:lpstr>
      <vt:lpstr>PowerPoint Presentation</vt:lpstr>
      <vt:lpstr>Diagnostics: spectrometer</vt:lpstr>
      <vt:lpstr>PowerPoint Presentation</vt:lpstr>
      <vt:lpstr>If anyone have transportation or time conflict problem to come to BNL, I’d recommend:</vt:lpstr>
      <vt:lpstr>PowerPoint Presentation</vt:lpstr>
      <vt:lpstr>PowerPoint Presentation</vt:lpstr>
      <vt:lpstr>PowerPoint Presentation</vt:lpstr>
      <vt:lpstr>Perspectives: ATF2 upgrade</vt:lpstr>
    </vt:vector>
  </TitlesOfParts>
  <Manager/>
  <Company>BNL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Accelerator Lab at BNL ATF</dc:title>
  <dc:subject/>
  <dc:creator>Mikhail Fedurin</dc:creator>
  <cp:keywords/>
  <dc:description/>
  <cp:lastModifiedBy>Fedurin, Mikhail</cp:lastModifiedBy>
  <cp:revision>44</cp:revision>
  <dcterms:created xsi:type="dcterms:W3CDTF">2015-01-26T06:24:28Z</dcterms:created>
  <dcterms:modified xsi:type="dcterms:W3CDTF">2023-01-23T21:48:16Z</dcterms:modified>
  <cp:category/>
</cp:coreProperties>
</file>