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304" r:id="rId2"/>
    <p:sldId id="314" r:id="rId3"/>
    <p:sldId id="266" r:id="rId4"/>
    <p:sldId id="257" r:id="rId5"/>
    <p:sldId id="338" r:id="rId6"/>
    <p:sldId id="267" r:id="rId7"/>
    <p:sldId id="258" r:id="rId8"/>
    <p:sldId id="259" r:id="rId9"/>
    <p:sldId id="263" r:id="rId10"/>
    <p:sldId id="281" r:id="rId11"/>
    <p:sldId id="317" r:id="rId12"/>
    <p:sldId id="315" r:id="rId13"/>
    <p:sldId id="282" r:id="rId14"/>
    <p:sldId id="274" r:id="rId15"/>
    <p:sldId id="275" r:id="rId16"/>
    <p:sldId id="330" r:id="rId17"/>
    <p:sldId id="331" r:id="rId18"/>
    <p:sldId id="332" r:id="rId19"/>
    <p:sldId id="321" r:id="rId20"/>
    <p:sldId id="322" r:id="rId21"/>
    <p:sldId id="323" r:id="rId22"/>
    <p:sldId id="324" r:id="rId23"/>
    <p:sldId id="325" r:id="rId24"/>
    <p:sldId id="326" r:id="rId25"/>
    <p:sldId id="327" r:id="rId26"/>
    <p:sldId id="328" r:id="rId27"/>
    <p:sldId id="333" r:id="rId28"/>
    <p:sldId id="334" r:id="rId29"/>
    <p:sldId id="337" r:id="rId30"/>
    <p:sldId id="318" r:id="rId31"/>
    <p:sldId id="319" r:id="rId32"/>
    <p:sldId id="320" r:id="rId33"/>
    <p:sldId id="260" r:id="rId34"/>
    <p:sldId id="329" r:id="rId35"/>
    <p:sldId id="335" r:id="rId36"/>
    <p:sldId id="336" r:id="rId37"/>
    <p:sldId id="292" r:id="rId38"/>
    <p:sldId id="285" r:id="rId39"/>
    <p:sldId id="286" r:id="rId40"/>
    <p:sldId id="302" r:id="rId41"/>
    <p:sldId id="290" r:id="rId42"/>
    <p:sldId id="262" r:id="rId43"/>
    <p:sldId id="298" r:id="rId44"/>
    <p:sldId id="261" r:id="rId45"/>
    <p:sldId id="279" r:id="rId46"/>
    <p:sldId id="305" r:id="rId47"/>
    <p:sldId id="280" r:id="rId48"/>
    <p:sldId id="283" r:id="rId49"/>
    <p:sldId id="299" r:id="rId50"/>
    <p:sldId id="300" r:id="rId51"/>
    <p:sldId id="312" r:id="rId52"/>
    <p:sldId id="301" r:id="rId53"/>
    <p:sldId id="303" r:id="rId54"/>
    <p:sldId id="310" r:id="rId55"/>
    <p:sldId id="306" r:id="rId56"/>
    <p:sldId id="307" r:id="rId57"/>
    <p:sldId id="308" r:id="rId58"/>
    <p:sldId id="309" r:id="rId59"/>
    <p:sldId id="264" r:id="rId60"/>
    <p:sldId id="265" r:id="rId61"/>
    <p:sldId id="269" r:id="rId62"/>
    <p:sldId id="272" r:id="rId63"/>
    <p:sldId id="284" r:id="rId64"/>
    <p:sldId id="311" r:id="rId65"/>
    <p:sldId id="278" r:id="rId66"/>
    <p:sldId id="288" r:id="rId67"/>
    <p:sldId id="287" r:id="rId6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9"/>
  </p:normalViewPr>
  <p:slideViewPr>
    <p:cSldViewPr>
      <p:cViewPr varScale="1">
        <p:scale>
          <a:sx n="105" d="100"/>
          <a:sy n="105" d="100"/>
        </p:scale>
        <p:origin x="640"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6" Type="http://schemas.openxmlformats.org/officeDocument/2006/relationships/image" Target="../media/image48.wmf"/><Relationship Id="rId5" Type="http://schemas.openxmlformats.org/officeDocument/2006/relationships/image" Target="../media/image47.wmf"/><Relationship Id="rId4" Type="http://schemas.openxmlformats.org/officeDocument/2006/relationships/image" Target="../media/image4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 Id="rId5" Type="http://schemas.openxmlformats.org/officeDocument/2006/relationships/image" Target="../media/image57.wmf"/><Relationship Id="rId4" Type="http://schemas.openxmlformats.org/officeDocument/2006/relationships/image" Target="../media/image56.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 Id="rId6" Type="http://schemas.openxmlformats.org/officeDocument/2006/relationships/image" Target="../media/image64.wmf"/><Relationship Id="rId5" Type="http://schemas.openxmlformats.org/officeDocument/2006/relationships/image" Target="../media/image63.wmf"/><Relationship Id="rId4" Type="http://schemas.openxmlformats.org/officeDocument/2006/relationships/image" Target="../media/image62.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72.wmf"/></Relationships>
</file>

<file path=ppt/drawings/_rels/vmlDrawing16.v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image" Target="../media/image77.wmf"/><Relationship Id="rId7" Type="http://schemas.openxmlformats.org/officeDocument/2006/relationships/image" Target="../media/image81.wmf"/><Relationship Id="rId2" Type="http://schemas.openxmlformats.org/officeDocument/2006/relationships/image" Target="../media/image76.wmf"/><Relationship Id="rId1" Type="http://schemas.openxmlformats.org/officeDocument/2006/relationships/image" Target="../media/image75.wmf"/><Relationship Id="rId6" Type="http://schemas.openxmlformats.org/officeDocument/2006/relationships/image" Target="../media/image80.wmf"/><Relationship Id="rId5" Type="http://schemas.openxmlformats.org/officeDocument/2006/relationships/image" Target="../media/image79.wmf"/><Relationship Id="rId4" Type="http://schemas.openxmlformats.org/officeDocument/2006/relationships/image" Target="../media/image78.wmf"/></Relationships>
</file>

<file path=ppt/drawings/_rels/vmlDrawing17.vml.rels><?xml version="1.0" encoding="UTF-8" standalone="yes"?>
<Relationships xmlns="http://schemas.openxmlformats.org/package/2006/relationships"><Relationship Id="rId8" Type="http://schemas.openxmlformats.org/officeDocument/2006/relationships/image" Target="../media/image97.wmf"/><Relationship Id="rId3" Type="http://schemas.openxmlformats.org/officeDocument/2006/relationships/image" Target="../media/image92.wmf"/><Relationship Id="rId7" Type="http://schemas.openxmlformats.org/officeDocument/2006/relationships/image" Target="../media/image96.wmf"/><Relationship Id="rId2" Type="http://schemas.openxmlformats.org/officeDocument/2006/relationships/image" Target="../media/image91.wmf"/><Relationship Id="rId1" Type="http://schemas.openxmlformats.org/officeDocument/2006/relationships/image" Target="../media/image90.wmf"/><Relationship Id="rId6" Type="http://schemas.openxmlformats.org/officeDocument/2006/relationships/image" Target="../media/image95.wmf"/><Relationship Id="rId5" Type="http://schemas.openxmlformats.org/officeDocument/2006/relationships/image" Target="../media/image94.wmf"/><Relationship Id="rId10" Type="http://schemas.openxmlformats.org/officeDocument/2006/relationships/image" Target="../media/image99.wmf"/><Relationship Id="rId4" Type="http://schemas.openxmlformats.org/officeDocument/2006/relationships/image" Target="../media/image93.wmf"/><Relationship Id="rId9" Type="http://schemas.openxmlformats.org/officeDocument/2006/relationships/image" Target="../media/image98.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image" Target="../media/image103.wmf"/><Relationship Id="rId4" Type="http://schemas.openxmlformats.org/officeDocument/2006/relationships/image" Target="../media/image106.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image" Target="../media/image109.wmf"/><Relationship Id="rId1" Type="http://schemas.openxmlformats.org/officeDocument/2006/relationships/image" Target="../media/image108.wmf"/><Relationship Id="rId4" Type="http://schemas.openxmlformats.org/officeDocument/2006/relationships/image" Target="../media/image1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14.wmf"/><Relationship Id="rId1" Type="http://schemas.openxmlformats.org/officeDocument/2006/relationships/image" Target="../media/image113.wmf"/></Relationships>
</file>

<file path=ppt/drawings/_rels/vmlDrawing21.vml.rels><?xml version="1.0" encoding="UTF-8" standalone="yes"?>
<Relationships xmlns="http://schemas.openxmlformats.org/package/2006/relationships"><Relationship Id="rId8" Type="http://schemas.openxmlformats.org/officeDocument/2006/relationships/image" Target="../media/image124.wmf"/><Relationship Id="rId3" Type="http://schemas.openxmlformats.org/officeDocument/2006/relationships/image" Target="../media/image119.wmf"/><Relationship Id="rId7" Type="http://schemas.openxmlformats.org/officeDocument/2006/relationships/image" Target="../media/image123.wmf"/><Relationship Id="rId2" Type="http://schemas.openxmlformats.org/officeDocument/2006/relationships/image" Target="../media/image118.wmf"/><Relationship Id="rId1" Type="http://schemas.openxmlformats.org/officeDocument/2006/relationships/image" Target="../media/image117.wmf"/><Relationship Id="rId6" Type="http://schemas.openxmlformats.org/officeDocument/2006/relationships/image" Target="../media/image122.wmf"/><Relationship Id="rId5" Type="http://schemas.openxmlformats.org/officeDocument/2006/relationships/image" Target="../media/image121.wmf"/><Relationship Id="rId4" Type="http://schemas.openxmlformats.org/officeDocument/2006/relationships/image" Target="../media/image120.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127.wmf"/><Relationship Id="rId1" Type="http://schemas.openxmlformats.org/officeDocument/2006/relationships/image" Target="../media/image126.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image" Target="../media/image129.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3.wmf"/><Relationship Id="rId1" Type="http://schemas.openxmlformats.org/officeDocument/2006/relationships/image" Target="../media/image132.wmf"/><Relationship Id="rId4" Type="http://schemas.openxmlformats.org/officeDocument/2006/relationships/image" Target="../media/image124.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image" Target="../media/image140.wmf"/><Relationship Id="rId1" Type="http://schemas.openxmlformats.org/officeDocument/2006/relationships/image" Target="../media/image139.emf"/><Relationship Id="rId6" Type="http://schemas.openxmlformats.org/officeDocument/2006/relationships/image" Target="../media/image144.emf"/><Relationship Id="rId5" Type="http://schemas.openxmlformats.org/officeDocument/2006/relationships/image" Target="../media/image143.emf"/><Relationship Id="rId4" Type="http://schemas.openxmlformats.org/officeDocument/2006/relationships/image" Target="../media/image142.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image" Target="../media/image146.emf"/><Relationship Id="rId1" Type="http://schemas.openxmlformats.org/officeDocument/2006/relationships/image" Target="../media/image145.wmf"/><Relationship Id="rId6" Type="http://schemas.openxmlformats.org/officeDocument/2006/relationships/image" Target="../media/image150.wmf"/><Relationship Id="rId5" Type="http://schemas.openxmlformats.org/officeDocument/2006/relationships/image" Target="../media/image149.emf"/><Relationship Id="rId4" Type="http://schemas.openxmlformats.org/officeDocument/2006/relationships/image" Target="../media/image148.emf"/></Relationships>
</file>

<file path=ppt/drawings/_rels/vmlDrawing27.vml.rels><?xml version="1.0" encoding="UTF-8" standalone="yes"?>
<Relationships xmlns="http://schemas.openxmlformats.org/package/2006/relationships"><Relationship Id="rId8" Type="http://schemas.openxmlformats.org/officeDocument/2006/relationships/image" Target="../media/image158.wmf"/><Relationship Id="rId3" Type="http://schemas.openxmlformats.org/officeDocument/2006/relationships/image" Target="../media/image153.wmf"/><Relationship Id="rId7" Type="http://schemas.openxmlformats.org/officeDocument/2006/relationships/image" Target="../media/image157.wmf"/><Relationship Id="rId2" Type="http://schemas.openxmlformats.org/officeDocument/2006/relationships/image" Target="../media/image152.wmf"/><Relationship Id="rId1" Type="http://schemas.openxmlformats.org/officeDocument/2006/relationships/image" Target="../media/image151.wmf"/><Relationship Id="rId6" Type="http://schemas.openxmlformats.org/officeDocument/2006/relationships/image" Target="../media/image156.wmf"/><Relationship Id="rId5" Type="http://schemas.openxmlformats.org/officeDocument/2006/relationships/image" Target="../media/image155.wmf"/><Relationship Id="rId10" Type="http://schemas.openxmlformats.org/officeDocument/2006/relationships/image" Target="../media/image160.wmf"/><Relationship Id="rId4" Type="http://schemas.openxmlformats.org/officeDocument/2006/relationships/image" Target="../media/image154.wmf"/><Relationship Id="rId9" Type="http://schemas.openxmlformats.org/officeDocument/2006/relationships/image" Target="../media/image159.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164.wmf"/><Relationship Id="rId1" Type="http://schemas.openxmlformats.org/officeDocument/2006/relationships/image" Target="../media/image163.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7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image" Target="../media/image191.wmf"/><Relationship Id="rId1" Type="http://schemas.openxmlformats.org/officeDocument/2006/relationships/image" Target="../media/image190.emf"/><Relationship Id="rId6" Type="http://schemas.openxmlformats.org/officeDocument/2006/relationships/image" Target="../media/image195.wmf"/><Relationship Id="rId5" Type="http://schemas.openxmlformats.org/officeDocument/2006/relationships/image" Target="../media/image194.wmf"/><Relationship Id="rId4" Type="http://schemas.openxmlformats.org/officeDocument/2006/relationships/image" Target="../media/image193.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197.wmf"/><Relationship Id="rId1" Type="http://schemas.openxmlformats.org/officeDocument/2006/relationships/image" Target="../media/image196.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01.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205.emf"/><Relationship Id="rId1" Type="http://schemas.openxmlformats.org/officeDocument/2006/relationships/image" Target="../media/image204.emf"/><Relationship Id="rId4" Type="http://schemas.openxmlformats.org/officeDocument/2006/relationships/image" Target="../media/image1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11.e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218.emf"/><Relationship Id="rId2" Type="http://schemas.openxmlformats.org/officeDocument/2006/relationships/image" Target="../media/image217.emf"/><Relationship Id="rId1" Type="http://schemas.openxmlformats.org/officeDocument/2006/relationships/image" Target="../media/image46.e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222.emf"/><Relationship Id="rId7" Type="http://schemas.openxmlformats.org/officeDocument/2006/relationships/image" Target="../media/image226.emf"/><Relationship Id="rId2" Type="http://schemas.openxmlformats.org/officeDocument/2006/relationships/image" Target="../media/image221.emf"/><Relationship Id="rId1" Type="http://schemas.openxmlformats.org/officeDocument/2006/relationships/image" Target="../media/image220.emf"/><Relationship Id="rId6" Type="http://schemas.openxmlformats.org/officeDocument/2006/relationships/image" Target="../media/image225.emf"/><Relationship Id="rId5" Type="http://schemas.openxmlformats.org/officeDocument/2006/relationships/image" Target="../media/image224.emf"/><Relationship Id="rId4" Type="http://schemas.openxmlformats.org/officeDocument/2006/relationships/image" Target="../media/image223.emf"/></Relationships>
</file>

<file path=ppt/drawings/_rels/vmlDrawing37.vml.rels><?xml version="1.0" encoding="UTF-8" standalone="yes"?>
<Relationships xmlns="http://schemas.openxmlformats.org/package/2006/relationships"><Relationship Id="rId8" Type="http://schemas.openxmlformats.org/officeDocument/2006/relationships/image" Target="../media/image236.wmf"/><Relationship Id="rId3" Type="http://schemas.openxmlformats.org/officeDocument/2006/relationships/image" Target="../media/image231.emf"/><Relationship Id="rId7" Type="http://schemas.openxmlformats.org/officeDocument/2006/relationships/image" Target="../media/image235.emf"/><Relationship Id="rId2" Type="http://schemas.openxmlformats.org/officeDocument/2006/relationships/image" Target="../media/image230.emf"/><Relationship Id="rId1" Type="http://schemas.openxmlformats.org/officeDocument/2006/relationships/image" Target="../media/image229.wmf"/><Relationship Id="rId6" Type="http://schemas.openxmlformats.org/officeDocument/2006/relationships/image" Target="../media/image234.emf"/><Relationship Id="rId5" Type="http://schemas.openxmlformats.org/officeDocument/2006/relationships/image" Target="../media/image233.emf"/><Relationship Id="rId10" Type="http://schemas.openxmlformats.org/officeDocument/2006/relationships/image" Target="../media/image238.wmf"/><Relationship Id="rId4" Type="http://schemas.openxmlformats.org/officeDocument/2006/relationships/image" Target="../media/image232.emf"/><Relationship Id="rId9" Type="http://schemas.openxmlformats.org/officeDocument/2006/relationships/image" Target="../media/image237.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243.wmf"/><Relationship Id="rId2" Type="http://schemas.openxmlformats.org/officeDocument/2006/relationships/image" Target="../media/image242.wmf"/><Relationship Id="rId1" Type="http://schemas.openxmlformats.org/officeDocument/2006/relationships/image" Target="../media/image241.wmf"/><Relationship Id="rId4" Type="http://schemas.openxmlformats.org/officeDocument/2006/relationships/image" Target="../media/image244.wmf"/></Relationships>
</file>

<file path=ppt/drawings/_rels/vmlDrawing39.v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image" Target="../media/image3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264.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 Id="rId6" Type="http://schemas.openxmlformats.org/officeDocument/2006/relationships/image" Target="../media/image64.wmf"/><Relationship Id="rId5" Type="http://schemas.openxmlformats.org/officeDocument/2006/relationships/image" Target="../media/image63.wmf"/><Relationship Id="rId4" Type="http://schemas.openxmlformats.org/officeDocument/2006/relationships/image" Target="../media/image6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6.v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emf"/><Relationship Id="rId7" Type="http://schemas.openxmlformats.org/officeDocument/2006/relationships/image" Target="../media/image13.wmf"/><Relationship Id="rId2" Type="http://schemas.openxmlformats.org/officeDocument/2006/relationships/image" Target="../media/image8.wmf"/><Relationship Id="rId1" Type="http://schemas.openxmlformats.org/officeDocument/2006/relationships/image" Target="../media/image7.emf"/><Relationship Id="rId6" Type="http://schemas.openxmlformats.org/officeDocument/2006/relationships/image" Target="../media/image12.wmf"/><Relationship Id="rId5" Type="http://schemas.openxmlformats.org/officeDocument/2006/relationships/image" Target="../media/image11.emf"/><Relationship Id="rId4" Type="http://schemas.openxmlformats.org/officeDocument/2006/relationships/image" Target="../media/image10.emf"/><Relationship Id="rId9" Type="http://schemas.openxmlformats.org/officeDocument/2006/relationships/image" Target="../media/image15.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image" Target="../media/image19.emf"/><Relationship Id="rId6" Type="http://schemas.openxmlformats.org/officeDocument/2006/relationships/image" Target="../media/image24.wmf"/><Relationship Id="rId5" Type="http://schemas.openxmlformats.org/officeDocument/2006/relationships/image" Target="../media/image23.emf"/><Relationship Id="rId4" Type="http://schemas.openxmlformats.org/officeDocument/2006/relationships/image" Target="../media/image22.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9.wmf"/><Relationship Id="rId7" Type="http://schemas.openxmlformats.org/officeDocument/2006/relationships/image" Target="../media/image33.wmf"/><Relationship Id="rId2" Type="http://schemas.openxmlformats.org/officeDocument/2006/relationships/image" Target="../media/image28.wmf"/><Relationship Id="rId1" Type="http://schemas.openxmlformats.org/officeDocument/2006/relationships/image" Target="../media/image27.wmf"/><Relationship Id="rId6" Type="http://schemas.openxmlformats.org/officeDocument/2006/relationships/image" Target="../media/image32.wmf"/><Relationship Id="rId5" Type="http://schemas.openxmlformats.org/officeDocument/2006/relationships/image" Target="../media/image31.wmf"/><Relationship Id="rId4" Type="http://schemas.openxmlformats.org/officeDocument/2006/relationships/image" Target="../media/image3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image" Target="../media/image34.emf"/><Relationship Id="rId6" Type="http://schemas.openxmlformats.org/officeDocument/2006/relationships/image" Target="../media/image39.wmf"/><Relationship Id="rId5" Type="http://schemas.openxmlformats.org/officeDocument/2006/relationships/image" Target="../media/image38.emf"/><Relationship Id="rId4"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169919" cy="480060"/>
          </a:xfrm>
          <a:prstGeom prst="rect">
            <a:avLst/>
          </a:prstGeom>
        </p:spPr>
        <p:txBody>
          <a:bodyPr vert="horz" lIns="85221" tIns="42610" rIns="85221" bIns="42610" rtlCol="0"/>
          <a:lstStyle>
            <a:lvl1pPr algn="l">
              <a:defRPr sz="1000"/>
            </a:lvl1pPr>
          </a:lstStyle>
          <a:p>
            <a:endParaRPr lang="en-US"/>
          </a:p>
        </p:txBody>
      </p:sp>
      <p:sp>
        <p:nvSpPr>
          <p:cNvPr id="3" name="Date Placeholder 2"/>
          <p:cNvSpPr>
            <a:spLocks noGrp="1"/>
          </p:cNvSpPr>
          <p:nvPr>
            <p:ph type="dt" idx="1"/>
          </p:nvPr>
        </p:nvSpPr>
        <p:spPr>
          <a:xfrm>
            <a:off x="4143590" y="2"/>
            <a:ext cx="3169919" cy="480060"/>
          </a:xfrm>
          <a:prstGeom prst="rect">
            <a:avLst/>
          </a:prstGeom>
        </p:spPr>
        <p:txBody>
          <a:bodyPr vert="horz" lIns="85221" tIns="42610" rIns="85221" bIns="42610" rtlCol="0"/>
          <a:lstStyle>
            <a:lvl1pPr algn="r">
              <a:defRPr sz="1000"/>
            </a:lvl1pPr>
          </a:lstStyle>
          <a:p>
            <a:fld id="{4C94FB82-A91C-4DEB-9A6D-6CA0BFA5B41A}" type="datetimeFigureOut">
              <a:rPr lang="en-US" smtClean="0"/>
              <a:t>7/23/19</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85221" tIns="42610" rIns="85221" bIns="42610"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85221" tIns="42610" rIns="85221" bIns="4261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4"/>
            <a:ext cx="3169919" cy="480060"/>
          </a:xfrm>
          <a:prstGeom prst="rect">
            <a:avLst/>
          </a:prstGeom>
        </p:spPr>
        <p:txBody>
          <a:bodyPr vert="horz" lIns="85221" tIns="42610" rIns="85221" bIns="42610" rtlCol="0" anchor="b"/>
          <a:lstStyle>
            <a:lvl1pPr algn="l">
              <a:defRPr sz="1000"/>
            </a:lvl1pPr>
          </a:lstStyle>
          <a:p>
            <a:endParaRPr lang="en-US"/>
          </a:p>
        </p:txBody>
      </p:sp>
      <p:sp>
        <p:nvSpPr>
          <p:cNvPr id="7" name="Slide Number Placeholder 6"/>
          <p:cNvSpPr>
            <a:spLocks noGrp="1"/>
          </p:cNvSpPr>
          <p:nvPr>
            <p:ph type="sldNum" sz="quarter" idx="5"/>
          </p:nvPr>
        </p:nvSpPr>
        <p:spPr>
          <a:xfrm>
            <a:off x="4143590" y="9119474"/>
            <a:ext cx="3169919" cy="480060"/>
          </a:xfrm>
          <a:prstGeom prst="rect">
            <a:avLst/>
          </a:prstGeom>
        </p:spPr>
        <p:txBody>
          <a:bodyPr vert="horz" lIns="85221" tIns="42610" rIns="85221" bIns="42610" rtlCol="0" anchor="b"/>
          <a:lstStyle>
            <a:lvl1pPr algn="r">
              <a:defRPr sz="1000"/>
            </a:lvl1pPr>
          </a:lstStyle>
          <a:p>
            <a:fld id="{58536C19-8F02-4148-A655-40E1D6AE630C}" type="slidenum">
              <a:rPr lang="en-US" smtClean="0"/>
              <a:t>‹#›</a:t>
            </a:fld>
            <a:endParaRPr lang="en-US"/>
          </a:p>
        </p:txBody>
      </p:sp>
    </p:spTree>
    <p:extLst>
      <p:ext uri="{BB962C8B-B14F-4D97-AF65-F5344CB8AC3E}">
        <p14:creationId xmlns:p14="http://schemas.microsoft.com/office/powerpoint/2010/main" val="1948367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536C19-8F02-4148-A655-40E1D6AE630C}" type="slidenum">
              <a:rPr lang="en-US" smtClean="0"/>
              <a:t>3</a:t>
            </a:fld>
            <a:endParaRPr lang="en-US"/>
          </a:p>
        </p:txBody>
      </p:sp>
    </p:spTree>
    <p:extLst>
      <p:ext uri="{BB962C8B-B14F-4D97-AF65-F5344CB8AC3E}">
        <p14:creationId xmlns:p14="http://schemas.microsoft.com/office/powerpoint/2010/main" val="1912012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top middle plot shows the results of the optimization. When the bunch length is 5ps, the effects from the density variation dominates. After increased to 8ps, the phase </a:t>
            </a:r>
            <a:r>
              <a:rPr lang="en-US" baseline="0" dirty="0" err="1"/>
              <a:t>varation</a:t>
            </a:r>
            <a:r>
              <a:rPr lang="en-US" baseline="0" dirty="0"/>
              <a:t> is reduced to ~5 degree. If increased further to 12ps, the phase variation is dominated by energy variation and over compensation take place. The three plots suggest that there is an optimal bunch length for minimizing the phase variation and for the specific parameters we used, the optimum bunch length is around 8ps. </a:t>
            </a:r>
            <a:endParaRPr lang="en-US" dirty="0"/>
          </a:p>
        </p:txBody>
      </p:sp>
      <p:sp>
        <p:nvSpPr>
          <p:cNvPr id="4" name="Slide Number Placeholder 3"/>
          <p:cNvSpPr>
            <a:spLocks noGrp="1"/>
          </p:cNvSpPr>
          <p:nvPr>
            <p:ph type="sldNum" sz="quarter" idx="10"/>
          </p:nvPr>
        </p:nvSpPr>
        <p:spPr/>
        <p:txBody>
          <a:bodyPr/>
          <a:lstStyle/>
          <a:p>
            <a:fld id="{415A5E4F-B2E8-4EE6-80F7-E0F1A678BB6F}" type="slidenum">
              <a:rPr lang="en-US" smtClean="0"/>
              <a:t>47</a:t>
            </a:fld>
            <a:endParaRPr lang="en-US"/>
          </a:p>
        </p:txBody>
      </p:sp>
    </p:spTree>
    <p:extLst>
      <p:ext uri="{BB962C8B-B14F-4D97-AF65-F5344CB8AC3E}">
        <p14:creationId xmlns:p14="http://schemas.microsoft.com/office/powerpoint/2010/main" val="3817232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536C19-8F02-4148-A655-40E1D6AE630C}" type="slidenum">
              <a:rPr lang="en-US" smtClean="0"/>
              <a:t>59</a:t>
            </a:fld>
            <a:endParaRPr lang="en-US"/>
          </a:p>
        </p:txBody>
      </p:sp>
    </p:spTree>
    <p:extLst>
      <p:ext uri="{BB962C8B-B14F-4D97-AF65-F5344CB8AC3E}">
        <p14:creationId xmlns:p14="http://schemas.microsoft.com/office/powerpoint/2010/main" val="14956140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vmlDrawing" Target="../drawings/vmlDrawing3.v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vmlDrawing" Target="../drawings/vmlDrawing4.v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vmlDrawing" Target="../drawings/vmlDrawing5.v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7870" y="987611"/>
            <a:ext cx="8338930" cy="2387600"/>
          </a:xfrm>
          <a:prstGeom prst="rect">
            <a:avLst/>
          </a:prstGeom>
        </p:spPr>
        <p:txBody>
          <a:bodyPr anchor="b">
            <a:normAutofit/>
          </a:bodyPr>
          <a:lstStyle>
            <a:lvl1pPr algn="l">
              <a:defRPr sz="4800" b="1" i="0">
                <a:latin typeface="Arial" charset="0"/>
                <a:ea typeface="Arial" charset="0"/>
                <a:cs typeface="Arial" charset="0"/>
              </a:defRPr>
            </a:lvl1pPr>
          </a:lstStyle>
          <a:p>
            <a:r>
              <a:rPr lang="en-US"/>
              <a:t>Click to edit Master title style</a:t>
            </a:r>
            <a:endParaRPr lang="en-US" dirty="0"/>
          </a:p>
        </p:txBody>
      </p:sp>
      <p:sp>
        <p:nvSpPr>
          <p:cNvPr id="5" name="Content Placeholder 4"/>
          <p:cNvSpPr>
            <a:spLocks noGrp="1" noChangeArrowheads="1"/>
          </p:cNvSpPr>
          <p:nvPr>
            <p:ph idx="1"/>
          </p:nvPr>
        </p:nvSpPr>
        <p:spPr bwMode="auto">
          <a:xfrm>
            <a:off x="584201" y="3606800"/>
            <a:ext cx="54864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57150" y="6316663"/>
          <a:ext cx="1457325" cy="541337"/>
        </p:xfrm>
        <a:graphic>
          <a:graphicData uri="http://schemas.openxmlformats.org/presentationml/2006/ole">
            <mc:AlternateContent xmlns:mc="http://schemas.openxmlformats.org/markup-compatibility/2006">
              <mc:Choice xmlns:v="urn:schemas-microsoft-com:vml" Requires="v">
                <p:oleObj spid="_x0000_s29732" name="Document" r:id="rId3" imgW="7606349" imgH="2831746" progId="Word.Document.8">
                  <p:embed/>
                </p:oleObj>
              </mc:Choice>
              <mc:Fallback>
                <p:oleObj name="Document" r:id="rId3" imgW="7606349" imgH="2831746"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6316663"/>
                        <a:ext cx="1457325" cy="541337"/>
                      </a:xfrm>
                      <a:prstGeom prst="rect">
                        <a:avLst/>
                      </a:prstGeom>
                      <a:noFill/>
                      <a:ln>
                        <a:noFill/>
                      </a:ln>
                      <a:effectLst/>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2" name="Title 1"/>
          <p:cNvSpPr>
            <a:spLocks noGrp="1"/>
          </p:cNvSpPr>
          <p:nvPr>
            <p:ph type="title" hasCustomPrompt="1"/>
          </p:nvPr>
        </p:nvSpPr>
        <p:spPr>
          <a:xfrm>
            <a:off x="457200" y="0"/>
            <a:ext cx="8229600" cy="876300"/>
          </a:xfrm>
          <a:prstGeom prst="rect">
            <a:avLst/>
          </a:prstGeom>
        </p:spPr>
        <p:txBody>
          <a:bodyPr/>
          <a:lstStyle>
            <a:lvl1pPr>
              <a:defRPr b="0" i="0">
                <a:solidFill>
                  <a:schemeClr val="accent1">
                    <a:lumMod val="75000"/>
                  </a:schemeClr>
                </a:solidFill>
                <a:latin typeface="Arial" charset="0"/>
                <a:ea typeface="Arial" charset="0"/>
                <a:cs typeface="Arial" charset="0"/>
              </a:defRPr>
            </a:lvl1pPr>
          </a:lstStyle>
          <a:p>
            <a:r>
              <a:rPr lang="en-US" dirty="0"/>
              <a:t>Click to edit title style</a:t>
            </a:r>
          </a:p>
        </p:txBody>
      </p:sp>
      <p:sp>
        <p:nvSpPr>
          <p:cNvPr id="3" name="Content Placeholder 2"/>
          <p:cNvSpPr>
            <a:spLocks noGrp="1"/>
          </p:cNvSpPr>
          <p:nvPr>
            <p:ph idx="1"/>
          </p:nvPr>
        </p:nvSpPr>
        <p:spPr/>
        <p:txBody>
          <a:bodyPr/>
          <a:lstStyle>
            <a:lvl1pPr>
              <a:defRPr>
                <a:latin typeface="Helvetica" charset="0"/>
                <a:ea typeface="Helvetica" charset="0"/>
                <a:cs typeface="Helvetica" charset="0"/>
              </a:defRPr>
            </a:lvl1pPr>
            <a:lvl2pPr>
              <a:defRPr>
                <a:latin typeface="Helvetica" charset="0"/>
                <a:ea typeface="Helvetica" charset="0"/>
                <a:cs typeface="Helvetica" charset="0"/>
              </a:defRPr>
            </a:lvl2pPr>
            <a:lvl3pPr>
              <a:defRPr>
                <a:latin typeface="Helvetica" charset="0"/>
                <a:ea typeface="Helvetica" charset="0"/>
                <a:cs typeface="Helvetica" charset="0"/>
              </a:defRPr>
            </a:lvl3pPr>
            <a:lvl4pPr>
              <a:defRPr>
                <a:latin typeface="Helvetica" charset="0"/>
                <a:ea typeface="Helvetica" charset="0"/>
                <a:cs typeface="Helvetica" charset="0"/>
              </a:defRPr>
            </a:lvl4pPr>
            <a:lvl5pPr>
              <a:defRPr>
                <a:latin typeface="Helvetica" charset="0"/>
                <a:ea typeface="Helvetica" charset="0"/>
                <a:cs typeface="Helvetica"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0"/>
          </p:nvPr>
        </p:nvSpPr>
        <p:spPr/>
        <p:txBody>
          <a:bodyPr/>
          <a:lstStyle>
            <a:lvl1pPr>
              <a:defRPr/>
            </a:lvl1pPr>
          </a:lstStyle>
          <a:p>
            <a:fld id="{B6F15528-21DE-4FAA-801E-634DDDAF4B2B}" type="slidenum">
              <a:rPr lang="en-US" smtClean="0"/>
              <a:pPr/>
              <a:t>‹#›</a:t>
            </a:fld>
            <a:endParaRPr lang="en-US"/>
          </a:p>
        </p:txBody>
      </p:sp>
      <p:pic>
        <p:nvPicPr>
          <p:cNvPr id="7" name="Picture 12" descr="NP-logo-Nl copy"/>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964170" y="6316663"/>
            <a:ext cx="99695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02447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aphicFrame>
        <p:nvGraphicFramePr>
          <p:cNvPr id="5" name="Object 2"/>
          <p:cNvGraphicFramePr>
            <a:graphicFrameLocks noChangeAspect="1"/>
          </p:cNvGraphicFramePr>
          <p:nvPr/>
        </p:nvGraphicFramePr>
        <p:xfrm>
          <a:off x="57150" y="6316663"/>
          <a:ext cx="1457325" cy="541337"/>
        </p:xfrm>
        <a:graphic>
          <a:graphicData uri="http://schemas.openxmlformats.org/presentationml/2006/ole">
            <mc:AlternateContent xmlns:mc="http://schemas.openxmlformats.org/markup-compatibility/2006">
              <mc:Choice xmlns:v="urn:schemas-microsoft-com:vml" Requires="v">
                <p:oleObj spid="_x0000_s30756" name="Document" r:id="rId3" imgW="7606349" imgH="2831746" progId="Word.Document.8">
                  <p:embed/>
                </p:oleObj>
              </mc:Choice>
              <mc:Fallback>
                <p:oleObj name="Document" r:id="rId3" imgW="7606349" imgH="2831746"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6316663"/>
                        <a:ext cx="1457325" cy="541337"/>
                      </a:xfrm>
                      <a:prstGeom prst="rect">
                        <a:avLst/>
                      </a:prstGeom>
                      <a:noFill/>
                      <a:ln>
                        <a:noFill/>
                      </a:ln>
                      <a:effectLst/>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2" name="Title 1"/>
          <p:cNvSpPr>
            <a:spLocks noGrp="1"/>
          </p:cNvSpPr>
          <p:nvPr>
            <p:ph type="title" hasCustomPrompt="1"/>
          </p:nvPr>
        </p:nvSpPr>
        <p:spPr>
          <a:xfrm>
            <a:off x="457200" y="0"/>
            <a:ext cx="8229600" cy="774700"/>
          </a:xfrm>
          <a:prstGeom prst="rect">
            <a:avLst/>
          </a:prstGeom>
        </p:spPr>
        <p:txBody>
          <a:bodyPr/>
          <a:lstStyle>
            <a:lvl1pPr>
              <a:defRPr sz="3600">
                <a:solidFill>
                  <a:schemeClr val="accent1">
                    <a:lumMod val="75000"/>
                  </a:schemeClr>
                </a:solidFill>
                <a:latin typeface="Arial" charset="0"/>
                <a:ea typeface="Arial" charset="0"/>
                <a:cs typeface="Arial" charset="0"/>
              </a:defRPr>
            </a:lvl1pPr>
          </a:lstStyle>
          <a:p>
            <a:r>
              <a:rPr lang="en-US" dirty="0"/>
              <a:t>Click to edit title style</a:t>
            </a:r>
          </a:p>
        </p:txBody>
      </p:sp>
      <p:sp>
        <p:nvSpPr>
          <p:cNvPr id="3" name="Content Placeholder 2"/>
          <p:cNvSpPr>
            <a:spLocks noGrp="1"/>
          </p:cNvSpPr>
          <p:nvPr>
            <p:ph sz="half" idx="1"/>
          </p:nvPr>
        </p:nvSpPr>
        <p:spPr>
          <a:xfrm>
            <a:off x="457200" y="1104900"/>
            <a:ext cx="4038600" cy="5021263"/>
          </a:xfrm>
        </p:spPr>
        <p:txBody>
          <a:bodyPr/>
          <a:lstStyle>
            <a:lvl1pPr>
              <a:defRPr sz="2800">
                <a:latin typeface="Helvetica" charset="0"/>
                <a:ea typeface="Helvetica" charset="0"/>
                <a:cs typeface="Helvetica" charset="0"/>
              </a:defRPr>
            </a:lvl1pPr>
            <a:lvl2pPr>
              <a:defRPr sz="2400">
                <a:latin typeface="Helvetica" charset="0"/>
                <a:ea typeface="Helvetica" charset="0"/>
                <a:cs typeface="Helvetica" charset="0"/>
              </a:defRPr>
            </a:lvl2pPr>
            <a:lvl3pPr>
              <a:defRPr sz="2000">
                <a:latin typeface="Helvetica" charset="0"/>
                <a:ea typeface="Helvetica" charset="0"/>
                <a:cs typeface="Helvetica" charset="0"/>
              </a:defRPr>
            </a:lvl3pPr>
            <a:lvl4pPr>
              <a:defRPr sz="1800">
                <a:latin typeface="Helvetica" charset="0"/>
                <a:ea typeface="Helvetica" charset="0"/>
                <a:cs typeface="Helvetica" charset="0"/>
              </a:defRPr>
            </a:lvl4pPr>
            <a:lvl5pPr>
              <a:defRPr sz="1800">
                <a:latin typeface="Helvetica" charset="0"/>
                <a:ea typeface="Helvetica" charset="0"/>
                <a:cs typeface="Helvetica"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104900"/>
            <a:ext cx="4038600" cy="5021263"/>
          </a:xfrm>
        </p:spPr>
        <p:txBody>
          <a:bodyPr/>
          <a:lstStyle>
            <a:lvl1pPr>
              <a:defRPr sz="2800">
                <a:latin typeface="Helvetica" charset="0"/>
                <a:ea typeface="Helvetica" charset="0"/>
                <a:cs typeface="Helvetica" charset="0"/>
              </a:defRPr>
            </a:lvl1pPr>
            <a:lvl2pPr>
              <a:defRPr sz="2400">
                <a:latin typeface="Helvetica" charset="0"/>
                <a:ea typeface="Helvetica" charset="0"/>
                <a:cs typeface="Helvetica" charset="0"/>
              </a:defRPr>
            </a:lvl2pPr>
            <a:lvl3pPr>
              <a:defRPr sz="2000">
                <a:latin typeface="Helvetica" charset="0"/>
                <a:ea typeface="Helvetica" charset="0"/>
                <a:cs typeface="Helvetica" charset="0"/>
              </a:defRPr>
            </a:lvl3pPr>
            <a:lvl4pPr>
              <a:defRPr sz="1800">
                <a:latin typeface="Helvetica" charset="0"/>
                <a:ea typeface="Helvetica" charset="0"/>
                <a:cs typeface="Helvetica" charset="0"/>
              </a:defRPr>
            </a:lvl4pPr>
            <a:lvl5pPr>
              <a:defRPr sz="1800">
                <a:latin typeface="Helvetica" charset="0"/>
                <a:ea typeface="Helvetica" charset="0"/>
                <a:cs typeface="Helvetica"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0"/>
          </p:nvPr>
        </p:nvSpPr>
        <p:spPr/>
        <p:txBody>
          <a:bodyPr/>
          <a:lstStyle>
            <a:lvl1pPr>
              <a:defRPr/>
            </a:lvl1pPr>
          </a:lstStyle>
          <a:p>
            <a:fld id="{B6F15528-21DE-4FAA-801E-634DDDAF4B2B}" type="slidenum">
              <a:rPr lang="en-US" smtClean="0"/>
              <a:pPr/>
              <a:t>‹#›</a:t>
            </a:fld>
            <a:endParaRPr lang="en-US"/>
          </a:p>
        </p:txBody>
      </p:sp>
      <p:pic>
        <p:nvPicPr>
          <p:cNvPr id="8" name="Picture 12" descr="NP-logo-Nl copy"/>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964170" y="6316663"/>
            <a:ext cx="99695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96150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graphicFrame>
        <p:nvGraphicFramePr>
          <p:cNvPr id="2" name="Object 7"/>
          <p:cNvGraphicFramePr>
            <a:graphicFrameLocks noChangeAspect="1"/>
          </p:cNvGraphicFramePr>
          <p:nvPr/>
        </p:nvGraphicFramePr>
        <p:xfrm>
          <a:off x="57150" y="6316663"/>
          <a:ext cx="1457325" cy="541337"/>
        </p:xfrm>
        <a:graphic>
          <a:graphicData uri="http://schemas.openxmlformats.org/presentationml/2006/ole">
            <mc:AlternateContent xmlns:mc="http://schemas.openxmlformats.org/markup-compatibility/2006">
              <mc:Choice xmlns:v="urn:schemas-microsoft-com:vml" Requires="v">
                <p:oleObj spid="_x0000_s31780" name="Document" r:id="rId3" imgW="7606349" imgH="2831746" progId="Word.Document.8">
                  <p:embed/>
                </p:oleObj>
              </mc:Choice>
              <mc:Fallback>
                <p:oleObj name="Document" r:id="rId3" imgW="7606349" imgH="2831746"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6316663"/>
                        <a:ext cx="1457325" cy="541337"/>
                      </a:xfrm>
                      <a:prstGeom prst="rect">
                        <a:avLst/>
                      </a:prstGeom>
                      <a:noFill/>
                      <a:ln>
                        <a:noFill/>
                      </a:ln>
                      <a:effectLst/>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4" name="Slide Number Placeholder 4"/>
          <p:cNvSpPr>
            <a:spLocks noGrp="1"/>
          </p:cNvSpPr>
          <p:nvPr>
            <p:ph type="sldNum" sz="quarter" idx="10"/>
          </p:nvPr>
        </p:nvSpPr>
        <p:spPr/>
        <p:txBody>
          <a:bodyPr/>
          <a:lstStyle>
            <a:lvl1pPr>
              <a:defRPr/>
            </a:lvl1pPr>
          </a:lstStyle>
          <a:p>
            <a:fld id="{B6F15528-21DE-4FAA-801E-634DDDAF4B2B}" type="slidenum">
              <a:rPr lang="en-US" smtClean="0"/>
              <a:pPr/>
              <a:t>‹#›</a:t>
            </a:fld>
            <a:endParaRPr lang="en-US"/>
          </a:p>
        </p:txBody>
      </p:sp>
      <p:pic>
        <p:nvPicPr>
          <p:cNvPr id="5" name="Picture 12" descr="NP-logo-Nl copy"/>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964170" y="6316663"/>
            <a:ext cx="99695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28766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solidFill>
                  <a:srgbClr val="000090"/>
                </a:solidFill>
                <a:latin typeface="Comic Sans MS"/>
                <a:cs typeface="Comic Sans MS"/>
              </a:defRPr>
            </a:lvl1pPr>
          </a:lstStyle>
          <a:p>
            <a:r>
              <a:rPr lang="en-US"/>
              <a:t>Click to edit Master title style</a:t>
            </a:r>
            <a:endParaRPr lang="en-US" dirty="0"/>
          </a:p>
        </p:txBody>
      </p:sp>
      <p:sp>
        <p:nvSpPr>
          <p:cNvPr id="3" name="Table Placeholder 2"/>
          <p:cNvSpPr>
            <a:spLocks noGrp="1"/>
          </p:cNvSpPr>
          <p:nvPr>
            <p:ph type="tbl" idx="1"/>
          </p:nvPr>
        </p:nvSpPr>
        <p:spPr>
          <a:xfrm>
            <a:off x="685800" y="1981200"/>
            <a:ext cx="7772400" cy="4114800"/>
          </a:xfrm>
        </p:spPr>
        <p:txBody>
          <a:bodyPr rtlCol="0">
            <a:normAutofit/>
          </a:bodyPr>
          <a:lstStyle>
            <a:lvl1pPr>
              <a:defRPr>
                <a:solidFill>
                  <a:srgbClr val="000090"/>
                </a:solidFill>
                <a:latin typeface="Comic Sans MS"/>
                <a:cs typeface="Comic Sans MS"/>
              </a:defRPr>
            </a:lvl1pPr>
          </a:lstStyle>
          <a:p>
            <a:pPr lvl="0"/>
            <a:r>
              <a:rPr lang="en-US" noProof="0"/>
              <a:t>Click icon to add table</a:t>
            </a:r>
          </a:p>
        </p:txBody>
      </p:sp>
    </p:spTree>
    <p:extLst>
      <p:ext uri="{BB962C8B-B14F-4D97-AF65-F5344CB8AC3E}">
        <p14:creationId xmlns:p14="http://schemas.microsoft.com/office/powerpoint/2010/main" val="389546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cSld name="1_Title Only">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57150" y="6316663"/>
          <a:ext cx="1457325" cy="541337"/>
        </p:xfrm>
        <a:graphic>
          <a:graphicData uri="http://schemas.openxmlformats.org/presentationml/2006/ole">
            <mc:AlternateContent xmlns:mc="http://schemas.openxmlformats.org/markup-compatibility/2006">
              <mc:Choice xmlns:v="urn:schemas-microsoft-com:vml" Requires="v">
                <p:oleObj spid="_x0000_s32804" name="Document" r:id="rId3" imgW="7606349" imgH="2831746" progId="Word.Document.8">
                  <p:embed/>
                </p:oleObj>
              </mc:Choice>
              <mc:Fallback>
                <p:oleObj name="Document" r:id="rId3" imgW="7606349" imgH="2831746"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6316663"/>
                        <a:ext cx="1457325" cy="541337"/>
                      </a:xfrm>
                      <a:prstGeom prst="rect">
                        <a:avLst/>
                      </a:prstGeom>
                      <a:noFill/>
                      <a:ln>
                        <a:noFill/>
                      </a:ln>
                      <a:effectLst/>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2" name="Title 1"/>
          <p:cNvSpPr>
            <a:spLocks noGrp="1"/>
          </p:cNvSpPr>
          <p:nvPr>
            <p:ph type="title" hasCustomPrompt="1"/>
          </p:nvPr>
        </p:nvSpPr>
        <p:spPr>
          <a:xfrm>
            <a:off x="457200" y="274638"/>
            <a:ext cx="8229600" cy="1143000"/>
          </a:xfrm>
          <a:prstGeom prst="rect">
            <a:avLst/>
          </a:prstGeom>
        </p:spPr>
        <p:txBody>
          <a:bodyPr/>
          <a:lstStyle/>
          <a:p>
            <a:r>
              <a:rPr lang="en-US" dirty="0"/>
              <a:t>Click to edit title style</a:t>
            </a:r>
          </a:p>
        </p:txBody>
      </p:sp>
      <p:sp>
        <p:nvSpPr>
          <p:cNvPr id="5" name="Slide Number Placeholder 4"/>
          <p:cNvSpPr>
            <a:spLocks noGrp="1"/>
          </p:cNvSpPr>
          <p:nvPr>
            <p:ph type="sldNum" sz="quarter" idx="10"/>
          </p:nvPr>
        </p:nvSpPr>
        <p:spPr/>
        <p:txBody>
          <a:bodyPr/>
          <a:lstStyle>
            <a:lvl1pPr>
              <a:defRPr/>
            </a:lvl1pPr>
          </a:lstStyle>
          <a:p>
            <a:fld id="{B6F15528-21DE-4FAA-801E-634DDDAF4B2B}" type="slidenum">
              <a:rPr lang="en-US" smtClean="0"/>
              <a:pPr/>
              <a:t>‹#›</a:t>
            </a:fld>
            <a:endParaRPr lang="en-US"/>
          </a:p>
        </p:txBody>
      </p:sp>
      <p:pic>
        <p:nvPicPr>
          <p:cNvPr id="6" name="Picture 12" descr="NP-logo-Nl copy"/>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964170" y="6316663"/>
            <a:ext cx="99695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13242313"/>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CeC PoP CeC">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57150" y="6316663"/>
          <a:ext cx="1457325" cy="541337"/>
        </p:xfrm>
        <a:graphic>
          <a:graphicData uri="http://schemas.openxmlformats.org/presentationml/2006/ole">
            <mc:AlternateContent xmlns:mc="http://schemas.openxmlformats.org/markup-compatibility/2006">
              <mc:Choice xmlns:v="urn:schemas-microsoft-com:vml" Requires="v">
                <p:oleObj spid="_x0000_s33828" name="Document" r:id="rId3" imgW="7606349" imgH="2831746" progId="Word.Document.8">
                  <p:embed/>
                </p:oleObj>
              </mc:Choice>
              <mc:Fallback>
                <p:oleObj name="Document" r:id="rId3" imgW="7606349" imgH="2831746"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6316663"/>
                        <a:ext cx="1457325" cy="541337"/>
                      </a:xfrm>
                      <a:prstGeom prst="rect">
                        <a:avLst/>
                      </a:prstGeom>
                      <a:noFill/>
                      <a:ln>
                        <a:noFill/>
                      </a:ln>
                      <a:effectLst/>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
        <p:nvSpPr>
          <p:cNvPr id="3" name="Content Placeholder 2"/>
          <p:cNvSpPr>
            <a:spLocks noGrp="1"/>
          </p:cNvSpPr>
          <p:nvPr>
            <p:ph idx="1"/>
          </p:nvPr>
        </p:nvSpPr>
        <p:spPr>
          <a:xfrm>
            <a:off x="152400" y="1168400"/>
            <a:ext cx="8839200" cy="4957763"/>
          </a:xfrm>
        </p:spPr>
        <p:txBody>
          <a:bodyPr>
            <a:normAutofit/>
          </a:bodyPr>
          <a:lstStyle>
            <a:lvl1pPr marL="0" indent="0">
              <a:buNone/>
              <a:defRPr sz="2600" baseline="0">
                <a:latin typeface="Helvetica" charset="0"/>
                <a:ea typeface="Helvetica" charset="0"/>
                <a:cs typeface="Helvetica" charset="0"/>
              </a:defRPr>
            </a:lvl1pPr>
            <a:lvl2pPr marL="457200" indent="0">
              <a:buNone/>
              <a:defRPr sz="2600" baseline="0">
                <a:latin typeface="Times New Roman" pitchFamily="18" charset="0"/>
              </a:defRPr>
            </a:lvl2pPr>
            <a:lvl3pPr marL="225425" indent="-225425">
              <a:defRPr sz="2600" baseline="0">
                <a:latin typeface="Helvetica" charset="0"/>
                <a:ea typeface="Helvetica" charset="0"/>
                <a:cs typeface="Helvetica" charset="0"/>
              </a:defRPr>
            </a:lvl3pPr>
            <a:lvl4pPr marL="463550" indent="-238125">
              <a:defRPr sz="2600" baseline="0">
                <a:latin typeface="Helvetica" charset="0"/>
                <a:ea typeface="Helvetica" charset="0"/>
                <a:cs typeface="Helvetica" charset="0"/>
              </a:defRPr>
            </a:lvl4pPr>
            <a:lvl5pPr marL="1828800" indent="0">
              <a:buNone/>
              <a:defRPr sz="2600" baseline="0">
                <a:latin typeface="Times New Roman" pitchFamily="18" charset="0"/>
              </a:defRPr>
            </a:lvl5pPr>
          </a:lstStyle>
          <a:p>
            <a:pPr lvl="0"/>
            <a:r>
              <a:rPr lang="en-US"/>
              <a:t>Click to edit Master text styles</a:t>
            </a:r>
          </a:p>
          <a:p>
            <a:pPr lvl="1"/>
            <a:r>
              <a:rPr lang="en-US"/>
              <a:t>Second level</a:t>
            </a:r>
          </a:p>
          <a:p>
            <a:pPr lvl="2"/>
            <a:r>
              <a:rPr lang="en-US"/>
              <a:t>Third level</a:t>
            </a:r>
          </a:p>
        </p:txBody>
      </p:sp>
      <p:sp>
        <p:nvSpPr>
          <p:cNvPr id="10" name="Title 9"/>
          <p:cNvSpPr>
            <a:spLocks noGrp="1"/>
          </p:cNvSpPr>
          <p:nvPr>
            <p:ph type="title" hasCustomPrompt="1"/>
          </p:nvPr>
        </p:nvSpPr>
        <p:spPr>
          <a:xfrm>
            <a:off x="457200" y="0"/>
            <a:ext cx="8229600" cy="863600"/>
          </a:xfrm>
          <a:prstGeom prst="rect">
            <a:avLst/>
          </a:prstGeom>
        </p:spPr>
        <p:txBody>
          <a:bodyPr/>
          <a:lstStyle>
            <a:lvl1pPr>
              <a:defRPr>
                <a:solidFill>
                  <a:schemeClr val="accent1">
                    <a:lumMod val="75000"/>
                  </a:schemeClr>
                </a:solidFill>
              </a:defRPr>
            </a:lvl1pPr>
          </a:lstStyle>
          <a:p>
            <a:r>
              <a:rPr lang="en-US" dirty="0"/>
              <a:t>Click to edit title style</a:t>
            </a:r>
          </a:p>
        </p:txBody>
      </p:sp>
      <p:pic>
        <p:nvPicPr>
          <p:cNvPr id="6" name="Picture 12" descr="NP-logo-Nl copy"/>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964170" y="6316663"/>
            <a:ext cx="99695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Slide Number Placeholder 4"/>
          <p:cNvSpPr>
            <a:spLocks noGrp="1"/>
          </p:cNvSpPr>
          <p:nvPr>
            <p:ph type="sldNum" sz="quarter" idx="10"/>
          </p:nvPr>
        </p:nvSpPr>
        <p:spPr>
          <a:xfrm>
            <a:off x="4267200" y="6404768"/>
            <a:ext cx="609600" cy="365125"/>
          </a:xfrm>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80415984"/>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427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4267200" y="6366668"/>
            <a:ext cx="609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omic Sans MS" charset="0"/>
                <a:cs typeface="Comic Sans MS"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Helvetica" charset="0"/>
          <a:ea typeface="Helvetica" charset="0"/>
          <a:cs typeface="Helvetica"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Helvetica" charset="0"/>
          <a:ea typeface="Helvetica" charset="0"/>
          <a:cs typeface="Helvetica"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Helvetica" charset="0"/>
          <a:ea typeface="Helvetica" charset="0"/>
          <a:cs typeface="Helvetica" charset="0"/>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Helvetica" charset="0"/>
          <a:ea typeface="Helvetica" charset="0"/>
          <a:cs typeface="Helvetica"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Helvetica" charset="0"/>
          <a:ea typeface="Helvetica" charset="0"/>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wmf"/><Relationship Id="rId13" Type="http://schemas.openxmlformats.org/officeDocument/2006/relationships/oleObject" Target="../embeddings/oleObject26.bin"/><Relationship Id="rId3" Type="http://schemas.openxmlformats.org/officeDocument/2006/relationships/oleObject" Target="../embeddings/oleObject21.bin"/><Relationship Id="rId7" Type="http://schemas.openxmlformats.org/officeDocument/2006/relationships/oleObject" Target="../embeddings/oleObject23.bin"/><Relationship Id="rId12" Type="http://schemas.openxmlformats.org/officeDocument/2006/relationships/image" Target="../media/image31.wmf"/><Relationship Id="rId2" Type="http://schemas.openxmlformats.org/officeDocument/2006/relationships/slideLayout" Target="../slideLayouts/slideLayout2.xml"/><Relationship Id="rId16" Type="http://schemas.openxmlformats.org/officeDocument/2006/relationships/image" Target="../media/image33.wmf"/><Relationship Id="rId1" Type="http://schemas.openxmlformats.org/officeDocument/2006/relationships/vmlDrawing" Target="../drawings/vmlDrawing8.vml"/><Relationship Id="rId6" Type="http://schemas.openxmlformats.org/officeDocument/2006/relationships/image" Target="../media/image28.wmf"/><Relationship Id="rId11" Type="http://schemas.openxmlformats.org/officeDocument/2006/relationships/oleObject" Target="../embeddings/oleObject25.bin"/><Relationship Id="rId5" Type="http://schemas.openxmlformats.org/officeDocument/2006/relationships/oleObject" Target="../embeddings/oleObject22.bin"/><Relationship Id="rId15" Type="http://schemas.openxmlformats.org/officeDocument/2006/relationships/oleObject" Target="../embeddings/oleObject27.bin"/><Relationship Id="rId10" Type="http://schemas.openxmlformats.org/officeDocument/2006/relationships/image" Target="../media/image30.wmf"/><Relationship Id="rId4" Type="http://schemas.openxmlformats.org/officeDocument/2006/relationships/image" Target="../media/image27.wmf"/><Relationship Id="rId9" Type="http://schemas.openxmlformats.org/officeDocument/2006/relationships/oleObject" Target="../embeddings/oleObject24.bin"/><Relationship Id="rId14" Type="http://schemas.openxmlformats.org/officeDocument/2006/relationships/image" Target="../media/image32.wmf"/></Relationships>
</file>

<file path=ppt/slides/_rels/slide11.xml.rels><?xml version="1.0" encoding="UTF-8" standalone="yes"?>
<Relationships xmlns="http://schemas.openxmlformats.org/package/2006/relationships"><Relationship Id="rId8" Type="http://schemas.openxmlformats.org/officeDocument/2006/relationships/image" Target="../media/image35.emf"/><Relationship Id="rId13" Type="http://schemas.openxmlformats.org/officeDocument/2006/relationships/image" Target="../media/image37.emf"/><Relationship Id="rId3" Type="http://schemas.openxmlformats.org/officeDocument/2006/relationships/oleObject" Target="../embeddings/oleObject28.bin"/><Relationship Id="rId7" Type="http://schemas.openxmlformats.org/officeDocument/2006/relationships/oleObject" Target="../embeddings/oleObject31.bin"/><Relationship Id="rId12" Type="http://schemas.openxmlformats.org/officeDocument/2006/relationships/oleObject" Target="../embeddings/oleObject33.bin"/><Relationship Id="rId17" Type="http://schemas.openxmlformats.org/officeDocument/2006/relationships/image" Target="../media/image39.wmf"/><Relationship Id="rId2" Type="http://schemas.openxmlformats.org/officeDocument/2006/relationships/slideLayout" Target="../slideLayouts/slideLayout2.xml"/><Relationship Id="rId16" Type="http://schemas.openxmlformats.org/officeDocument/2006/relationships/oleObject" Target="../embeddings/oleObject35.bin"/><Relationship Id="rId1" Type="http://schemas.openxmlformats.org/officeDocument/2006/relationships/vmlDrawing" Target="../drawings/vmlDrawing9.vml"/><Relationship Id="rId6" Type="http://schemas.openxmlformats.org/officeDocument/2006/relationships/oleObject" Target="../embeddings/oleObject30.bin"/><Relationship Id="rId11" Type="http://schemas.openxmlformats.org/officeDocument/2006/relationships/image" Target="../media/image40.png"/><Relationship Id="rId5" Type="http://schemas.openxmlformats.org/officeDocument/2006/relationships/oleObject" Target="../embeddings/oleObject29.bin"/><Relationship Id="rId15" Type="http://schemas.openxmlformats.org/officeDocument/2006/relationships/image" Target="../media/image38.emf"/><Relationship Id="rId10" Type="http://schemas.openxmlformats.org/officeDocument/2006/relationships/image" Target="../media/image36.emf"/><Relationship Id="rId4" Type="http://schemas.openxmlformats.org/officeDocument/2006/relationships/image" Target="../media/image34.emf"/><Relationship Id="rId9" Type="http://schemas.openxmlformats.org/officeDocument/2006/relationships/oleObject" Target="../embeddings/oleObject32.bin"/><Relationship Id="rId14" Type="http://schemas.openxmlformats.org/officeDocument/2006/relationships/oleObject" Target="../embeddings/oleObject34.bin"/></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5.wmf"/><Relationship Id="rId13" Type="http://schemas.openxmlformats.org/officeDocument/2006/relationships/oleObject" Target="../embeddings/oleObject41.bin"/><Relationship Id="rId3" Type="http://schemas.openxmlformats.org/officeDocument/2006/relationships/oleObject" Target="../embeddings/oleObject36.bin"/><Relationship Id="rId7" Type="http://schemas.openxmlformats.org/officeDocument/2006/relationships/oleObject" Target="../embeddings/oleObject38.bin"/><Relationship Id="rId12" Type="http://schemas.openxmlformats.org/officeDocument/2006/relationships/image" Target="../media/image47.w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44.wmf"/><Relationship Id="rId11" Type="http://schemas.openxmlformats.org/officeDocument/2006/relationships/oleObject" Target="../embeddings/oleObject40.bin"/><Relationship Id="rId5" Type="http://schemas.openxmlformats.org/officeDocument/2006/relationships/oleObject" Target="../embeddings/oleObject37.bin"/><Relationship Id="rId10" Type="http://schemas.openxmlformats.org/officeDocument/2006/relationships/image" Target="../media/image46.emf"/><Relationship Id="rId4" Type="http://schemas.openxmlformats.org/officeDocument/2006/relationships/image" Target="../media/image43.wmf"/><Relationship Id="rId9" Type="http://schemas.openxmlformats.org/officeDocument/2006/relationships/oleObject" Target="../embeddings/oleObject39.bin"/><Relationship Id="rId14" Type="http://schemas.openxmlformats.org/officeDocument/2006/relationships/image" Target="../media/image48.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2.bin"/><Relationship Id="rId7"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w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45.bin"/><Relationship Id="rId13" Type="http://schemas.openxmlformats.org/officeDocument/2006/relationships/image" Target="../media/image57.wmf"/><Relationship Id="rId3" Type="http://schemas.openxmlformats.org/officeDocument/2006/relationships/image" Target="../media/image58.png"/><Relationship Id="rId7" Type="http://schemas.openxmlformats.org/officeDocument/2006/relationships/image" Target="../media/image54.wmf"/><Relationship Id="rId12" Type="http://schemas.openxmlformats.org/officeDocument/2006/relationships/oleObject" Target="../embeddings/oleObject47.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44.bin"/><Relationship Id="rId11" Type="http://schemas.openxmlformats.org/officeDocument/2006/relationships/image" Target="../media/image56.wmf"/><Relationship Id="rId5" Type="http://schemas.openxmlformats.org/officeDocument/2006/relationships/image" Target="../media/image53.wmf"/><Relationship Id="rId10" Type="http://schemas.openxmlformats.org/officeDocument/2006/relationships/oleObject" Target="../embeddings/oleObject46.bin"/><Relationship Id="rId4" Type="http://schemas.openxmlformats.org/officeDocument/2006/relationships/oleObject" Target="../embeddings/oleObject43.bin"/><Relationship Id="rId9" Type="http://schemas.openxmlformats.org/officeDocument/2006/relationships/image" Target="../media/image55.wmf"/></Relationships>
</file>

<file path=ppt/slides/_rels/slide16.xml.rels><?xml version="1.0" encoding="UTF-8" standalone="yes"?>
<Relationships xmlns="http://schemas.openxmlformats.org/package/2006/relationships"><Relationship Id="rId8" Type="http://schemas.openxmlformats.org/officeDocument/2006/relationships/image" Target="../media/image61.wmf"/><Relationship Id="rId13" Type="http://schemas.openxmlformats.org/officeDocument/2006/relationships/oleObject" Target="../embeddings/oleObject53.bin"/><Relationship Id="rId3" Type="http://schemas.openxmlformats.org/officeDocument/2006/relationships/oleObject" Target="../embeddings/oleObject48.bin"/><Relationship Id="rId7" Type="http://schemas.openxmlformats.org/officeDocument/2006/relationships/oleObject" Target="../embeddings/oleObject50.bin"/><Relationship Id="rId12" Type="http://schemas.openxmlformats.org/officeDocument/2006/relationships/image" Target="../media/image63.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60.wmf"/><Relationship Id="rId11" Type="http://schemas.openxmlformats.org/officeDocument/2006/relationships/oleObject" Target="../embeddings/oleObject52.bin"/><Relationship Id="rId5" Type="http://schemas.openxmlformats.org/officeDocument/2006/relationships/oleObject" Target="../embeddings/oleObject49.bin"/><Relationship Id="rId10" Type="http://schemas.openxmlformats.org/officeDocument/2006/relationships/image" Target="../media/image62.wmf"/><Relationship Id="rId4" Type="http://schemas.openxmlformats.org/officeDocument/2006/relationships/image" Target="../media/image59.wmf"/><Relationship Id="rId9" Type="http://schemas.openxmlformats.org/officeDocument/2006/relationships/oleObject" Target="../embeddings/oleObject51.bin"/><Relationship Id="rId14" Type="http://schemas.openxmlformats.org/officeDocument/2006/relationships/image" Target="../media/image64.wmf"/></Relationships>
</file>

<file path=ppt/slides/_rels/slide17.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oleObject" Target="../embeddings/oleObject54.bin"/><Relationship Id="rId7" Type="http://schemas.openxmlformats.org/officeDocument/2006/relationships/oleObject" Target="../embeddings/oleObject56.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66.wmf"/><Relationship Id="rId5" Type="http://schemas.openxmlformats.org/officeDocument/2006/relationships/oleObject" Target="../embeddings/oleObject55.bin"/><Relationship Id="rId4" Type="http://schemas.openxmlformats.org/officeDocument/2006/relationships/image" Target="../media/image65.wmf"/></Relationships>
</file>

<file path=ppt/slides/_rels/slide1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emf"/><Relationship Id="rId4" Type="http://schemas.openxmlformats.org/officeDocument/2006/relationships/image" Target="../media/image70.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57.bin"/><Relationship Id="rId7" Type="http://schemas.openxmlformats.org/officeDocument/2006/relationships/image" Target="../media/image74.gi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73.wmf"/><Relationship Id="rId5" Type="http://schemas.openxmlformats.org/officeDocument/2006/relationships/oleObject" Target="../embeddings/oleObject58.bin"/><Relationship Id="rId4" Type="http://schemas.openxmlformats.org/officeDocument/2006/relationships/image" Target="../media/image72.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6.emf"/><Relationship Id="rId13" Type="http://schemas.openxmlformats.org/officeDocument/2006/relationships/image" Target="../media/image76.wmf"/><Relationship Id="rId18" Type="http://schemas.openxmlformats.org/officeDocument/2006/relationships/oleObject" Target="../embeddings/oleObject63.bin"/><Relationship Id="rId3" Type="http://schemas.openxmlformats.org/officeDocument/2006/relationships/image" Target="../media/image83.emf"/><Relationship Id="rId21" Type="http://schemas.openxmlformats.org/officeDocument/2006/relationships/image" Target="../media/image80.wmf"/><Relationship Id="rId7" Type="http://schemas.openxmlformats.org/officeDocument/2006/relationships/image" Target="../media/image85.png"/><Relationship Id="rId12" Type="http://schemas.openxmlformats.org/officeDocument/2006/relationships/oleObject" Target="../embeddings/oleObject60.bin"/><Relationship Id="rId17" Type="http://schemas.openxmlformats.org/officeDocument/2006/relationships/image" Target="../media/image78.wmf"/><Relationship Id="rId25" Type="http://schemas.openxmlformats.org/officeDocument/2006/relationships/image" Target="../media/image82.wmf"/><Relationship Id="rId2" Type="http://schemas.openxmlformats.org/officeDocument/2006/relationships/slideLayout" Target="../slideLayouts/slideLayout2.xml"/><Relationship Id="rId16" Type="http://schemas.openxmlformats.org/officeDocument/2006/relationships/oleObject" Target="../embeddings/oleObject62.bin"/><Relationship Id="rId20" Type="http://schemas.openxmlformats.org/officeDocument/2006/relationships/oleObject" Target="../embeddings/oleObject64.bin"/><Relationship Id="rId1" Type="http://schemas.openxmlformats.org/officeDocument/2006/relationships/vmlDrawing" Target="../drawings/vmlDrawing16.vml"/><Relationship Id="rId6" Type="http://schemas.openxmlformats.org/officeDocument/2006/relationships/image" Target="../media/image84.emf"/><Relationship Id="rId11" Type="http://schemas.openxmlformats.org/officeDocument/2006/relationships/image" Target="../media/image89.emf"/><Relationship Id="rId24" Type="http://schemas.openxmlformats.org/officeDocument/2006/relationships/oleObject" Target="../embeddings/oleObject66.bin"/><Relationship Id="rId5" Type="http://schemas.openxmlformats.org/officeDocument/2006/relationships/image" Target="../media/image75.wmf"/><Relationship Id="rId15" Type="http://schemas.openxmlformats.org/officeDocument/2006/relationships/image" Target="../media/image77.wmf"/><Relationship Id="rId23" Type="http://schemas.openxmlformats.org/officeDocument/2006/relationships/image" Target="../media/image81.wmf"/><Relationship Id="rId10" Type="http://schemas.openxmlformats.org/officeDocument/2006/relationships/image" Target="../media/image88.emf"/><Relationship Id="rId19" Type="http://schemas.openxmlformats.org/officeDocument/2006/relationships/image" Target="../media/image79.wmf"/><Relationship Id="rId4" Type="http://schemas.openxmlformats.org/officeDocument/2006/relationships/oleObject" Target="../embeddings/oleObject59.bin"/><Relationship Id="rId9" Type="http://schemas.openxmlformats.org/officeDocument/2006/relationships/image" Target="../media/image87.emf"/><Relationship Id="rId14" Type="http://schemas.openxmlformats.org/officeDocument/2006/relationships/oleObject" Target="../embeddings/oleObject61.bin"/><Relationship Id="rId22" Type="http://schemas.openxmlformats.org/officeDocument/2006/relationships/oleObject" Target="../embeddings/oleObject65.bin"/></Relationships>
</file>

<file path=ppt/slides/_rels/slide21.xml.rels><?xml version="1.0" encoding="UTF-8" standalone="yes"?>
<Relationships xmlns="http://schemas.openxmlformats.org/package/2006/relationships"><Relationship Id="rId8" Type="http://schemas.openxmlformats.org/officeDocument/2006/relationships/image" Target="../media/image92.wmf"/><Relationship Id="rId13" Type="http://schemas.openxmlformats.org/officeDocument/2006/relationships/oleObject" Target="../embeddings/oleObject72.bin"/><Relationship Id="rId18" Type="http://schemas.openxmlformats.org/officeDocument/2006/relationships/image" Target="../media/image97.wmf"/><Relationship Id="rId3" Type="http://schemas.openxmlformats.org/officeDocument/2006/relationships/oleObject" Target="../embeddings/oleObject67.bin"/><Relationship Id="rId21" Type="http://schemas.openxmlformats.org/officeDocument/2006/relationships/image" Target="../media/image100.png"/><Relationship Id="rId7" Type="http://schemas.openxmlformats.org/officeDocument/2006/relationships/oleObject" Target="../embeddings/oleObject69.bin"/><Relationship Id="rId12" Type="http://schemas.openxmlformats.org/officeDocument/2006/relationships/image" Target="../media/image94.wmf"/><Relationship Id="rId17" Type="http://schemas.openxmlformats.org/officeDocument/2006/relationships/oleObject" Target="../embeddings/oleObject74.bin"/><Relationship Id="rId2" Type="http://schemas.openxmlformats.org/officeDocument/2006/relationships/slideLayout" Target="../slideLayouts/slideLayout2.xml"/><Relationship Id="rId16" Type="http://schemas.openxmlformats.org/officeDocument/2006/relationships/image" Target="../media/image96.wmf"/><Relationship Id="rId20" Type="http://schemas.openxmlformats.org/officeDocument/2006/relationships/image" Target="../media/image98.wmf"/><Relationship Id="rId1" Type="http://schemas.openxmlformats.org/officeDocument/2006/relationships/vmlDrawing" Target="../drawings/vmlDrawing17.vml"/><Relationship Id="rId6" Type="http://schemas.openxmlformats.org/officeDocument/2006/relationships/image" Target="../media/image91.wmf"/><Relationship Id="rId11" Type="http://schemas.openxmlformats.org/officeDocument/2006/relationships/oleObject" Target="../embeddings/oleObject71.bin"/><Relationship Id="rId5" Type="http://schemas.openxmlformats.org/officeDocument/2006/relationships/oleObject" Target="../embeddings/oleObject68.bin"/><Relationship Id="rId15" Type="http://schemas.openxmlformats.org/officeDocument/2006/relationships/oleObject" Target="../embeddings/oleObject73.bin"/><Relationship Id="rId23" Type="http://schemas.openxmlformats.org/officeDocument/2006/relationships/image" Target="../media/image99.wmf"/><Relationship Id="rId10" Type="http://schemas.openxmlformats.org/officeDocument/2006/relationships/image" Target="../media/image93.wmf"/><Relationship Id="rId19" Type="http://schemas.openxmlformats.org/officeDocument/2006/relationships/oleObject" Target="../embeddings/oleObject75.bin"/><Relationship Id="rId4" Type="http://schemas.openxmlformats.org/officeDocument/2006/relationships/image" Target="../media/image90.wmf"/><Relationship Id="rId9" Type="http://schemas.openxmlformats.org/officeDocument/2006/relationships/oleObject" Target="../embeddings/oleObject70.bin"/><Relationship Id="rId14" Type="http://schemas.openxmlformats.org/officeDocument/2006/relationships/image" Target="../media/image95.wmf"/><Relationship Id="rId22" Type="http://schemas.openxmlformats.org/officeDocument/2006/relationships/oleObject" Target="../embeddings/oleObject76.bin"/></Relationships>
</file>

<file path=ppt/slides/_rels/slide22.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79.bin"/><Relationship Id="rId3" Type="http://schemas.openxmlformats.org/officeDocument/2006/relationships/image" Target="../media/image106.png"/><Relationship Id="rId7" Type="http://schemas.openxmlformats.org/officeDocument/2006/relationships/image" Target="../media/image104.wmf"/><Relationship Id="rId12" Type="http://schemas.openxmlformats.org/officeDocument/2006/relationships/image" Target="../media/image107.emf"/><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78.bin"/><Relationship Id="rId11" Type="http://schemas.openxmlformats.org/officeDocument/2006/relationships/image" Target="../media/image106.wmf"/><Relationship Id="rId5" Type="http://schemas.openxmlformats.org/officeDocument/2006/relationships/image" Target="../media/image103.wmf"/><Relationship Id="rId10" Type="http://schemas.openxmlformats.org/officeDocument/2006/relationships/oleObject" Target="../embeddings/oleObject80.bin"/><Relationship Id="rId4" Type="http://schemas.openxmlformats.org/officeDocument/2006/relationships/oleObject" Target="../embeddings/oleObject77.bin"/><Relationship Id="rId9" Type="http://schemas.openxmlformats.org/officeDocument/2006/relationships/image" Target="../media/image105.wmf"/></Relationships>
</file>

<file path=ppt/slides/_rels/slide24.xml.rels><?xml version="1.0" encoding="UTF-8" standalone="yes"?>
<Relationships xmlns="http://schemas.openxmlformats.org/package/2006/relationships"><Relationship Id="rId8" Type="http://schemas.openxmlformats.org/officeDocument/2006/relationships/image" Target="../media/image110.wmf"/><Relationship Id="rId3" Type="http://schemas.openxmlformats.org/officeDocument/2006/relationships/oleObject" Target="../embeddings/oleObject81.bin"/><Relationship Id="rId7" Type="http://schemas.openxmlformats.org/officeDocument/2006/relationships/oleObject" Target="../embeddings/oleObject83.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109.wmf"/><Relationship Id="rId11" Type="http://schemas.openxmlformats.org/officeDocument/2006/relationships/image" Target="../media/image111.wmf"/><Relationship Id="rId5" Type="http://schemas.openxmlformats.org/officeDocument/2006/relationships/oleObject" Target="../embeddings/oleObject82.bin"/><Relationship Id="rId10" Type="http://schemas.openxmlformats.org/officeDocument/2006/relationships/oleObject" Target="../embeddings/oleObject84.bin"/><Relationship Id="rId4" Type="http://schemas.openxmlformats.org/officeDocument/2006/relationships/image" Target="../media/image108.wmf"/><Relationship Id="rId9" Type="http://schemas.openxmlformats.org/officeDocument/2006/relationships/image" Target="../media/image112.emf"/></Relationships>
</file>

<file path=ppt/slides/_rels/slide25.xml.rels><?xml version="1.0" encoding="UTF-8" standalone="yes"?>
<Relationships xmlns="http://schemas.openxmlformats.org/package/2006/relationships"><Relationship Id="rId8" Type="http://schemas.openxmlformats.org/officeDocument/2006/relationships/image" Target="../media/image114.wmf"/><Relationship Id="rId3" Type="http://schemas.openxmlformats.org/officeDocument/2006/relationships/image" Target="../media/image115.emf"/><Relationship Id="rId7" Type="http://schemas.openxmlformats.org/officeDocument/2006/relationships/oleObject" Target="../embeddings/oleObject86.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113.wmf"/><Relationship Id="rId5" Type="http://schemas.openxmlformats.org/officeDocument/2006/relationships/oleObject" Target="../embeddings/oleObject85.bin"/><Relationship Id="rId4" Type="http://schemas.openxmlformats.org/officeDocument/2006/relationships/image" Target="../media/image116.emf"/></Relationships>
</file>

<file path=ppt/slides/_rels/slide26.xml.rels><?xml version="1.0" encoding="UTF-8" standalone="yes"?>
<Relationships xmlns="http://schemas.openxmlformats.org/package/2006/relationships"><Relationship Id="rId8" Type="http://schemas.openxmlformats.org/officeDocument/2006/relationships/image" Target="../media/image119.wmf"/><Relationship Id="rId13" Type="http://schemas.openxmlformats.org/officeDocument/2006/relationships/image" Target="../media/image121.wmf"/><Relationship Id="rId18" Type="http://schemas.openxmlformats.org/officeDocument/2006/relationships/oleObject" Target="../embeddings/oleObject94.bin"/><Relationship Id="rId3" Type="http://schemas.openxmlformats.org/officeDocument/2006/relationships/oleObject" Target="../embeddings/oleObject87.bin"/><Relationship Id="rId7" Type="http://schemas.openxmlformats.org/officeDocument/2006/relationships/oleObject" Target="../embeddings/oleObject89.bin"/><Relationship Id="rId12" Type="http://schemas.openxmlformats.org/officeDocument/2006/relationships/oleObject" Target="../embeddings/oleObject91.bin"/><Relationship Id="rId17" Type="http://schemas.openxmlformats.org/officeDocument/2006/relationships/image" Target="../media/image123.wmf"/><Relationship Id="rId2" Type="http://schemas.openxmlformats.org/officeDocument/2006/relationships/slideLayout" Target="../slideLayouts/slideLayout2.xml"/><Relationship Id="rId16" Type="http://schemas.openxmlformats.org/officeDocument/2006/relationships/oleObject" Target="../embeddings/oleObject93.bin"/><Relationship Id="rId1" Type="http://schemas.openxmlformats.org/officeDocument/2006/relationships/vmlDrawing" Target="../drawings/vmlDrawing21.vml"/><Relationship Id="rId6" Type="http://schemas.openxmlformats.org/officeDocument/2006/relationships/image" Target="../media/image118.wmf"/><Relationship Id="rId11" Type="http://schemas.openxmlformats.org/officeDocument/2006/relationships/image" Target="../media/image125.emf"/><Relationship Id="rId5" Type="http://schemas.openxmlformats.org/officeDocument/2006/relationships/oleObject" Target="../embeddings/oleObject88.bin"/><Relationship Id="rId15" Type="http://schemas.openxmlformats.org/officeDocument/2006/relationships/image" Target="../media/image122.wmf"/><Relationship Id="rId10" Type="http://schemas.openxmlformats.org/officeDocument/2006/relationships/image" Target="../media/image120.wmf"/><Relationship Id="rId19" Type="http://schemas.openxmlformats.org/officeDocument/2006/relationships/image" Target="../media/image124.wmf"/><Relationship Id="rId4" Type="http://schemas.openxmlformats.org/officeDocument/2006/relationships/image" Target="../media/image117.wmf"/><Relationship Id="rId9" Type="http://schemas.openxmlformats.org/officeDocument/2006/relationships/oleObject" Target="../embeddings/oleObject90.bin"/><Relationship Id="rId14" Type="http://schemas.openxmlformats.org/officeDocument/2006/relationships/oleObject" Target="../embeddings/oleObject92.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95.bin"/><Relationship Id="rId7" Type="http://schemas.openxmlformats.org/officeDocument/2006/relationships/image" Target="../media/image128.png"/><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image" Target="../media/image127.wmf"/><Relationship Id="rId5" Type="http://schemas.openxmlformats.org/officeDocument/2006/relationships/oleObject" Target="../embeddings/oleObject96.bin"/><Relationship Id="rId4" Type="http://schemas.openxmlformats.org/officeDocument/2006/relationships/image" Target="../media/image126.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97.bin"/><Relationship Id="rId7" Type="http://schemas.openxmlformats.org/officeDocument/2006/relationships/image" Target="../media/image131.png"/><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image" Target="../media/image130.wmf"/><Relationship Id="rId5" Type="http://schemas.openxmlformats.org/officeDocument/2006/relationships/oleObject" Target="../embeddings/oleObject98.bin"/><Relationship Id="rId4" Type="http://schemas.openxmlformats.org/officeDocument/2006/relationships/image" Target="../media/image129.wmf"/></Relationships>
</file>

<file path=ppt/slides/_rels/slide29.xml.rels><?xml version="1.0" encoding="UTF-8" standalone="yes"?>
<Relationships xmlns="http://schemas.openxmlformats.org/package/2006/relationships"><Relationship Id="rId8" Type="http://schemas.openxmlformats.org/officeDocument/2006/relationships/image" Target="../media/image133.wmf"/><Relationship Id="rId13" Type="http://schemas.openxmlformats.org/officeDocument/2006/relationships/image" Target="../media/image124.wmf"/><Relationship Id="rId3" Type="http://schemas.openxmlformats.org/officeDocument/2006/relationships/image" Target="../media/image135.emf"/><Relationship Id="rId7" Type="http://schemas.openxmlformats.org/officeDocument/2006/relationships/oleObject" Target="../embeddings/oleObject100.bin"/><Relationship Id="rId12" Type="http://schemas.openxmlformats.org/officeDocument/2006/relationships/oleObject" Target="../embeddings/oleObject102.bin"/><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image" Target="../media/image132.wmf"/><Relationship Id="rId11" Type="http://schemas.openxmlformats.org/officeDocument/2006/relationships/image" Target="../media/image137.emf"/><Relationship Id="rId5" Type="http://schemas.openxmlformats.org/officeDocument/2006/relationships/oleObject" Target="../embeddings/oleObject99.bin"/><Relationship Id="rId10" Type="http://schemas.openxmlformats.org/officeDocument/2006/relationships/image" Target="../media/image134.wmf"/><Relationship Id="rId4" Type="http://schemas.openxmlformats.org/officeDocument/2006/relationships/image" Target="../media/image136.emf"/><Relationship Id="rId9" Type="http://schemas.openxmlformats.org/officeDocument/2006/relationships/oleObject" Target="../embeddings/oleObject101.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41.wmf"/><Relationship Id="rId13" Type="http://schemas.openxmlformats.org/officeDocument/2006/relationships/oleObject" Target="../embeddings/oleObject108.bin"/><Relationship Id="rId3" Type="http://schemas.openxmlformats.org/officeDocument/2006/relationships/oleObject" Target="../embeddings/oleObject103.bin"/><Relationship Id="rId7" Type="http://schemas.openxmlformats.org/officeDocument/2006/relationships/oleObject" Target="../embeddings/oleObject105.bin"/><Relationship Id="rId12" Type="http://schemas.openxmlformats.org/officeDocument/2006/relationships/image" Target="../media/image143.emf"/><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image" Target="../media/image140.wmf"/><Relationship Id="rId11" Type="http://schemas.openxmlformats.org/officeDocument/2006/relationships/oleObject" Target="../embeddings/oleObject107.bin"/><Relationship Id="rId5" Type="http://schemas.openxmlformats.org/officeDocument/2006/relationships/oleObject" Target="../embeddings/oleObject104.bin"/><Relationship Id="rId10" Type="http://schemas.openxmlformats.org/officeDocument/2006/relationships/image" Target="../media/image142.wmf"/><Relationship Id="rId4" Type="http://schemas.openxmlformats.org/officeDocument/2006/relationships/image" Target="../media/image139.emf"/><Relationship Id="rId9" Type="http://schemas.openxmlformats.org/officeDocument/2006/relationships/oleObject" Target="../embeddings/oleObject106.bin"/><Relationship Id="rId14" Type="http://schemas.openxmlformats.org/officeDocument/2006/relationships/image" Target="../media/image144.emf"/></Relationships>
</file>

<file path=ppt/slides/_rels/slide32.xml.rels><?xml version="1.0" encoding="UTF-8" standalone="yes"?>
<Relationships xmlns="http://schemas.openxmlformats.org/package/2006/relationships"><Relationship Id="rId8" Type="http://schemas.openxmlformats.org/officeDocument/2006/relationships/image" Target="../media/image147.emf"/><Relationship Id="rId13" Type="http://schemas.openxmlformats.org/officeDocument/2006/relationships/oleObject" Target="../embeddings/oleObject114.bin"/><Relationship Id="rId3" Type="http://schemas.openxmlformats.org/officeDocument/2006/relationships/oleObject" Target="../embeddings/oleObject109.bin"/><Relationship Id="rId7" Type="http://schemas.openxmlformats.org/officeDocument/2006/relationships/oleObject" Target="../embeddings/oleObject111.bin"/><Relationship Id="rId12" Type="http://schemas.openxmlformats.org/officeDocument/2006/relationships/image" Target="../media/image149.emf"/><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146.emf"/><Relationship Id="rId11" Type="http://schemas.openxmlformats.org/officeDocument/2006/relationships/oleObject" Target="../embeddings/oleObject113.bin"/><Relationship Id="rId5" Type="http://schemas.openxmlformats.org/officeDocument/2006/relationships/oleObject" Target="../embeddings/oleObject110.bin"/><Relationship Id="rId10" Type="http://schemas.openxmlformats.org/officeDocument/2006/relationships/image" Target="../media/image148.emf"/><Relationship Id="rId4" Type="http://schemas.openxmlformats.org/officeDocument/2006/relationships/image" Target="../media/image145.wmf"/><Relationship Id="rId9" Type="http://schemas.openxmlformats.org/officeDocument/2006/relationships/oleObject" Target="../embeddings/oleObject112.bin"/><Relationship Id="rId14" Type="http://schemas.openxmlformats.org/officeDocument/2006/relationships/image" Target="../media/image150.wmf"/></Relationships>
</file>

<file path=ppt/slides/_rels/slide33.xml.rels><?xml version="1.0" encoding="UTF-8" standalone="yes"?>
<Relationships xmlns="http://schemas.openxmlformats.org/package/2006/relationships"><Relationship Id="rId8" Type="http://schemas.openxmlformats.org/officeDocument/2006/relationships/image" Target="../media/image152.wmf"/><Relationship Id="rId13" Type="http://schemas.openxmlformats.org/officeDocument/2006/relationships/oleObject" Target="../embeddings/oleObject119.bin"/><Relationship Id="rId18" Type="http://schemas.openxmlformats.org/officeDocument/2006/relationships/image" Target="../media/image157.wmf"/><Relationship Id="rId3" Type="http://schemas.openxmlformats.org/officeDocument/2006/relationships/image" Target="../media/image161.png"/><Relationship Id="rId21" Type="http://schemas.openxmlformats.org/officeDocument/2006/relationships/oleObject" Target="../embeddings/oleObject123.bin"/><Relationship Id="rId7" Type="http://schemas.openxmlformats.org/officeDocument/2006/relationships/oleObject" Target="../embeddings/oleObject116.bin"/><Relationship Id="rId12" Type="http://schemas.openxmlformats.org/officeDocument/2006/relationships/image" Target="../media/image154.wmf"/><Relationship Id="rId17" Type="http://schemas.openxmlformats.org/officeDocument/2006/relationships/oleObject" Target="../embeddings/oleObject121.bin"/><Relationship Id="rId2" Type="http://schemas.openxmlformats.org/officeDocument/2006/relationships/slideLayout" Target="../slideLayouts/slideLayout2.xml"/><Relationship Id="rId16" Type="http://schemas.openxmlformats.org/officeDocument/2006/relationships/image" Target="../media/image156.wmf"/><Relationship Id="rId20" Type="http://schemas.openxmlformats.org/officeDocument/2006/relationships/image" Target="../media/image158.wmf"/><Relationship Id="rId1" Type="http://schemas.openxmlformats.org/officeDocument/2006/relationships/vmlDrawing" Target="../drawings/vmlDrawing27.vml"/><Relationship Id="rId6" Type="http://schemas.openxmlformats.org/officeDocument/2006/relationships/image" Target="../media/image151.wmf"/><Relationship Id="rId11" Type="http://schemas.openxmlformats.org/officeDocument/2006/relationships/oleObject" Target="../embeddings/oleObject118.bin"/><Relationship Id="rId24" Type="http://schemas.openxmlformats.org/officeDocument/2006/relationships/image" Target="../media/image160.wmf"/><Relationship Id="rId5" Type="http://schemas.openxmlformats.org/officeDocument/2006/relationships/oleObject" Target="../embeddings/oleObject115.bin"/><Relationship Id="rId15" Type="http://schemas.openxmlformats.org/officeDocument/2006/relationships/oleObject" Target="../embeddings/oleObject120.bin"/><Relationship Id="rId23" Type="http://schemas.openxmlformats.org/officeDocument/2006/relationships/oleObject" Target="../embeddings/oleObject124.bin"/><Relationship Id="rId10" Type="http://schemas.openxmlformats.org/officeDocument/2006/relationships/image" Target="../media/image153.wmf"/><Relationship Id="rId19" Type="http://schemas.openxmlformats.org/officeDocument/2006/relationships/oleObject" Target="../embeddings/oleObject122.bin"/><Relationship Id="rId4" Type="http://schemas.openxmlformats.org/officeDocument/2006/relationships/image" Target="../media/image162.png"/><Relationship Id="rId9" Type="http://schemas.openxmlformats.org/officeDocument/2006/relationships/oleObject" Target="../embeddings/oleObject117.bin"/><Relationship Id="rId14" Type="http://schemas.openxmlformats.org/officeDocument/2006/relationships/image" Target="../media/image155.wmf"/><Relationship Id="rId22" Type="http://schemas.openxmlformats.org/officeDocument/2006/relationships/image" Target="../media/image159.wmf"/></Relationships>
</file>

<file path=ppt/slides/_rels/slide34.xml.rels><?xml version="1.0" encoding="UTF-8" standalone="yes"?>
<Relationships xmlns="http://schemas.openxmlformats.org/package/2006/relationships"><Relationship Id="rId8" Type="http://schemas.openxmlformats.org/officeDocument/2006/relationships/image" Target="../media/image164.wmf"/><Relationship Id="rId13" Type="http://schemas.openxmlformats.org/officeDocument/2006/relationships/image" Target="../media/image171.emf"/><Relationship Id="rId3" Type="http://schemas.openxmlformats.org/officeDocument/2006/relationships/oleObject" Target="../embeddings/oleObject125.bin"/><Relationship Id="rId7" Type="http://schemas.openxmlformats.org/officeDocument/2006/relationships/oleObject" Target="../embeddings/oleObject126.bin"/><Relationship Id="rId12" Type="http://schemas.openxmlformats.org/officeDocument/2006/relationships/image" Target="../media/image170.emf"/><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image" Target="../media/image166.emf"/><Relationship Id="rId11" Type="http://schemas.openxmlformats.org/officeDocument/2006/relationships/image" Target="../media/image169.emf"/><Relationship Id="rId5" Type="http://schemas.openxmlformats.org/officeDocument/2006/relationships/image" Target="../media/image165.emf"/><Relationship Id="rId10" Type="http://schemas.openxmlformats.org/officeDocument/2006/relationships/image" Target="../media/image168.emf"/><Relationship Id="rId4" Type="http://schemas.openxmlformats.org/officeDocument/2006/relationships/image" Target="../media/image163.wmf"/><Relationship Id="rId9" Type="http://schemas.openxmlformats.org/officeDocument/2006/relationships/image" Target="../media/image167.emf"/><Relationship Id="rId14" Type="http://schemas.openxmlformats.org/officeDocument/2006/relationships/image" Target="../media/image172.emf"/></Relationships>
</file>

<file path=ppt/slides/_rels/slide35.xml.rels><?xml version="1.0" encoding="UTF-8" standalone="yes"?>
<Relationships xmlns="http://schemas.openxmlformats.org/package/2006/relationships"><Relationship Id="rId8" Type="http://schemas.openxmlformats.org/officeDocument/2006/relationships/image" Target="../media/image179.emf"/><Relationship Id="rId3" Type="http://schemas.openxmlformats.org/officeDocument/2006/relationships/image" Target="../media/image174.emf"/><Relationship Id="rId7" Type="http://schemas.openxmlformats.org/officeDocument/2006/relationships/image" Target="../media/image178.emf"/><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image" Target="../media/image177.emf"/><Relationship Id="rId11" Type="http://schemas.openxmlformats.org/officeDocument/2006/relationships/image" Target="../media/image180.emf"/><Relationship Id="rId5" Type="http://schemas.openxmlformats.org/officeDocument/2006/relationships/image" Target="../media/image176.emf"/><Relationship Id="rId10" Type="http://schemas.openxmlformats.org/officeDocument/2006/relationships/image" Target="../media/image173.wmf"/><Relationship Id="rId4" Type="http://schemas.openxmlformats.org/officeDocument/2006/relationships/image" Target="../media/image175.emf"/><Relationship Id="rId9" Type="http://schemas.openxmlformats.org/officeDocument/2006/relationships/oleObject" Target="../embeddings/oleObject127.bin"/></Relationships>
</file>

<file path=ppt/slides/_rels/slide36.xml.rels><?xml version="1.0" encoding="UTF-8" standalone="yes"?>
<Relationships xmlns="http://schemas.openxmlformats.org/package/2006/relationships"><Relationship Id="rId8" Type="http://schemas.openxmlformats.org/officeDocument/2006/relationships/image" Target="../media/image187.emf"/><Relationship Id="rId3" Type="http://schemas.openxmlformats.org/officeDocument/2006/relationships/image" Target="../media/image182.emf"/><Relationship Id="rId7" Type="http://schemas.openxmlformats.org/officeDocument/2006/relationships/image" Target="../media/image186.emf"/><Relationship Id="rId2" Type="http://schemas.openxmlformats.org/officeDocument/2006/relationships/image" Target="../media/image181.emf"/><Relationship Id="rId1" Type="http://schemas.openxmlformats.org/officeDocument/2006/relationships/slideLayout" Target="../slideLayouts/slideLayout2.xml"/><Relationship Id="rId6" Type="http://schemas.openxmlformats.org/officeDocument/2006/relationships/image" Target="../media/image185.emf"/><Relationship Id="rId5" Type="http://schemas.openxmlformats.org/officeDocument/2006/relationships/image" Target="../media/image184.emf"/><Relationship Id="rId10" Type="http://schemas.openxmlformats.org/officeDocument/2006/relationships/image" Target="../media/image189.emf"/><Relationship Id="rId4" Type="http://schemas.openxmlformats.org/officeDocument/2006/relationships/image" Target="../media/image183.emf"/><Relationship Id="rId9" Type="http://schemas.openxmlformats.org/officeDocument/2006/relationships/image" Target="../media/image188.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92.wmf"/><Relationship Id="rId13" Type="http://schemas.openxmlformats.org/officeDocument/2006/relationships/oleObject" Target="../embeddings/oleObject133.bin"/><Relationship Id="rId3" Type="http://schemas.openxmlformats.org/officeDocument/2006/relationships/oleObject" Target="../embeddings/oleObject128.bin"/><Relationship Id="rId7" Type="http://schemas.openxmlformats.org/officeDocument/2006/relationships/oleObject" Target="../embeddings/oleObject130.bin"/><Relationship Id="rId12" Type="http://schemas.openxmlformats.org/officeDocument/2006/relationships/image" Target="../media/image194.wmf"/><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image" Target="../media/image191.wmf"/><Relationship Id="rId11" Type="http://schemas.openxmlformats.org/officeDocument/2006/relationships/oleObject" Target="../embeddings/oleObject132.bin"/><Relationship Id="rId5" Type="http://schemas.openxmlformats.org/officeDocument/2006/relationships/oleObject" Target="../embeddings/oleObject129.bin"/><Relationship Id="rId10" Type="http://schemas.openxmlformats.org/officeDocument/2006/relationships/image" Target="../media/image193.wmf"/><Relationship Id="rId4" Type="http://schemas.openxmlformats.org/officeDocument/2006/relationships/image" Target="../media/image190.emf"/><Relationship Id="rId9" Type="http://schemas.openxmlformats.org/officeDocument/2006/relationships/oleObject" Target="../embeddings/oleObject131.bin"/><Relationship Id="rId14" Type="http://schemas.openxmlformats.org/officeDocument/2006/relationships/image" Target="../media/image195.wmf"/></Relationships>
</file>

<file path=ppt/slides/_rels/slide39.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oleObject" Target="../embeddings/oleObject134.bin"/><Relationship Id="rId7" Type="http://schemas.openxmlformats.org/officeDocument/2006/relationships/image" Target="../media/image198.png"/><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image" Target="../media/image197.wmf"/><Relationship Id="rId5" Type="http://schemas.openxmlformats.org/officeDocument/2006/relationships/oleObject" Target="../embeddings/oleObject135.bin"/><Relationship Id="rId4" Type="http://schemas.openxmlformats.org/officeDocument/2006/relationships/image" Target="../media/image196.wmf"/><Relationship Id="rId9" Type="http://schemas.openxmlformats.org/officeDocument/2006/relationships/image" Target="../media/image20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2.emf"/><Relationship Id="rId7"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image" Target="../media/image201.wmf"/><Relationship Id="rId5" Type="http://schemas.openxmlformats.org/officeDocument/2006/relationships/oleObject" Target="../embeddings/oleObject136.bin"/><Relationship Id="rId4" Type="http://schemas.openxmlformats.org/officeDocument/2006/relationships/image" Target="../media/image203.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2.wmf"/><Relationship Id="rId13" Type="http://schemas.openxmlformats.org/officeDocument/2006/relationships/image" Target="../media/image210.png"/><Relationship Id="rId3" Type="http://schemas.openxmlformats.org/officeDocument/2006/relationships/oleObject" Target="../embeddings/oleObject137.bin"/><Relationship Id="rId7" Type="http://schemas.openxmlformats.org/officeDocument/2006/relationships/oleObject" Target="../embeddings/oleObject139.bin"/><Relationship Id="rId12" Type="http://schemas.openxmlformats.org/officeDocument/2006/relationships/image" Target="../media/image209.png"/><Relationship Id="rId2" Type="http://schemas.openxmlformats.org/officeDocument/2006/relationships/slideLayout" Target="../slideLayouts/slideLayout2.xml"/><Relationship Id="rId1" Type="http://schemas.openxmlformats.org/officeDocument/2006/relationships/vmlDrawing" Target="../drawings/vmlDrawing33.vml"/><Relationship Id="rId6" Type="http://schemas.openxmlformats.org/officeDocument/2006/relationships/image" Target="../media/image205.emf"/><Relationship Id="rId11" Type="http://schemas.openxmlformats.org/officeDocument/2006/relationships/image" Target="../media/image208.png"/><Relationship Id="rId5" Type="http://schemas.openxmlformats.org/officeDocument/2006/relationships/oleObject" Target="../embeddings/oleObject138.bin"/><Relationship Id="rId15" Type="http://schemas.openxmlformats.org/officeDocument/2006/relationships/image" Target="../media/image11.emf"/><Relationship Id="rId10" Type="http://schemas.openxmlformats.org/officeDocument/2006/relationships/image" Target="../media/image207.png"/><Relationship Id="rId4" Type="http://schemas.openxmlformats.org/officeDocument/2006/relationships/image" Target="../media/image204.emf"/><Relationship Id="rId9" Type="http://schemas.openxmlformats.org/officeDocument/2006/relationships/image" Target="../media/image206.png"/><Relationship Id="rId14" Type="http://schemas.openxmlformats.org/officeDocument/2006/relationships/oleObject" Target="../embeddings/oleObject140.bin"/></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41.bin"/><Relationship Id="rId2" Type="http://schemas.openxmlformats.org/officeDocument/2006/relationships/slideLayout" Target="../slideLayouts/slideLayout2.xml"/><Relationship Id="rId1" Type="http://schemas.openxmlformats.org/officeDocument/2006/relationships/vmlDrawing" Target="../drawings/vmlDrawing34.vml"/><Relationship Id="rId4" Type="http://schemas.openxmlformats.org/officeDocument/2006/relationships/image" Target="../media/image211.emf"/></Relationships>
</file>

<file path=ppt/slides/_rels/slide4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16.png"/><Relationship Id="rId4" Type="http://schemas.openxmlformats.org/officeDocument/2006/relationships/image" Target="../media/image215.png"/></Relationships>
</file>

<file path=ppt/slides/_rels/slide48.xml.rels><?xml version="1.0" encoding="UTF-8" standalone="yes"?>
<Relationships xmlns="http://schemas.openxmlformats.org/package/2006/relationships"><Relationship Id="rId8" Type="http://schemas.openxmlformats.org/officeDocument/2006/relationships/image" Target="../media/image218.emf"/><Relationship Id="rId3" Type="http://schemas.openxmlformats.org/officeDocument/2006/relationships/oleObject" Target="../embeddings/oleObject142.bin"/><Relationship Id="rId7" Type="http://schemas.openxmlformats.org/officeDocument/2006/relationships/oleObject" Target="../embeddings/oleObject144.bin"/><Relationship Id="rId2" Type="http://schemas.openxmlformats.org/officeDocument/2006/relationships/slideLayout" Target="../slideLayouts/slideLayout2.xml"/><Relationship Id="rId1" Type="http://schemas.openxmlformats.org/officeDocument/2006/relationships/vmlDrawing" Target="../drawings/vmlDrawing35.vml"/><Relationship Id="rId6" Type="http://schemas.openxmlformats.org/officeDocument/2006/relationships/image" Target="../media/image217.emf"/><Relationship Id="rId5" Type="http://schemas.openxmlformats.org/officeDocument/2006/relationships/oleObject" Target="../embeddings/oleObject143.bin"/><Relationship Id="rId4" Type="http://schemas.openxmlformats.org/officeDocument/2006/relationships/image" Target="../media/image46.emf"/><Relationship Id="rId9" Type="http://schemas.openxmlformats.org/officeDocument/2006/relationships/image" Target="../media/image219.emf"/></Relationships>
</file>

<file path=ppt/slides/_rels/slide49.xml.rels><?xml version="1.0" encoding="UTF-8" standalone="yes"?>
<Relationships xmlns="http://schemas.openxmlformats.org/package/2006/relationships"><Relationship Id="rId8" Type="http://schemas.openxmlformats.org/officeDocument/2006/relationships/image" Target="../media/image222.emf"/><Relationship Id="rId13" Type="http://schemas.openxmlformats.org/officeDocument/2006/relationships/oleObject" Target="../embeddings/oleObject150.bin"/><Relationship Id="rId18" Type="http://schemas.openxmlformats.org/officeDocument/2006/relationships/image" Target="../media/image228.png"/><Relationship Id="rId3" Type="http://schemas.openxmlformats.org/officeDocument/2006/relationships/oleObject" Target="../embeddings/oleObject145.bin"/><Relationship Id="rId7" Type="http://schemas.openxmlformats.org/officeDocument/2006/relationships/oleObject" Target="../embeddings/oleObject147.bin"/><Relationship Id="rId12" Type="http://schemas.openxmlformats.org/officeDocument/2006/relationships/image" Target="../media/image224.emf"/><Relationship Id="rId17" Type="http://schemas.openxmlformats.org/officeDocument/2006/relationships/image" Target="../media/image227.png"/><Relationship Id="rId2" Type="http://schemas.openxmlformats.org/officeDocument/2006/relationships/slideLayout" Target="../slideLayouts/slideLayout2.xml"/><Relationship Id="rId16" Type="http://schemas.openxmlformats.org/officeDocument/2006/relationships/image" Target="../media/image226.emf"/><Relationship Id="rId1" Type="http://schemas.openxmlformats.org/officeDocument/2006/relationships/vmlDrawing" Target="../drawings/vmlDrawing36.vml"/><Relationship Id="rId6" Type="http://schemas.openxmlformats.org/officeDocument/2006/relationships/image" Target="../media/image221.emf"/><Relationship Id="rId11" Type="http://schemas.openxmlformats.org/officeDocument/2006/relationships/oleObject" Target="../embeddings/oleObject149.bin"/><Relationship Id="rId5" Type="http://schemas.openxmlformats.org/officeDocument/2006/relationships/oleObject" Target="../embeddings/oleObject146.bin"/><Relationship Id="rId15" Type="http://schemas.openxmlformats.org/officeDocument/2006/relationships/oleObject" Target="../embeddings/oleObject151.bin"/><Relationship Id="rId10" Type="http://schemas.openxmlformats.org/officeDocument/2006/relationships/image" Target="../media/image223.emf"/><Relationship Id="rId4" Type="http://schemas.openxmlformats.org/officeDocument/2006/relationships/image" Target="../media/image220.emf"/><Relationship Id="rId9" Type="http://schemas.openxmlformats.org/officeDocument/2006/relationships/oleObject" Target="../embeddings/oleObject148.bin"/><Relationship Id="rId14" Type="http://schemas.openxmlformats.org/officeDocument/2006/relationships/image" Target="../media/image225.em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154.bin"/><Relationship Id="rId13" Type="http://schemas.openxmlformats.org/officeDocument/2006/relationships/image" Target="../media/image233.emf"/><Relationship Id="rId18" Type="http://schemas.openxmlformats.org/officeDocument/2006/relationships/oleObject" Target="../embeddings/oleObject159.bin"/><Relationship Id="rId3" Type="http://schemas.openxmlformats.org/officeDocument/2006/relationships/oleObject" Target="../embeddings/oleObject152.bin"/><Relationship Id="rId21" Type="http://schemas.openxmlformats.org/officeDocument/2006/relationships/image" Target="../media/image237.wmf"/><Relationship Id="rId7" Type="http://schemas.openxmlformats.org/officeDocument/2006/relationships/image" Target="../media/image230.emf"/><Relationship Id="rId12" Type="http://schemas.openxmlformats.org/officeDocument/2006/relationships/oleObject" Target="../embeddings/oleObject156.bin"/><Relationship Id="rId17" Type="http://schemas.openxmlformats.org/officeDocument/2006/relationships/image" Target="../media/image235.emf"/><Relationship Id="rId2" Type="http://schemas.openxmlformats.org/officeDocument/2006/relationships/slideLayout" Target="../slideLayouts/slideLayout2.xml"/><Relationship Id="rId16" Type="http://schemas.openxmlformats.org/officeDocument/2006/relationships/oleObject" Target="../embeddings/oleObject158.bin"/><Relationship Id="rId20" Type="http://schemas.openxmlformats.org/officeDocument/2006/relationships/oleObject" Target="../embeddings/oleObject160.bin"/><Relationship Id="rId1" Type="http://schemas.openxmlformats.org/officeDocument/2006/relationships/vmlDrawing" Target="../drawings/vmlDrawing37.vml"/><Relationship Id="rId6" Type="http://schemas.openxmlformats.org/officeDocument/2006/relationships/oleObject" Target="../embeddings/oleObject153.bin"/><Relationship Id="rId11" Type="http://schemas.openxmlformats.org/officeDocument/2006/relationships/image" Target="../media/image232.emf"/><Relationship Id="rId5" Type="http://schemas.openxmlformats.org/officeDocument/2006/relationships/image" Target="../media/image239.wmf"/><Relationship Id="rId15" Type="http://schemas.openxmlformats.org/officeDocument/2006/relationships/image" Target="../media/image234.emf"/><Relationship Id="rId23" Type="http://schemas.openxmlformats.org/officeDocument/2006/relationships/image" Target="../media/image238.wmf"/><Relationship Id="rId10" Type="http://schemas.openxmlformats.org/officeDocument/2006/relationships/oleObject" Target="../embeddings/oleObject155.bin"/><Relationship Id="rId19" Type="http://schemas.openxmlformats.org/officeDocument/2006/relationships/image" Target="../media/image236.wmf"/><Relationship Id="rId4" Type="http://schemas.openxmlformats.org/officeDocument/2006/relationships/image" Target="../media/image229.wmf"/><Relationship Id="rId9" Type="http://schemas.openxmlformats.org/officeDocument/2006/relationships/image" Target="../media/image231.emf"/><Relationship Id="rId14" Type="http://schemas.openxmlformats.org/officeDocument/2006/relationships/oleObject" Target="../embeddings/oleObject157.bin"/><Relationship Id="rId22" Type="http://schemas.openxmlformats.org/officeDocument/2006/relationships/oleObject" Target="../embeddings/oleObject161.bin"/></Relationships>
</file>

<file path=ppt/slides/_rels/slide51.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243.wmf"/><Relationship Id="rId3" Type="http://schemas.openxmlformats.org/officeDocument/2006/relationships/oleObject" Target="../embeddings/oleObject162.bin"/><Relationship Id="rId7" Type="http://schemas.openxmlformats.org/officeDocument/2006/relationships/oleObject" Target="../embeddings/oleObject164.bin"/><Relationship Id="rId2" Type="http://schemas.openxmlformats.org/officeDocument/2006/relationships/slideLayout" Target="../slideLayouts/slideLayout2.xml"/><Relationship Id="rId1" Type="http://schemas.openxmlformats.org/officeDocument/2006/relationships/vmlDrawing" Target="../drawings/vmlDrawing38.vml"/><Relationship Id="rId6" Type="http://schemas.openxmlformats.org/officeDocument/2006/relationships/image" Target="../media/image242.wmf"/><Relationship Id="rId5" Type="http://schemas.openxmlformats.org/officeDocument/2006/relationships/oleObject" Target="../embeddings/oleObject163.bin"/><Relationship Id="rId10" Type="http://schemas.openxmlformats.org/officeDocument/2006/relationships/image" Target="../media/image244.wmf"/><Relationship Id="rId4" Type="http://schemas.openxmlformats.org/officeDocument/2006/relationships/image" Target="../media/image241.wmf"/><Relationship Id="rId9" Type="http://schemas.openxmlformats.org/officeDocument/2006/relationships/oleObject" Target="../embeddings/oleObject165.bin"/></Relationships>
</file>

<file path=ppt/slides/_rels/slide53.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57.png"/><Relationship Id="rId4" Type="http://schemas.openxmlformats.org/officeDocument/2006/relationships/image" Target="../media/image256.png"/></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2.xml"/><Relationship Id="rId4" Type="http://schemas.openxmlformats.org/officeDocument/2006/relationships/image" Target="../media/image260.jpeg"/></Relationships>
</file>

<file path=ppt/slides/_rels/slide61.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oleObject" Target="../embeddings/oleObject166.bin"/><Relationship Id="rId7" Type="http://schemas.openxmlformats.org/officeDocument/2006/relationships/oleObject" Target="../embeddings/oleObject31.bin"/><Relationship Id="rId2" Type="http://schemas.openxmlformats.org/officeDocument/2006/relationships/slideLayout" Target="../slideLayouts/slideLayout8.xml"/><Relationship Id="rId1" Type="http://schemas.openxmlformats.org/officeDocument/2006/relationships/vmlDrawing" Target="../drawings/vmlDrawing39.vml"/><Relationship Id="rId6" Type="http://schemas.openxmlformats.org/officeDocument/2006/relationships/oleObject" Target="../embeddings/oleObject30.bin"/><Relationship Id="rId5" Type="http://schemas.openxmlformats.org/officeDocument/2006/relationships/oleObject" Target="../embeddings/oleObject29.bin"/><Relationship Id="rId10" Type="http://schemas.openxmlformats.org/officeDocument/2006/relationships/image" Target="../media/image36.emf"/><Relationship Id="rId4" Type="http://schemas.openxmlformats.org/officeDocument/2006/relationships/image" Target="../media/image34.emf"/><Relationship Id="rId9" Type="http://schemas.openxmlformats.org/officeDocument/2006/relationships/oleObject" Target="../embeddings/oleObject32.bin"/></Relationships>
</file>

<file path=ppt/slides/_rels/slide62.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2.xml"/><Relationship Id="rId4" Type="http://schemas.openxmlformats.org/officeDocument/2006/relationships/image" Target="../media/image263.png"/></Relationships>
</file>

<file path=ppt/slides/_rels/slide63.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image" Target="../media/image265.png"/><Relationship Id="rId7" Type="http://schemas.openxmlformats.org/officeDocument/2006/relationships/image" Target="../media/image264.wmf"/><Relationship Id="rId2" Type="http://schemas.openxmlformats.org/officeDocument/2006/relationships/slideLayout" Target="../slideLayouts/slideLayout2.xml"/><Relationship Id="rId1" Type="http://schemas.openxmlformats.org/officeDocument/2006/relationships/vmlDrawing" Target="../drawings/vmlDrawing40.vml"/><Relationship Id="rId6" Type="http://schemas.openxmlformats.org/officeDocument/2006/relationships/oleObject" Target="../embeddings/oleObject167.bin"/><Relationship Id="rId5" Type="http://schemas.openxmlformats.org/officeDocument/2006/relationships/image" Target="../media/image267.png"/><Relationship Id="rId4" Type="http://schemas.openxmlformats.org/officeDocument/2006/relationships/image" Target="../media/image266.png"/><Relationship Id="rId9" Type="http://schemas.openxmlformats.org/officeDocument/2006/relationships/image" Target="../media/image269.png"/></Relationships>
</file>

<file path=ppt/slides/_rels/slide64.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png"/><Relationship Id="rId1" Type="http://schemas.openxmlformats.org/officeDocument/2006/relationships/slideLayout" Target="../slideLayouts/slideLayout2.xml"/><Relationship Id="rId6" Type="http://schemas.openxmlformats.org/officeDocument/2006/relationships/image" Target="../media/image274.png"/><Relationship Id="rId5" Type="http://schemas.openxmlformats.org/officeDocument/2006/relationships/image" Target="../media/image273.png"/><Relationship Id="rId4" Type="http://schemas.openxmlformats.org/officeDocument/2006/relationships/image" Target="../media/image272.png"/></Relationships>
</file>

<file path=ppt/slides/_rels/slide65.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2.xml"/><Relationship Id="rId5" Type="http://schemas.openxmlformats.org/officeDocument/2006/relationships/image" Target="../media/image278.png"/><Relationship Id="rId4" Type="http://schemas.openxmlformats.org/officeDocument/2006/relationships/image" Target="../media/image277.png"/></Relationships>
</file>

<file path=ppt/slides/_rels/slide66.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oleObject" Target="../embeddings/oleObject54.bin"/><Relationship Id="rId7" Type="http://schemas.openxmlformats.org/officeDocument/2006/relationships/oleObject" Target="../embeddings/oleObject56.bin"/><Relationship Id="rId2" Type="http://schemas.openxmlformats.org/officeDocument/2006/relationships/slideLayout" Target="../slideLayouts/slideLayout2.xml"/><Relationship Id="rId1" Type="http://schemas.openxmlformats.org/officeDocument/2006/relationships/vmlDrawing" Target="../drawings/vmlDrawing41.vml"/><Relationship Id="rId6" Type="http://schemas.openxmlformats.org/officeDocument/2006/relationships/image" Target="../media/image66.wmf"/><Relationship Id="rId5" Type="http://schemas.openxmlformats.org/officeDocument/2006/relationships/oleObject" Target="../embeddings/oleObject55.bin"/><Relationship Id="rId4" Type="http://schemas.openxmlformats.org/officeDocument/2006/relationships/image" Target="../media/image65.wmf"/></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50.bin"/><Relationship Id="rId13" Type="http://schemas.openxmlformats.org/officeDocument/2006/relationships/image" Target="../media/image63.wmf"/><Relationship Id="rId3" Type="http://schemas.openxmlformats.org/officeDocument/2006/relationships/image" Target="../media/image69.emf"/><Relationship Id="rId7" Type="http://schemas.openxmlformats.org/officeDocument/2006/relationships/image" Target="../media/image60.wmf"/><Relationship Id="rId12" Type="http://schemas.openxmlformats.org/officeDocument/2006/relationships/oleObject" Target="../embeddings/oleObject52.bin"/><Relationship Id="rId2" Type="http://schemas.openxmlformats.org/officeDocument/2006/relationships/slideLayout" Target="../slideLayouts/slideLayout2.xml"/><Relationship Id="rId1" Type="http://schemas.openxmlformats.org/officeDocument/2006/relationships/vmlDrawing" Target="../drawings/vmlDrawing42.vml"/><Relationship Id="rId6" Type="http://schemas.openxmlformats.org/officeDocument/2006/relationships/oleObject" Target="../embeddings/oleObject49.bin"/><Relationship Id="rId11" Type="http://schemas.openxmlformats.org/officeDocument/2006/relationships/image" Target="../media/image62.wmf"/><Relationship Id="rId5" Type="http://schemas.openxmlformats.org/officeDocument/2006/relationships/image" Target="../media/image59.wmf"/><Relationship Id="rId15" Type="http://schemas.openxmlformats.org/officeDocument/2006/relationships/image" Target="../media/image64.wmf"/><Relationship Id="rId10" Type="http://schemas.openxmlformats.org/officeDocument/2006/relationships/oleObject" Target="../embeddings/oleObject51.bin"/><Relationship Id="rId4" Type="http://schemas.openxmlformats.org/officeDocument/2006/relationships/oleObject" Target="../embeddings/oleObject48.bin"/><Relationship Id="rId9" Type="http://schemas.openxmlformats.org/officeDocument/2006/relationships/image" Target="../media/image61.wmf"/><Relationship Id="rId14" Type="http://schemas.openxmlformats.org/officeDocument/2006/relationships/oleObject" Target="../embeddings/oleObject53.bin"/></Relationships>
</file>

<file path=ppt/slides/_rels/slide7.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oleObject" Target="../embeddings/oleObject11.bin"/><Relationship Id="rId18" Type="http://schemas.openxmlformats.org/officeDocument/2006/relationships/image" Target="../media/image14.emf"/><Relationship Id="rId3" Type="http://schemas.openxmlformats.org/officeDocument/2006/relationships/oleObject" Target="../embeddings/oleObject6.bin"/><Relationship Id="rId21" Type="http://schemas.openxmlformats.org/officeDocument/2006/relationships/image" Target="../media/image16.emf"/><Relationship Id="rId7" Type="http://schemas.openxmlformats.org/officeDocument/2006/relationships/oleObject" Target="../embeddings/oleObject8.bin"/><Relationship Id="rId12" Type="http://schemas.openxmlformats.org/officeDocument/2006/relationships/image" Target="../media/image11.emf"/><Relationship Id="rId17" Type="http://schemas.openxmlformats.org/officeDocument/2006/relationships/oleObject" Target="../embeddings/oleObject13.bin"/><Relationship Id="rId2" Type="http://schemas.openxmlformats.org/officeDocument/2006/relationships/slideLayout" Target="../slideLayouts/slideLayout2.xml"/><Relationship Id="rId16" Type="http://schemas.openxmlformats.org/officeDocument/2006/relationships/image" Target="../media/image13.wmf"/><Relationship Id="rId20" Type="http://schemas.openxmlformats.org/officeDocument/2006/relationships/image" Target="../media/image15.emf"/><Relationship Id="rId1" Type="http://schemas.openxmlformats.org/officeDocument/2006/relationships/vmlDrawing" Target="../drawings/vmlDrawing6.vml"/><Relationship Id="rId6" Type="http://schemas.openxmlformats.org/officeDocument/2006/relationships/image" Target="../media/image8.wmf"/><Relationship Id="rId11" Type="http://schemas.openxmlformats.org/officeDocument/2006/relationships/oleObject" Target="../embeddings/oleObject10.bin"/><Relationship Id="rId5" Type="http://schemas.openxmlformats.org/officeDocument/2006/relationships/oleObject" Target="../embeddings/oleObject7.bin"/><Relationship Id="rId15" Type="http://schemas.openxmlformats.org/officeDocument/2006/relationships/oleObject" Target="../embeddings/oleObject12.bin"/><Relationship Id="rId23" Type="http://schemas.openxmlformats.org/officeDocument/2006/relationships/image" Target="../media/image18.png"/><Relationship Id="rId10" Type="http://schemas.openxmlformats.org/officeDocument/2006/relationships/image" Target="../media/image10.emf"/><Relationship Id="rId19" Type="http://schemas.openxmlformats.org/officeDocument/2006/relationships/oleObject" Target="../embeddings/oleObject14.bin"/><Relationship Id="rId4" Type="http://schemas.openxmlformats.org/officeDocument/2006/relationships/image" Target="../media/image7.emf"/><Relationship Id="rId9" Type="http://schemas.openxmlformats.org/officeDocument/2006/relationships/oleObject" Target="../embeddings/oleObject9.bin"/><Relationship Id="rId14" Type="http://schemas.openxmlformats.org/officeDocument/2006/relationships/image" Target="../media/image12.wmf"/><Relationship Id="rId22"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23.emf"/><Relationship Id="rId3" Type="http://schemas.openxmlformats.org/officeDocument/2006/relationships/oleObject" Target="../embeddings/oleObject15.bin"/><Relationship Id="rId7" Type="http://schemas.openxmlformats.org/officeDocument/2006/relationships/image" Target="../media/image20.emf"/><Relationship Id="rId12"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6.bin"/><Relationship Id="rId11" Type="http://schemas.openxmlformats.org/officeDocument/2006/relationships/image" Target="../media/image22.emf"/><Relationship Id="rId5" Type="http://schemas.openxmlformats.org/officeDocument/2006/relationships/image" Target="../media/image25.png"/><Relationship Id="rId15" Type="http://schemas.openxmlformats.org/officeDocument/2006/relationships/image" Target="../media/image24.wmf"/><Relationship Id="rId10" Type="http://schemas.openxmlformats.org/officeDocument/2006/relationships/oleObject" Target="../embeddings/oleObject18.bin"/><Relationship Id="rId4" Type="http://schemas.openxmlformats.org/officeDocument/2006/relationships/image" Target="../media/image19.emf"/><Relationship Id="rId9" Type="http://schemas.openxmlformats.org/officeDocument/2006/relationships/image" Target="../media/image21.emf"/><Relationship Id="rId14" Type="http://schemas.openxmlformats.org/officeDocument/2006/relationships/oleObject" Target="../embeddings/oleObject20.bin"/></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436594"/>
            <a:ext cx="8338930" cy="1013011"/>
          </a:xfrm>
        </p:spPr>
        <p:txBody>
          <a:bodyPr>
            <a:normAutofit fontScale="90000"/>
          </a:bodyPr>
          <a:lstStyle/>
          <a:p>
            <a:r>
              <a:rPr lang="en-US" dirty="0" err="1"/>
              <a:t>CeC</a:t>
            </a:r>
            <a:r>
              <a:rPr lang="en-US" dirty="0"/>
              <a:t> Theory</a:t>
            </a:r>
            <a:br>
              <a:rPr lang="en-US" dirty="0"/>
            </a:br>
            <a:r>
              <a:rPr lang="en-US" sz="3600" i="1" dirty="0"/>
              <a:t>Developing Theoretical Tools for </a:t>
            </a:r>
            <a:r>
              <a:rPr lang="en-US" sz="3600" i="1" dirty="0" err="1"/>
              <a:t>CeC</a:t>
            </a:r>
            <a:endParaRPr lang="en-US" i="1" dirty="0">
              <a:solidFill>
                <a:srgbClr val="FF0000"/>
              </a:solidFill>
              <a:latin typeface="Comic Sans MS"/>
              <a:cs typeface="Comic Sans MS"/>
            </a:endParaRPr>
          </a:p>
        </p:txBody>
      </p:sp>
      <p:sp>
        <p:nvSpPr>
          <p:cNvPr id="3" name="Content Placeholder 2"/>
          <p:cNvSpPr>
            <a:spLocks noGrp="1"/>
          </p:cNvSpPr>
          <p:nvPr>
            <p:ph idx="1"/>
          </p:nvPr>
        </p:nvSpPr>
        <p:spPr>
          <a:xfrm>
            <a:off x="469901" y="4914900"/>
            <a:ext cx="4406899" cy="1714500"/>
          </a:xfrm>
        </p:spPr>
        <p:txBody>
          <a:bodyPr>
            <a:noAutofit/>
          </a:bodyPr>
          <a:lstStyle/>
          <a:p>
            <a:pPr marL="0" marR="0" lvl="0" indent="0" defTabSz="914400" eaLnBrk="1" fontAlgn="auto" latinLnBrk="0" hangingPunct="1">
              <a:lnSpc>
                <a:spcPct val="100000"/>
              </a:lnSpc>
              <a:spcBef>
                <a:spcPts val="0"/>
              </a:spcBef>
              <a:spcAft>
                <a:spcPts val="0"/>
              </a:spcAft>
              <a:buClrTx/>
              <a:buSzTx/>
              <a:buNone/>
              <a:tabLst/>
              <a:defRPr/>
            </a:pPr>
            <a:r>
              <a:rPr lang="en-US" sz="2400" b="1" dirty="0">
                <a:latin typeface="Calibri" charset="0"/>
                <a:ea typeface="Calibri" charset="0"/>
                <a:cs typeface="Calibri" charset="0"/>
              </a:rPr>
              <a:t>G. Wang</a:t>
            </a:r>
          </a:p>
          <a:p>
            <a:pPr marL="0" marR="0" lvl="0" indent="0" defTabSz="914400" eaLnBrk="1" fontAlgn="auto" latinLnBrk="0" hangingPunct="1">
              <a:lnSpc>
                <a:spcPct val="100000"/>
              </a:lnSpc>
              <a:spcBef>
                <a:spcPts val="0"/>
              </a:spcBef>
              <a:spcAft>
                <a:spcPts val="0"/>
              </a:spcAft>
              <a:buClrTx/>
              <a:buSzTx/>
              <a:buNone/>
              <a:tabLst/>
              <a:defRPr/>
            </a:pPr>
            <a:r>
              <a:rPr lang="en-US" sz="2400" b="1" dirty="0">
                <a:latin typeface="Calibri" charset="0"/>
                <a:ea typeface="Calibri" charset="0"/>
                <a:cs typeface="Calibri" charset="0"/>
              </a:rPr>
              <a:t>ICFA Mini-Workshop </a:t>
            </a:r>
            <a:r>
              <a:rPr lang="en-US" sz="2400" b="1" dirty="0" err="1">
                <a:latin typeface="Calibri" charset="0"/>
                <a:ea typeface="Calibri" charset="0"/>
                <a:cs typeface="Calibri" charset="0"/>
              </a:rPr>
              <a:t>CeC</a:t>
            </a:r>
            <a:r>
              <a:rPr lang="en-US" sz="2400" b="1" dirty="0">
                <a:latin typeface="Calibri" charset="0"/>
                <a:ea typeface="Calibri" charset="0"/>
                <a:cs typeface="Calibri" charset="0"/>
              </a:rPr>
              <a:t> 2019</a:t>
            </a:r>
          </a:p>
          <a:p>
            <a:pPr marL="0" marR="0" lvl="0" indent="0" defTabSz="914400" eaLnBrk="1" fontAlgn="auto" latinLnBrk="0" hangingPunct="1">
              <a:lnSpc>
                <a:spcPct val="100000"/>
              </a:lnSpc>
              <a:spcBef>
                <a:spcPts val="0"/>
              </a:spcBef>
              <a:spcAft>
                <a:spcPts val="0"/>
              </a:spcAft>
              <a:buClrTx/>
              <a:buSzTx/>
              <a:buNone/>
              <a:tabLst/>
              <a:defRPr/>
            </a:pPr>
            <a:r>
              <a:rPr lang="en-US" sz="2400" b="1" dirty="0">
                <a:latin typeface="Calibri" charset="0"/>
                <a:ea typeface="Calibri" charset="0"/>
                <a:cs typeface="Calibri" charset="0"/>
              </a:rPr>
              <a:t>July 24-26, 2019</a:t>
            </a:r>
          </a:p>
        </p:txBody>
      </p:sp>
    </p:spTree>
    <p:extLst>
      <p:ext uri="{BB962C8B-B14F-4D97-AF65-F5344CB8AC3E}">
        <p14:creationId xmlns:p14="http://schemas.microsoft.com/office/powerpoint/2010/main" val="3662797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1066800"/>
            <a:ext cx="8763000" cy="3970318"/>
          </a:xfrm>
          <a:prstGeom prst="rect">
            <a:avLst/>
          </a:prstGeom>
          <a:noFill/>
        </p:spPr>
        <p:txBody>
          <a:bodyPr wrap="square" rtlCol="0">
            <a:spAutoFit/>
          </a:bodyPr>
          <a:lstStyle/>
          <a:p>
            <a:pPr marL="285750" indent="-285750">
              <a:buFont typeface="Arial" panose="020B0604020202020204" pitchFamily="34" charset="0"/>
              <a:buChar char="•"/>
            </a:pPr>
            <a:r>
              <a:rPr lang="en-US" dirty="0"/>
              <a:t>For the </a:t>
            </a:r>
            <a:r>
              <a:rPr lang="en-US" dirty="0" err="1"/>
              <a:t>CeC</a:t>
            </a:r>
            <a:r>
              <a:rPr lang="en-US" dirty="0"/>
              <a:t> </a:t>
            </a:r>
            <a:r>
              <a:rPr lang="en-US" dirty="0" err="1"/>
              <a:t>PoP</a:t>
            </a:r>
            <a:r>
              <a:rPr lang="en-US" dirty="0"/>
              <a:t> parameters, the FEL amplifier works in the diffraction dominated regime</a:t>
            </a:r>
          </a:p>
          <a:p>
            <a:endParaRPr lang="en-US" dirty="0"/>
          </a:p>
          <a:p>
            <a:endParaRPr lang="en-US" dirty="0"/>
          </a:p>
          <a:p>
            <a:endParaRPr lang="en-US" dirty="0"/>
          </a:p>
          <a:p>
            <a:r>
              <a:rPr lang="en-US" dirty="0"/>
              <a:t>    and hence we can’t rely on 1-D theory to predict the performance of the  amplifier.</a:t>
            </a:r>
          </a:p>
          <a:p>
            <a:endParaRPr lang="en-US" dirty="0"/>
          </a:p>
          <a:p>
            <a:pPr marL="285750" indent="-285750">
              <a:buFont typeface="Arial" panose="020B0604020202020204" pitchFamily="34" charset="0"/>
              <a:buChar char="•"/>
            </a:pPr>
            <a:r>
              <a:rPr lang="en-US" dirty="0"/>
              <a:t>There are formulae to make corrections to the 1-D gain length for the general case developed by Ming </a:t>
            </a:r>
            <a:r>
              <a:rPr lang="en-US" dirty="0" err="1"/>
              <a:t>Xie</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r>
              <a:rPr lang="en-US" dirty="0"/>
              <a:t>     and using this number we get (for 40A peak current and 5 </a:t>
            </a:r>
            <a:r>
              <a:rPr lang="en-US" dirty="0" err="1"/>
              <a:t>mm.mrad</a:t>
            </a:r>
            <a:r>
              <a:rPr lang="en-US" dirty="0"/>
              <a:t> emittance)</a:t>
            </a:r>
          </a:p>
          <a:p>
            <a:endParaRPr lang="en-US" dirty="0"/>
          </a:p>
        </p:txBody>
      </p:sp>
      <p:sp>
        <p:nvSpPr>
          <p:cNvPr id="2" name="Title 1"/>
          <p:cNvSpPr>
            <a:spLocks noGrp="1"/>
          </p:cNvSpPr>
          <p:nvPr>
            <p:ph type="title"/>
          </p:nvPr>
        </p:nvSpPr>
        <p:spPr>
          <a:xfrm>
            <a:off x="457200" y="274638"/>
            <a:ext cx="8610600" cy="1143000"/>
          </a:xfrm>
        </p:spPr>
        <p:txBody>
          <a:bodyPr>
            <a:normAutofit/>
          </a:bodyPr>
          <a:lstStyle/>
          <a:p>
            <a:r>
              <a:rPr lang="en-US" sz="3600" dirty="0"/>
              <a:t>Analytical Prediction for FEL Amplifier</a:t>
            </a:r>
          </a:p>
        </p:txBody>
      </p:sp>
      <p:graphicFrame>
        <p:nvGraphicFramePr>
          <p:cNvPr id="4" name="Object 3"/>
          <p:cNvGraphicFramePr>
            <a:graphicFrameLocks noChangeAspect="1"/>
          </p:cNvGraphicFramePr>
          <p:nvPr>
            <p:extLst>
              <p:ext uri="{D42A27DB-BD31-4B8C-83A1-F6EECF244321}">
                <p14:modId xmlns:p14="http://schemas.microsoft.com/office/powerpoint/2010/main" val="2698553123"/>
              </p:ext>
            </p:extLst>
          </p:nvPr>
        </p:nvGraphicFramePr>
        <p:xfrm>
          <a:off x="6096000" y="5410200"/>
          <a:ext cx="2462213" cy="887413"/>
        </p:xfrm>
        <a:graphic>
          <a:graphicData uri="http://schemas.openxmlformats.org/presentationml/2006/ole">
            <mc:AlternateContent xmlns:mc="http://schemas.openxmlformats.org/markup-compatibility/2006">
              <mc:Choice xmlns:v="urn:schemas-microsoft-com:vml" Requires="v">
                <p:oleObj spid="_x0000_s11748" name="Equation" r:id="rId3" imgW="1409400" imgH="507960" progId="Equation.DSMT4">
                  <p:embed/>
                </p:oleObj>
              </mc:Choice>
              <mc:Fallback>
                <p:oleObj name="Equation" r:id="rId3" imgW="1409400" imgH="507960" progId="Equation.DSMT4">
                  <p:embed/>
                  <p:pic>
                    <p:nvPicPr>
                      <p:cNvPr id="0" name=""/>
                      <p:cNvPicPr/>
                      <p:nvPr/>
                    </p:nvPicPr>
                    <p:blipFill>
                      <a:blip r:embed="rId4"/>
                      <a:stretch>
                        <a:fillRect/>
                      </a:stretch>
                    </p:blipFill>
                    <p:spPr>
                      <a:xfrm>
                        <a:off x="6096000" y="5410200"/>
                        <a:ext cx="2462213" cy="887413"/>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997175191"/>
              </p:ext>
            </p:extLst>
          </p:nvPr>
        </p:nvGraphicFramePr>
        <p:xfrm>
          <a:off x="3272631" y="4800600"/>
          <a:ext cx="2674937" cy="769938"/>
        </p:xfrm>
        <a:graphic>
          <a:graphicData uri="http://schemas.openxmlformats.org/presentationml/2006/ole">
            <mc:AlternateContent xmlns:mc="http://schemas.openxmlformats.org/markup-compatibility/2006">
              <mc:Choice xmlns:v="urn:schemas-microsoft-com:vml" Requires="v">
                <p:oleObj spid="_x0000_s11749" name="Equation" r:id="rId5" imgW="1676160" imgH="482400" progId="Equation.DSMT4">
                  <p:embed/>
                </p:oleObj>
              </mc:Choice>
              <mc:Fallback>
                <p:oleObj name="Equation" r:id="rId5" imgW="1676160" imgH="482400" progId="Equation.DSMT4">
                  <p:embed/>
                  <p:pic>
                    <p:nvPicPr>
                      <p:cNvPr id="0" name=""/>
                      <p:cNvPicPr/>
                      <p:nvPr/>
                    </p:nvPicPr>
                    <p:blipFill>
                      <a:blip r:embed="rId6"/>
                      <a:stretch>
                        <a:fillRect/>
                      </a:stretch>
                    </p:blipFill>
                    <p:spPr>
                      <a:xfrm>
                        <a:off x="3272631" y="4800600"/>
                        <a:ext cx="2674937" cy="769938"/>
                      </a:xfrm>
                      <a:prstGeom prst="rect">
                        <a:avLst/>
                      </a:prstGeom>
                      <a:ln>
                        <a:solidFill>
                          <a:srgbClr val="0070C0"/>
                        </a:solidFill>
                      </a:ln>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250534994"/>
              </p:ext>
            </p:extLst>
          </p:nvPr>
        </p:nvGraphicFramePr>
        <p:xfrm>
          <a:off x="3505200" y="3657600"/>
          <a:ext cx="3086100" cy="457200"/>
        </p:xfrm>
        <a:graphic>
          <a:graphicData uri="http://schemas.openxmlformats.org/presentationml/2006/ole">
            <mc:AlternateContent xmlns:mc="http://schemas.openxmlformats.org/markup-compatibility/2006">
              <mc:Choice xmlns:v="urn:schemas-microsoft-com:vml" Requires="v">
                <p:oleObj spid="_x0000_s11750" name="Equation" r:id="rId7" imgW="1714320" imgH="253800" progId="Equation.DSMT4">
                  <p:embed/>
                </p:oleObj>
              </mc:Choice>
              <mc:Fallback>
                <p:oleObj name="Equation" r:id="rId7" imgW="1714320" imgH="253800" progId="Equation.DSMT4">
                  <p:embed/>
                  <p:pic>
                    <p:nvPicPr>
                      <p:cNvPr id="0" name=""/>
                      <p:cNvPicPr/>
                      <p:nvPr/>
                    </p:nvPicPr>
                    <p:blipFill>
                      <a:blip r:embed="rId8"/>
                      <a:stretch>
                        <a:fillRect/>
                      </a:stretch>
                    </p:blipFill>
                    <p:spPr>
                      <a:xfrm>
                        <a:off x="3505200" y="3657600"/>
                        <a:ext cx="3086100" cy="4572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221422873"/>
              </p:ext>
            </p:extLst>
          </p:nvPr>
        </p:nvGraphicFramePr>
        <p:xfrm>
          <a:off x="4419600" y="1600200"/>
          <a:ext cx="2133600" cy="678873"/>
        </p:xfrm>
        <a:graphic>
          <a:graphicData uri="http://schemas.openxmlformats.org/presentationml/2006/ole">
            <mc:AlternateContent xmlns:mc="http://schemas.openxmlformats.org/markup-compatibility/2006">
              <mc:Choice xmlns:v="urn:schemas-microsoft-com:vml" Requires="v">
                <p:oleObj spid="_x0000_s11751" name="Equation" r:id="rId9" imgW="1396800" imgH="444240" progId="Equation.DSMT4">
                  <p:embed/>
                </p:oleObj>
              </mc:Choice>
              <mc:Fallback>
                <p:oleObj name="Equation" r:id="rId9" imgW="1396800" imgH="444240" progId="Equation.DSMT4">
                  <p:embed/>
                  <p:pic>
                    <p:nvPicPr>
                      <p:cNvPr id="0" name=""/>
                      <p:cNvPicPr/>
                      <p:nvPr/>
                    </p:nvPicPr>
                    <p:blipFill>
                      <a:blip r:embed="rId10"/>
                      <a:stretch>
                        <a:fillRect/>
                      </a:stretch>
                    </p:blipFill>
                    <p:spPr>
                      <a:xfrm>
                        <a:off x="4419600" y="1600200"/>
                        <a:ext cx="2133600" cy="678873"/>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4044060532"/>
              </p:ext>
            </p:extLst>
          </p:nvPr>
        </p:nvGraphicFramePr>
        <p:xfrm>
          <a:off x="381000" y="5486400"/>
          <a:ext cx="3124200" cy="815386"/>
        </p:xfrm>
        <a:graphic>
          <a:graphicData uri="http://schemas.openxmlformats.org/presentationml/2006/ole">
            <mc:AlternateContent xmlns:mc="http://schemas.openxmlformats.org/markup-compatibility/2006">
              <mc:Choice xmlns:v="urn:schemas-microsoft-com:vml" Requires="v">
                <p:oleObj spid="_x0000_s11752" name="Equation" r:id="rId11" imgW="2082600" imgH="545760" progId="Equation.DSMT4">
                  <p:embed/>
                </p:oleObj>
              </mc:Choice>
              <mc:Fallback>
                <p:oleObj name="Equation" r:id="rId11" imgW="2082600" imgH="545760" progId="Equation.DSMT4">
                  <p:embed/>
                  <p:pic>
                    <p:nvPicPr>
                      <p:cNvPr id="0" name=""/>
                      <p:cNvPicPr/>
                      <p:nvPr/>
                    </p:nvPicPr>
                    <p:blipFill>
                      <a:blip r:embed="rId12"/>
                      <a:stretch>
                        <a:fillRect/>
                      </a:stretch>
                    </p:blipFill>
                    <p:spPr>
                      <a:xfrm>
                        <a:off x="381000" y="5486400"/>
                        <a:ext cx="3124200" cy="815386"/>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212877767"/>
              </p:ext>
            </p:extLst>
          </p:nvPr>
        </p:nvGraphicFramePr>
        <p:xfrm>
          <a:off x="1828800" y="1600200"/>
          <a:ext cx="2233749" cy="685800"/>
        </p:xfrm>
        <a:graphic>
          <a:graphicData uri="http://schemas.openxmlformats.org/presentationml/2006/ole">
            <mc:AlternateContent xmlns:mc="http://schemas.openxmlformats.org/markup-compatibility/2006">
              <mc:Choice xmlns:v="urn:schemas-microsoft-com:vml" Requires="v">
                <p:oleObj spid="_x0000_s11753" name="Equation" r:id="rId13" imgW="1447560" imgH="444240" progId="Equation.DSMT4">
                  <p:embed/>
                </p:oleObj>
              </mc:Choice>
              <mc:Fallback>
                <p:oleObj name="Equation" r:id="rId13" imgW="1447560" imgH="444240" progId="Equation.DSMT4">
                  <p:embed/>
                  <p:pic>
                    <p:nvPicPr>
                      <p:cNvPr id="0" name=""/>
                      <p:cNvPicPr/>
                      <p:nvPr/>
                    </p:nvPicPr>
                    <p:blipFill>
                      <a:blip r:embed="rId14"/>
                      <a:stretch>
                        <a:fillRect/>
                      </a:stretch>
                    </p:blipFill>
                    <p:spPr>
                      <a:xfrm>
                        <a:off x="1828800" y="1600200"/>
                        <a:ext cx="2233749" cy="685800"/>
                      </a:xfrm>
                      <a:prstGeom prst="rect">
                        <a:avLst/>
                      </a:prstGeom>
                      <a:ln>
                        <a:solidFill>
                          <a:srgbClr val="0070C0"/>
                        </a:solidFill>
                      </a:ln>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830232088"/>
              </p:ext>
            </p:extLst>
          </p:nvPr>
        </p:nvGraphicFramePr>
        <p:xfrm>
          <a:off x="6858000" y="1676400"/>
          <a:ext cx="1490663" cy="322262"/>
        </p:xfrm>
        <a:graphic>
          <a:graphicData uri="http://schemas.openxmlformats.org/presentationml/2006/ole">
            <mc:AlternateContent xmlns:mc="http://schemas.openxmlformats.org/markup-compatibility/2006">
              <mc:Choice xmlns:v="urn:schemas-microsoft-com:vml" Requires="v">
                <p:oleObj spid="_x0000_s11754" name="Equation" r:id="rId15" imgW="1117440" imgH="241200" progId="Equation.DSMT4">
                  <p:embed/>
                </p:oleObj>
              </mc:Choice>
              <mc:Fallback>
                <p:oleObj name="Equation" r:id="rId15" imgW="1117440" imgH="241200" progId="Equation.DSMT4">
                  <p:embed/>
                  <p:pic>
                    <p:nvPicPr>
                      <p:cNvPr id="0" name=""/>
                      <p:cNvPicPr/>
                      <p:nvPr/>
                    </p:nvPicPr>
                    <p:blipFill>
                      <a:blip r:embed="rId16"/>
                      <a:stretch>
                        <a:fillRect/>
                      </a:stretch>
                    </p:blipFill>
                    <p:spPr>
                      <a:xfrm>
                        <a:off x="6858000" y="1676400"/>
                        <a:ext cx="1490663" cy="322262"/>
                      </a:xfrm>
                      <a:prstGeom prst="rect">
                        <a:avLst/>
                      </a:prstGeom>
                    </p:spPr>
                  </p:pic>
                </p:oleObj>
              </mc:Fallback>
            </mc:AlternateContent>
          </a:graphicData>
        </a:graphic>
      </p:graphicFrame>
    </p:spTree>
    <p:extLst>
      <p:ext uri="{BB962C8B-B14F-4D97-AF65-F5344CB8AC3E}">
        <p14:creationId xmlns:p14="http://schemas.microsoft.com/office/powerpoint/2010/main" val="332706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6E51B-26F1-453C-9ED6-AC06E9545602}"/>
              </a:ext>
            </a:extLst>
          </p:cNvPr>
          <p:cNvSpPr>
            <a:spLocks noGrp="1"/>
          </p:cNvSpPr>
          <p:nvPr>
            <p:ph type="title"/>
          </p:nvPr>
        </p:nvSpPr>
        <p:spPr>
          <a:xfrm>
            <a:off x="685800" y="133017"/>
            <a:ext cx="8229600" cy="876300"/>
          </a:xfrm>
        </p:spPr>
        <p:txBody>
          <a:bodyPr/>
          <a:lstStyle/>
          <a:p>
            <a:r>
              <a:rPr lang="en-US" dirty="0"/>
              <a:t>Effects due to multi-subsections</a:t>
            </a:r>
          </a:p>
        </p:txBody>
      </p:sp>
      <p:sp>
        <p:nvSpPr>
          <p:cNvPr id="4" name="Rectangle 3">
            <a:extLst>
              <a:ext uri="{FF2B5EF4-FFF2-40B4-BE49-F238E27FC236}">
                <a16:creationId xmlns:a16="http://schemas.microsoft.com/office/drawing/2014/main" id="{EA0F2DD7-84B3-4DC1-97FF-8D4609A6FC08}"/>
              </a:ext>
            </a:extLst>
          </p:cNvPr>
          <p:cNvSpPr/>
          <p:nvPr/>
        </p:nvSpPr>
        <p:spPr>
          <a:xfrm>
            <a:off x="990516" y="1802840"/>
            <a:ext cx="1920000" cy="370293"/>
          </a:xfrm>
          <a:prstGeom prst="rect">
            <a:avLst/>
          </a:prstGeom>
        </p:spPr>
        <p:style>
          <a:lnRef idx="1">
            <a:schemeClr val="accent1"/>
          </a:lnRef>
          <a:fillRef idx="3">
            <a:schemeClr val="accent1"/>
          </a:fillRef>
          <a:effectRef idx="2">
            <a:schemeClr val="accent1"/>
          </a:effectRef>
          <a:fontRef idx="minor">
            <a:schemeClr val="lt1"/>
          </a:fontRef>
        </p:style>
        <p:txBody>
          <a:bodyPr lIns="82935" tIns="41468" rIns="82935" bIns="41468" rtlCol="0" anchor="ctr"/>
          <a:lstStyle/>
          <a:p>
            <a:pPr algn="ctr"/>
            <a:endParaRPr lang="en-US" sz="1633"/>
          </a:p>
        </p:txBody>
      </p:sp>
      <p:sp>
        <p:nvSpPr>
          <p:cNvPr id="5" name="Rectangle 4">
            <a:extLst>
              <a:ext uri="{FF2B5EF4-FFF2-40B4-BE49-F238E27FC236}">
                <a16:creationId xmlns:a16="http://schemas.microsoft.com/office/drawing/2014/main" id="{88A4AA47-4C58-4CAF-A62C-C7C1BA36ADF9}"/>
              </a:ext>
            </a:extLst>
          </p:cNvPr>
          <p:cNvSpPr/>
          <p:nvPr/>
        </p:nvSpPr>
        <p:spPr>
          <a:xfrm>
            <a:off x="3213327" y="1802840"/>
            <a:ext cx="1920000" cy="370293"/>
          </a:xfrm>
          <a:prstGeom prst="rect">
            <a:avLst/>
          </a:prstGeom>
        </p:spPr>
        <p:style>
          <a:lnRef idx="1">
            <a:schemeClr val="accent1"/>
          </a:lnRef>
          <a:fillRef idx="3">
            <a:schemeClr val="accent1"/>
          </a:fillRef>
          <a:effectRef idx="2">
            <a:schemeClr val="accent1"/>
          </a:effectRef>
          <a:fontRef idx="minor">
            <a:schemeClr val="lt1"/>
          </a:fontRef>
        </p:style>
        <p:txBody>
          <a:bodyPr lIns="82935" tIns="41468" rIns="82935" bIns="41468" rtlCol="0" anchor="ctr"/>
          <a:lstStyle/>
          <a:p>
            <a:pPr algn="ctr"/>
            <a:endParaRPr lang="en-US" sz="1633"/>
          </a:p>
        </p:txBody>
      </p:sp>
      <p:sp>
        <p:nvSpPr>
          <p:cNvPr id="6" name="Rectangle 5">
            <a:extLst>
              <a:ext uri="{FF2B5EF4-FFF2-40B4-BE49-F238E27FC236}">
                <a16:creationId xmlns:a16="http://schemas.microsoft.com/office/drawing/2014/main" id="{9E8A9D25-9450-46F1-8AE8-033FA9A30260}"/>
              </a:ext>
            </a:extLst>
          </p:cNvPr>
          <p:cNvSpPr/>
          <p:nvPr/>
        </p:nvSpPr>
        <p:spPr>
          <a:xfrm>
            <a:off x="5422424" y="1802840"/>
            <a:ext cx="1920000" cy="370293"/>
          </a:xfrm>
          <a:prstGeom prst="rect">
            <a:avLst/>
          </a:prstGeom>
        </p:spPr>
        <p:style>
          <a:lnRef idx="1">
            <a:schemeClr val="accent1"/>
          </a:lnRef>
          <a:fillRef idx="3">
            <a:schemeClr val="accent1"/>
          </a:fillRef>
          <a:effectRef idx="2">
            <a:schemeClr val="accent1"/>
          </a:effectRef>
          <a:fontRef idx="minor">
            <a:schemeClr val="lt1"/>
          </a:fontRef>
        </p:style>
        <p:txBody>
          <a:bodyPr lIns="82935" tIns="41468" rIns="82935" bIns="41468" rtlCol="0" anchor="ctr"/>
          <a:lstStyle/>
          <a:p>
            <a:pPr algn="ctr"/>
            <a:endParaRPr lang="en-US" sz="1633"/>
          </a:p>
        </p:txBody>
      </p:sp>
      <p:sp>
        <p:nvSpPr>
          <p:cNvPr id="7" name="Right Brace 6">
            <a:extLst>
              <a:ext uri="{FF2B5EF4-FFF2-40B4-BE49-F238E27FC236}">
                <a16:creationId xmlns:a16="http://schemas.microsoft.com/office/drawing/2014/main" id="{5BF6A392-3FE7-4175-A1D4-13CEC19111E2}"/>
              </a:ext>
            </a:extLst>
          </p:cNvPr>
          <p:cNvSpPr/>
          <p:nvPr/>
        </p:nvSpPr>
        <p:spPr>
          <a:xfrm rot="5400000">
            <a:off x="1772230" y="1683618"/>
            <a:ext cx="356572" cy="1920000"/>
          </a:xfrm>
          <a:prstGeom prst="rightBrace">
            <a:avLst/>
          </a:prstGeom>
        </p:spPr>
        <p:style>
          <a:lnRef idx="2">
            <a:schemeClr val="accent1"/>
          </a:lnRef>
          <a:fillRef idx="0">
            <a:schemeClr val="accent1"/>
          </a:fillRef>
          <a:effectRef idx="1">
            <a:schemeClr val="accent1"/>
          </a:effectRef>
          <a:fontRef idx="minor">
            <a:schemeClr val="tx1"/>
          </a:fontRef>
        </p:style>
        <p:txBody>
          <a:bodyPr lIns="82935" tIns="41468" rIns="82935" bIns="41468" rtlCol="0" anchor="ctr"/>
          <a:lstStyle/>
          <a:p>
            <a:pPr algn="ctr"/>
            <a:endParaRPr lang="en-US" sz="1633"/>
          </a:p>
        </p:txBody>
      </p:sp>
      <p:graphicFrame>
        <p:nvGraphicFramePr>
          <p:cNvPr id="8" name="Object 7">
            <a:extLst>
              <a:ext uri="{FF2B5EF4-FFF2-40B4-BE49-F238E27FC236}">
                <a16:creationId xmlns:a16="http://schemas.microsoft.com/office/drawing/2014/main" id="{9966E48A-4F3E-4289-AAF6-39A2E4627944}"/>
              </a:ext>
            </a:extLst>
          </p:cNvPr>
          <p:cNvGraphicFramePr>
            <a:graphicFrameLocks noChangeAspect="1"/>
          </p:cNvGraphicFramePr>
          <p:nvPr>
            <p:extLst>
              <p:ext uri="{D42A27DB-BD31-4B8C-83A1-F6EECF244321}">
                <p14:modId xmlns:p14="http://schemas.microsoft.com/office/powerpoint/2010/main" val="1850405320"/>
              </p:ext>
            </p:extLst>
          </p:nvPr>
        </p:nvGraphicFramePr>
        <p:xfrm>
          <a:off x="1742607" y="2918399"/>
          <a:ext cx="562349" cy="410947"/>
        </p:xfrm>
        <a:graphic>
          <a:graphicData uri="http://schemas.openxmlformats.org/presentationml/2006/ole">
            <mc:AlternateContent xmlns:mc="http://schemas.openxmlformats.org/markup-compatibility/2006">
              <mc:Choice xmlns:v="urn:schemas-microsoft-com:vml" Requires="v">
                <p:oleObj spid="_x0000_s37009" name="Equation" r:id="rId3" imgW="330200" imgH="241300" progId="Equation.DSMT4">
                  <p:embed/>
                </p:oleObj>
              </mc:Choice>
              <mc:Fallback>
                <p:oleObj name="Equation" r:id="rId3" imgW="330200" imgH="241300" progId="Equation.DSMT4">
                  <p:embed/>
                  <p:pic>
                    <p:nvPicPr>
                      <p:cNvPr id="8" name="Object 7"/>
                      <p:cNvPicPr/>
                      <p:nvPr/>
                    </p:nvPicPr>
                    <p:blipFill>
                      <a:blip r:embed="rId4"/>
                      <a:stretch>
                        <a:fillRect/>
                      </a:stretch>
                    </p:blipFill>
                    <p:spPr>
                      <a:xfrm>
                        <a:off x="1742607" y="2918399"/>
                        <a:ext cx="562349" cy="410947"/>
                      </a:xfrm>
                      <a:prstGeom prst="rect">
                        <a:avLst/>
                      </a:prstGeom>
                    </p:spPr>
                  </p:pic>
                </p:oleObj>
              </mc:Fallback>
            </mc:AlternateContent>
          </a:graphicData>
        </a:graphic>
      </p:graphicFrame>
      <p:sp>
        <p:nvSpPr>
          <p:cNvPr id="9" name="Right Brace 8">
            <a:extLst>
              <a:ext uri="{FF2B5EF4-FFF2-40B4-BE49-F238E27FC236}">
                <a16:creationId xmlns:a16="http://schemas.microsoft.com/office/drawing/2014/main" id="{12EE7931-DDC1-47B9-9206-620A995FF65D}"/>
              </a:ext>
            </a:extLst>
          </p:cNvPr>
          <p:cNvSpPr/>
          <p:nvPr/>
        </p:nvSpPr>
        <p:spPr>
          <a:xfrm rot="5400000">
            <a:off x="3995041" y="1656686"/>
            <a:ext cx="356572" cy="1920000"/>
          </a:xfrm>
          <a:prstGeom prst="rightBrace">
            <a:avLst/>
          </a:prstGeom>
        </p:spPr>
        <p:style>
          <a:lnRef idx="2">
            <a:schemeClr val="accent1"/>
          </a:lnRef>
          <a:fillRef idx="0">
            <a:schemeClr val="accent1"/>
          </a:fillRef>
          <a:effectRef idx="1">
            <a:schemeClr val="accent1"/>
          </a:effectRef>
          <a:fontRef idx="minor">
            <a:schemeClr val="tx1"/>
          </a:fontRef>
        </p:style>
        <p:txBody>
          <a:bodyPr lIns="82935" tIns="41468" rIns="82935" bIns="41468" rtlCol="0" anchor="ctr"/>
          <a:lstStyle/>
          <a:p>
            <a:pPr algn="ctr"/>
            <a:endParaRPr lang="en-US" sz="1633"/>
          </a:p>
        </p:txBody>
      </p:sp>
      <p:graphicFrame>
        <p:nvGraphicFramePr>
          <p:cNvPr id="10" name="Object 9">
            <a:extLst>
              <a:ext uri="{FF2B5EF4-FFF2-40B4-BE49-F238E27FC236}">
                <a16:creationId xmlns:a16="http://schemas.microsoft.com/office/drawing/2014/main" id="{4E77BCAC-D883-4F1E-A7C9-6FD1ED9856DA}"/>
              </a:ext>
            </a:extLst>
          </p:cNvPr>
          <p:cNvGraphicFramePr>
            <a:graphicFrameLocks noChangeAspect="1"/>
          </p:cNvGraphicFramePr>
          <p:nvPr>
            <p:extLst>
              <p:ext uri="{D42A27DB-BD31-4B8C-83A1-F6EECF244321}">
                <p14:modId xmlns:p14="http://schemas.microsoft.com/office/powerpoint/2010/main" val="3758440256"/>
              </p:ext>
            </p:extLst>
          </p:nvPr>
        </p:nvGraphicFramePr>
        <p:xfrm>
          <a:off x="3965418" y="2891467"/>
          <a:ext cx="562349" cy="410947"/>
        </p:xfrm>
        <a:graphic>
          <a:graphicData uri="http://schemas.openxmlformats.org/presentationml/2006/ole">
            <mc:AlternateContent xmlns:mc="http://schemas.openxmlformats.org/markup-compatibility/2006">
              <mc:Choice xmlns:v="urn:schemas-microsoft-com:vml" Requires="v">
                <p:oleObj spid="_x0000_s37010" name="Equation" r:id="rId5" imgW="330200" imgH="241300" progId="Equation.DSMT4">
                  <p:embed/>
                </p:oleObj>
              </mc:Choice>
              <mc:Fallback>
                <p:oleObj name="Equation" r:id="rId5" imgW="330200" imgH="241300" progId="Equation.DSMT4">
                  <p:embed/>
                  <p:pic>
                    <p:nvPicPr>
                      <p:cNvPr id="11" name="Object 10"/>
                      <p:cNvPicPr/>
                      <p:nvPr/>
                    </p:nvPicPr>
                    <p:blipFill>
                      <a:blip r:embed="rId4"/>
                      <a:stretch>
                        <a:fillRect/>
                      </a:stretch>
                    </p:blipFill>
                    <p:spPr>
                      <a:xfrm>
                        <a:off x="3965418" y="2891467"/>
                        <a:ext cx="562349" cy="410947"/>
                      </a:xfrm>
                      <a:prstGeom prst="rect">
                        <a:avLst/>
                      </a:prstGeom>
                    </p:spPr>
                  </p:pic>
                </p:oleObj>
              </mc:Fallback>
            </mc:AlternateContent>
          </a:graphicData>
        </a:graphic>
      </p:graphicFrame>
      <p:sp>
        <p:nvSpPr>
          <p:cNvPr id="11" name="Right Brace 10">
            <a:extLst>
              <a:ext uri="{FF2B5EF4-FFF2-40B4-BE49-F238E27FC236}">
                <a16:creationId xmlns:a16="http://schemas.microsoft.com/office/drawing/2014/main" id="{128370D1-47BF-4B0D-AF55-E8AB633F6140}"/>
              </a:ext>
            </a:extLst>
          </p:cNvPr>
          <p:cNvSpPr/>
          <p:nvPr/>
        </p:nvSpPr>
        <p:spPr>
          <a:xfrm rot="5400000">
            <a:off x="6204136" y="1656687"/>
            <a:ext cx="356572" cy="1920000"/>
          </a:xfrm>
          <a:prstGeom prst="rightBrace">
            <a:avLst/>
          </a:prstGeom>
        </p:spPr>
        <p:style>
          <a:lnRef idx="2">
            <a:schemeClr val="accent1"/>
          </a:lnRef>
          <a:fillRef idx="0">
            <a:schemeClr val="accent1"/>
          </a:fillRef>
          <a:effectRef idx="1">
            <a:schemeClr val="accent1"/>
          </a:effectRef>
          <a:fontRef idx="minor">
            <a:schemeClr val="tx1"/>
          </a:fontRef>
        </p:style>
        <p:txBody>
          <a:bodyPr lIns="82935" tIns="41468" rIns="82935" bIns="41468" rtlCol="0" anchor="ctr"/>
          <a:lstStyle/>
          <a:p>
            <a:pPr algn="ctr"/>
            <a:endParaRPr lang="en-US" sz="1633"/>
          </a:p>
        </p:txBody>
      </p:sp>
      <p:graphicFrame>
        <p:nvGraphicFramePr>
          <p:cNvPr id="12" name="Object 11">
            <a:extLst>
              <a:ext uri="{FF2B5EF4-FFF2-40B4-BE49-F238E27FC236}">
                <a16:creationId xmlns:a16="http://schemas.microsoft.com/office/drawing/2014/main" id="{A4CA293F-7059-49A5-9A8C-F46C3E42E8E9}"/>
              </a:ext>
            </a:extLst>
          </p:cNvPr>
          <p:cNvGraphicFramePr>
            <a:graphicFrameLocks noChangeAspect="1"/>
          </p:cNvGraphicFramePr>
          <p:nvPr>
            <p:extLst>
              <p:ext uri="{D42A27DB-BD31-4B8C-83A1-F6EECF244321}">
                <p14:modId xmlns:p14="http://schemas.microsoft.com/office/powerpoint/2010/main" val="876320638"/>
              </p:ext>
            </p:extLst>
          </p:nvPr>
        </p:nvGraphicFramePr>
        <p:xfrm>
          <a:off x="6174513" y="2891468"/>
          <a:ext cx="562349" cy="410947"/>
        </p:xfrm>
        <a:graphic>
          <a:graphicData uri="http://schemas.openxmlformats.org/presentationml/2006/ole">
            <mc:AlternateContent xmlns:mc="http://schemas.openxmlformats.org/markup-compatibility/2006">
              <mc:Choice xmlns:v="urn:schemas-microsoft-com:vml" Requires="v">
                <p:oleObj spid="_x0000_s37011" name="Equation" r:id="rId6" imgW="330200" imgH="241300" progId="Equation.DSMT4">
                  <p:embed/>
                </p:oleObj>
              </mc:Choice>
              <mc:Fallback>
                <p:oleObj name="Equation" r:id="rId6" imgW="330200" imgH="241300" progId="Equation.DSMT4">
                  <p:embed/>
                  <p:pic>
                    <p:nvPicPr>
                      <p:cNvPr id="13" name="Object 12"/>
                      <p:cNvPicPr/>
                      <p:nvPr/>
                    </p:nvPicPr>
                    <p:blipFill>
                      <a:blip r:embed="rId4"/>
                      <a:stretch>
                        <a:fillRect/>
                      </a:stretch>
                    </p:blipFill>
                    <p:spPr>
                      <a:xfrm>
                        <a:off x="6174513" y="2891468"/>
                        <a:ext cx="562349" cy="410947"/>
                      </a:xfrm>
                      <a:prstGeom prst="rect">
                        <a:avLst/>
                      </a:prstGeom>
                    </p:spPr>
                  </p:pic>
                </p:oleObj>
              </mc:Fallback>
            </mc:AlternateContent>
          </a:graphicData>
        </a:graphic>
      </p:graphicFrame>
      <p:sp>
        <p:nvSpPr>
          <p:cNvPr id="13" name="Right Brace 12">
            <a:extLst>
              <a:ext uri="{FF2B5EF4-FFF2-40B4-BE49-F238E27FC236}">
                <a16:creationId xmlns:a16="http://schemas.microsoft.com/office/drawing/2014/main" id="{6268ACCE-FB50-4A1A-8D53-409F8313009B}"/>
              </a:ext>
            </a:extLst>
          </p:cNvPr>
          <p:cNvSpPr/>
          <p:nvPr/>
        </p:nvSpPr>
        <p:spPr>
          <a:xfrm rot="16200000">
            <a:off x="2883631" y="1295948"/>
            <a:ext cx="356572" cy="302814"/>
          </a:xfrm>
          <a:prstGeom prst="rightBrace">
            <a:avLst/>
          </a:prstGeom>
        </p:spPr>
        <p:style>
          <a:lnRef idx="2">
            <a:schemeClr val="accent1"/>
          </a:lnRef>
          <a:fillRef idx="0">
            <a:schemeClr val="accent1"/>
          </a:fillRef>
          <a:effectRef idx="1">
            <a:schemeClr val="accent1"/>
          </a:effectRef>
          <a:fontRef idx="minor">
            <a:schemeClr val="tx1"/>
          </a:fontRef>
        </p:style>
        <p:txBody>
          <a:bodyPr lIns="82935" tIns="41468" rIns="82935" bIns="41468" rtlCol="0" anchor="ctr"/>
          <a:lstStyle/>
          <a:p>
            <a:pPr algn="ctr"/>
            <a:endParaRPr lang="en-US" sz="1633"/>
          </a:p>
        </p:txBody>
      </p:sp>
      <p:graphicFrame>
        <p:nvGraphicFramePr>
          <p:cNvPr id="14" name="Object 13">
            <a:extLst>
              <a:ext uri="{FF2B5EF4-FFF2-40B4-BE49-F238E27FC236}">
                <a16:creationId xmlns:a16="http://schemas.microsoft.com/office/drawing/2014/main" id="{8345AAD7-9F4F-41A7-BADF-CF58E80DA0DD}"/>
              </a:ext>
            </a:extLst>
          </p:cNvPr>
          <p:cNvGraphicFramePr>
            <a:graphicFrameLocks noChangeAspect="1"/>
          </p:cNvGraphicFramePr>
          <p:nvPr>
            <p:extLst>
              <p:ext uri="{D42A27DB-BD31-4B8C-83A1-F6EECF244321}">
                <p14:modId xmlns:p14="http://schemas.microsoft.com/office/powerpoint/2010/main" val="1170356866"/>
              </p:ext>
            </p:extLst>
          </p:nvPr>
        </p:nvGraphicFramePr>
        <p:xfrm>
          <a:off x="2919841" y="836040"/>
          <a:ext cx="347040" cy="455040"/>
        </p:xfrm>
        <a:graphic>
          <a:graphicData uri="http://schemas.openxmlformats.org/presentationml/2006/ole">
            <mc:AlternateContent xmlns:mc="http://schemas.openxmlformats.org/markup-compatibility/2006">
              <mc:Choice xmlns:v="urn:schemas-microsoft-com:vml" Requires="v">
                <p:oleObj spid="_x0000_s37012" name="Equation" r:id="rId7" imgW="203200" imgH="266700" progId="Equation.DSMT4">
                  <p:embed/>
                </p:oleObj>
              </mc:Choice>
              <mc:Fallback>
                <p:oleObj name="Equation" r:id="rId7" imgW="203200" imgH="266700" progId="Equation.DSMT4">
                  <p:embed/>
                  <p:pic>
                    <p:nvPicPr>
                      <p:cNvPr id="16" name="Object 15"/>
                      <p:cNvPicPr/>
                      <p:nvPr/>
                    </p:nvPicPr>
                    <p:blipFill>
                      <a:blip r:embed="rId8"/>
                      <a:stretch>
                        <a:fillRect/>
                      </a:stretch>
                    </p:blipFill>
                    <p:spPr>
                      <a:xfrm>
                        <a:off x="2919841" y="836040"/>
                        <a:ext cx="347040" cy="455040"/>
                      </a:xfrm>
                      <a:prstGeom prst="rect">
                        <a:avLst/>
                      </a:prstGeom>
                    </p:spPr>
                  </p:pic>
                </p:oleObj>
              </mc:Fallback>
            </mc:AlternateContent>
          </a:graphicData>
        </a:graphic>
      </p:graphicFrame>
      <p:sp>
        <p:nvSpPr>
          <p:cNvPr id="15" name="Right Brace 14">
            <a:extLst>
              <a:ext uri="{FF2B5EF4-FFF2-40B4-BE49-F238E27FC236}">
                <a16:creationId xmlns:a16="http://schemas.microsoft.com/office/drawing/2014/main" id="{3706A443-15EF-4243-9BDC-7692B5EB2F70}"/>
              </a:ext>
            </a:extLst>
          </p:cNvPr>
          <p:cNvSpPr/>
          <p:nvPr/>
        </p:nvSpPr>
        <p:spPr>
          <a:xfrm rot="16200000">
            <a:off x="5094237" y="1295948"/>
            <a:ext cx="356572" cy="302814"/>
          </a:xfrm>
          <a:prstGeom prst="rightBrace">
            <a:avLst/>
          </a:prstGeom>
        </p:spPr>
        <p:style>
          <a:lnRef idx="2">
            <a:schemeClr val="accent1"/>
          </a:lnRef>
          <a:fillRef idx="0">
            <a:schemeClr val="accent1"/>
          </a:fillRef>
          <a:effectRef idx="1">
            <a:schemeClr val="accent1"/>
          </a:effectRef>
          <a:fontRef idx="minor">
            <a:schemeClr val="tx1"/>
          </a:fontRef>
        </p:style>
        <p:txBody>
          <a:bodyPr lIns="82935" tIns="41468" rIns="82935" bIns="41468" rtlCol="0" anchor="ctr"/>
          <a:lstStyle/>
          <a:p>
            <a:pPr algn="ctr"/>
            <a:endParaRPr lang="en-US" sz="1633"/>
          </a:p>
        </p:txBody>
      </p:sp>
      <p:graphicFrame>
        <p:nvGraphicFramePr>
          <p:cNvPr id="16" name="Object 15">
            <a:extLst>
              <a:ext uri="{FF2B5EF4-FFF2-40B4-BE49-F238E27FC236}">
                <a16:creationId xmlns:a16="http://schemas.microsoft.com/office/drawing/2014/main" id="{64B8A157-F3D4-49AD-85A1-5D6C9BA5EF2E}"/>
              </a:ext>
            </a:extLst>
          </p:cNvPr>
          <p:cNvGraphicFramePr>
            <a:graphicFrameLocks noChangeAspect="1"/>
          </p:cNvGraphicFramePr>
          <p:nvPr>
            <p:extLst>
              <p:ext uri="{D42A27DB-BD31-4B8C-83A1-F6EECF244321}">
                <p14:modId xmlns:p14="http://schemas.microsoft.com/office/powerpoint/2010/main" val="1254316307"/>
              </p:ext>
            </p:extLst>
          </p:nvPr>
        </p:nvGraphicFramePr>
        <p:xfrm>
          <a:off x="5130241" y="836040"/>
          <a:ext cx="347040" cy="455040"/>
        </p:xfrm>
        <a:graphic>
          <a:graphicData uri="http://schemas.openxmlformats.org/presentationml/2006/ole">
            <mc:AlternateContent xmlns:mc="http://schemas.openxmlformats.org/markup-compatibility/2006">
              <mc:Choice xmlns:v="urn:schemas-microsoft-com:vml" Requires="v">
                <p:oleObj spid="_x0000_s37013" name="Equation" r:id="rId9" imgW="203200" imgH="266700" progId="Equation.DSMT4">
                  <p:embed/>
                </p:oleObj>
              </mc:Choice>
              <mc:Fallback>
                <p:oleObj name="Equation" r:id="rId9" imgW="203200" imgH="266700" progId="Equation.DSMT4">
                  <p:embed/>
                  <p:pic>
                    <p:nvPicPr>
                      <p:cNvPr id="18" name="Object 17"/>
                      <p:cNvPicPr/>
                      <p:nvPr/>
                    </p:nvPicPr>
                    <p:blipFill>
                      <a:blip r:embed="rId10"/>
                      <a:stretch>
                        <a:fillRect/>
                      </a:stretch>
                    </p:blipFill>
                    <p:spPr>
                      <a:xfrm>
                        <a:off x="5130241" y="836040"/>
                        <a:ext cx="347040" cy="455040"/>
                      </a:xfrm>
                      <a:prstGeom prst="rect">
                        <a:avLst/>
                      </a:prstGeom>
                    </p:spPr>
                  </p:pic>
                </p:oleObj>
              </mc:Fallback>
            </mc:AlternateContent>
          </a:graphicData>
        </a:graphic>
      </p:graphicFrame>
      <p:cxnSp>
        <p:nvCxnSpPr>
          <p:cNvPr id="17" name="Straight Arrow Connector 16">
            <a:extLst>
              <a:ext uri="{FF2B5EF4-FFF2-40B4-BE49-F238E27FC236}">
                <a16:creationId xmlns:a16="http://schemas.microsoft.com/office/drawing/2014/main" id="{5E198910-43C4-4C17-B487-E85F00B07FD9}"/>
              </a:ext>
            </a:extLst>
          </p:cNvPr>
          <p:cNvCxnSpPr/>
          <p:nvPr/>
        </p:nvCxnSpPr>
        <p:spPr>
          <a:xfrm flipV="1">
            <a:off x="524229" y="1967414"/>
            <a:ext cx="7913142" cy="411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4004AEDF-7312-4801-BF8A-808EF96A35C2}"/>
              </a:ext>
            </a:extLst>
          </p:cNvPr>
          <p:cNvPicPr>
            <a:picLocks noChangeAspect="1"/>
          </p:cNvPicPr>
          <p:nvPr/>
        </p:nvPicPr>
        <p:blipFill>
          <a:blip r:embed="rId11"/>
          <a:stretch/>
        </p:blipFill>
        <p:spPr>
          <a:xfrm>
            <a:off x="108430" y="3323633"/>
            <a:ext cx="3869557" cy="3051619"/>
          </a:xfrm>
          <a:prstGeom prst="rect">
            <a:avLst/>
          </a:prstGeom>
          <a:ln>
            <a:noFill/>
          </a:ln>
        </p:spPr>
      </p:pic>
      <p:graphicFrame>
        <p:nvGraphicFramePr>
          <p:cNvPr id="20" name="Object 19">
            <a:extLst>
              <a:ext uri="{FF2B5EF4-FFF2-40B4-BE49-F238E27FC236}">
                <a16:creationId xmlns:a16="http://schemas.microsoft.com/office/drawing/2014/main" id="{896C6B07-419F-43EC-AB2F-E5F948991285}"/>
              </a:ext>
            </a:extLst>
          </p:cNvPr>
          <p:cNvGraphicFramePr>
            <a:graphicFrameLocks noChangeAspect="1"/>
          </p:cNvGraphicFramePr>
          <p:nvPr>
            <p:extLst>
              <p:ext uri="{D42A27DB-BD31-4B8C-83A1-F6EECF244321}">
                <p14:modId xmlns:p14="http://schemas.microsoft.com/office/powerpoint/2010/main" val="1122378981"/>
              </p:ext>
            </p:extLst>
          </p:nvPr>
        </p:nvGraphicFramePr>
        <p:xfrm>
          <a:off x="4088102" y="3562735"/>
          <a:ext cx="2644775" cy="465138"/>
        </p:xfrm>
        <a:graphic>
          <a:graphicData uri="http://schemas.openxmlformats.org/presentationml/2006/ole">
            <mc:AlternateContent xmlns:mc="http://schemas.openxmlformats.org/markup-compatibility/2006">
              <mc:Choice xmlns:v="urn:schemas-microsoft-com:vml" Requires="v">
                <p:oleObj spid="_x0000_s37014" name="Equation" r:id="rId12" imgW="2633040" imgH="456840" progId="Equation.DSMT4">
                  <p:embed/>
                </p:oleObj>
              </mc:Choice>
              <mc:Fallback>
                <p:oleObj name="Equation" r:id="rId12" imgW="2633040" imgH="456840" progId="Equation.DSMT4">
                  <p:embed/>
                  <p:pic>
                    <p:nvPicPr>
                      <p:cNvPr id="0"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88102" y="3562735"/>
                        <a:ext cx="2644775" cy="465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21">
            <a:extLst>
              <a:ext uri="{FF2B5EF4-FFF2-40B4-BE49-F238E27FC236}">
                <a16:creationId xmlns:a16="http://schemas.microsoft.com/office/drawing/2014/main" id="{90AA3400-3B26-4AE5-856D-5758C526B99E}"/>
              </a:ext>
            </a:extLst>
          </p:cNvPr>
          <p:cNvGraphicFramePr>
            <a:graphicFrameLocks noChangeAspect="1"/>
          </p:cNvGraphicFramePr>
          <p:nvPr>
            <p:extLst>
              <p:ext uri="{D42A27DB-BD31-4B8C-83A1-F6EECF244321}">
                <p14:modId xmlns:p14="http://schemas.microsoft.com/office/powerpoint/2010/main" val="2776695092"/>
              </p:ext>
            </p:extLst>
          </p:nvPr>
        </p:nvGraphicFramePr>
        <p:xfrm>
          <a:off x="4103611" y="4177630"/>
          <a:ext cx="2400300" cy="465138"/>
        </p:xfrm>
        <a:graphic>
          <a:graphicData uri="http://schemas.openxmlformats.org/presentationml/2006/ole">
            <mc:AlternateContent xmlns:mc="http://schemas.openxmlformats.org/markup-compatibility/2006">
              <mc:Choice xmlns:v="urn:schemas-microsoft-com:vml" Requires="v">
                <p:oleObj spid="_x0000_s37015" name="Equation" r:id="rId14" imgW="2386080" imgH="456840" progId="Equation.DSMT4">
                  <p:embed/>
                </p:oleObj>
              </mc:Choice>
              <mc:Fallback>
                <p:oleObj name="Equation" r:id="rId14" imgW="2386080" imgH="456840" progId="Equation.DSMT4">
                  <p:embed/>
                  <p:pic>
                    <p:nvPicPr>
                      <p:cNvPr id="0" name="Object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03611" y="4177630"/>
                        <a:ext cx="2400300" cy="465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Rectangle 16">
            <a:extLst>
              <a:ext uri="{FF2B5EF4-FFF2-40B4-BE49-F238E27FC236}">
                <a16:creationId xmlns:a16="http://schemas.microsoft.com/office/drawing/2014/main" id="{2A712133-42C0-41C7-ABD2-C75F0A22036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8" name="Object 27">
            <a:extLst>
              <a:ext uri="{FF2B5EF4-FFF2-40B4-BE49-F238E27FC236}">
                <a16:creationId xmlns:a16="http://schemas.microsoft.com/office/drawing/2014/main" id="{3066E1E7-FA0D-497A-A283-E95F7137CEDF}"/>
              </a:ext>
            </a:extLst>
          </p:cNvPr>
          <p:cNvGraphicFramePr>
            <a:graphicFrameLocks noChangeAspect="1"/>
          </p:cNvGraphicFramePr>
          <p:nvPr>
            <p:extLst>
              <p:ext uri="{D42A27DB-BD31-4B8C-83A1-F6EECF244321}">
                <p14:modId xmlns:p14="http://schemas.microsoft.com/office/powerpoint/2010/main" val="2611396602"/>
              </p:ext>
            </p:extLst>
          </p:nvPr>
        </p:nvGraphicFramePr>
        <p:xfrm>
          <a:off x="4088102" y="4690649"/>
          <a:ext cx="2155825" cy="625475"/>
        </p:xfrm>
        <a:graphic>
          <a:graphicData uri="http://schemas.openxmlformats.org/presentationml/2006/ole">
            <mc:AlternateContent xmlns:mc="http://schemas.openxmlformats.org/markup-compatibility/2006">
              <mc:Choice xmlns:v="urn:schemas-microsoft-com:vml" Requires="v">
                <p:oleObj spid="_x0000_s37016" name="Equation" r:id="rId16" imgW="2159000" imgH="622300" progId="Equation.DSMT4">
                  <p:embed/>
                </p:oleObj>
              </mc:Choice>
              <mc:Fallback>
                <p:oleObj name="Equation" r:id="rId16" imgW="2159000" imgH="622300" progId="Equation.DSMT4">
                  <p:embed/>
                  <p:pic>
                    <p:nvPicPr>
                      <p:cNvPr id="0" name="Object 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88102" y="4690649"/>
                        <a:ext cx="2155825" cy="625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TextBox 28">
            <a:extLst>
              <a:ext uri="{FF2B5EF4-FFF2-40B4-BE49-F238E27FC236}">
                <a16:creationId xmlns:a16="http://schemas.microsoft.com/office/drawing/2014/main" id="{9301C12E-5621-4379-BDDE-F18BFECAB542}"/>
              </a:ext>
            </a:extLst>
          </p:cNvPr>
          <p:cNvSpPr txBox="1"/>
          <p:nvPr/>
        </p:nvSpPr>
        <p:spPr>
          <a:xfrm>
            <a:off x="6264352" y="4751070"/>
            <a:ext cx="3104446" cy="523220"/>
          </a:xfrm>
          <a:prstGeom prst="rect">
            <a:avLst/>
          </a:prstGeom>
          <a:noFill/>
        </p:spPr>
        <p:txBody>
          <a:bodyPr wrap="square" rtlCol="0">
            <a:spAutoFit/>
          </a:bodyPr>
          <a:lstStyle/>
          <a:p>
            <a:r>
              <a:rPr lang="en-US" sz="1400" dirty="0"/>
              <a:t>Only 17% of the radiation power propagates to the next subsection</a:t>
            </a:r>
          </a:p>
        </p:txBody>
      </p:sp>
      <p:sp>
        <p:nvSpPr>
          <p:cNvPr id="30" name="Rectangle 29">
            <a:extLst>
              <a:ext uri="{FF2B5EF4-FFF2-40B4-BE49-F238E27FC236}">
                <a16:creationId xmlns:a16="http://schemas.microsoft.com/office/drawing/2014/main" id="{48B1B112-240C-4704-AE51-77590974FE47}"/>
              </a:ext>
            </a:extLst>
          </p:cNvPr>
          <p:cNvSpPr/>
          <p:nvPr/>
        </p:nvSpPr>
        <p:spPr>
          <a:xfrm>
            <a:off x="3857954" y="5465881"/>
            <a:ext cx="4572000" cy="1200329"/>
          </a:xfrm>
          <a:prstGeom prst="rect">
            <a:avLst/>
          </a:prstGeom>
        </p:spPr>
        <p:txBody>
          <a:bodyPr>
            <a:spAutoFit/>
          </a:bodyPr>
          <a:lstStyle/>
          <a:p>
            <a:pPr marL="285750" indent="-285750">
              <a:buFont typeface="Arial" panose="020B0604020202020204" pitchFamily="34" charset="0"/>
              <a:buChar char="•"/>
            </a:pPr>
            <a:r>
              <a:rPr lang="en-US" dirty="0"/>
              <a:t>Our undulator consists of 3 sub-sections and more than 80% of radiation power is lost in the 44cm gap between two successive subsections.</a:t>
            </a:r>
          </a:p>
        </p:txBody>
      </p:sp>
      <p:sp>
        <p:nvSpPr>
          <p:cNvPr id="31" name="Rectangle 30">
            <a:extLst>
              <a:ext uri="{FF2B5EF4-FFF2-40B4-BE49-F238E27FC236}">
                <a16:creationId xmlns:a16="http://schemas.microsoft.com/office/drawing/2014/main" id="{A2C7E61E-0680-405E-96DE-9458AB695575}"/>
              </a:ext>
            </a:extLst>
          </p:cNvPr>
          <p:cNvSpPr/>
          <p:nvPr/>
        </p:nvSpPr>
        <p:spPr>
          <a:xfrm>
            <a:off x="6764862" y="4186640"/>
            <a:ext cx="1672509" cy="369332"/>
          </a:xfrm>
          <a:prstGeom prst="rect">
            <a:avLst/>
          </a:prstGeom>
        </p:spPr>
        <p:txBody>
          <a:bodyPr wrap="none">
            <a:spAutoFit/>
          </a:bodyPr>
          <a:lstStyle/>
          <a:p>
            <a:r>
              <a:rPr lang="en-US" dirty="0">
                <a:latin typeface="Calibri" panose="020F0502020204030204" pitchFamily="34" charset="0"/>
                <a:ea typeface="DengXian" panose="02010600030101010101" pitchFamily="2" charset="-122"/>
                <a:cs typeface="Times New Roman" panose="02020603050405020304" pitchFamily="18" charset="0"/>
              </a:rPr>
              <a:t>Rayleigh length </a:t>
            </a:r>
            <a:endParaRPr lang="en-US" dirty="0"/>
          </a:p>
        </p:txBody>
      </p:sp>
      <p:sp>
        <p:nvSpPr>
          <p:cNvPr id="32" name="Rectangle 31">
            <a:extLst>
              <a:ext uri="{FF2B5EF4-FFF2-40B4-BE49-F238E27FC236}">
                <a16:creationId xmlns:a16="http://schemas.microsoft.com/office/drawing/2014/main" id="{0FCFD90B-0E75-4B97-8235-22A4C2ED5589}"/>
              </a:ext>
            </a:extLst>
          </p:cNvPr>
          <p:cNvSpPr/>
          <p:nvPr/>
        </p:nvSpPr>
        <p:spPr>
          <a:xfrm>
            <a:off x="6735234" y="3611727"/>
            <a:ext cx="2021259" cy="369332"/>
          </a:xfrm>
          <a:prstGeom prst="rect">
            <a:avLst/>
          </a:prstGeom>
        </p:spPr>
        <p:txBody>
          <a:bodyPr wrap="none">
            <a:spAutoFit/>
          </a:bodyPr>
          <a:lstStyle/>
          <a:p>
            <a:r>
              <a:rPr lang="en-US" dirty="0">
                <a:latin typeface="Calibri" panose="020F0502020204030204" pitchFamily="34" charset="0"/>
                <a:ea typeface="DengXian" panose="02010600030101010101" pitchFamily="2" charset="-122"/>
                <a:cs typeface="Times New Roman" panose="02020603050405020304" pitchFamily="18" charset="0"/>
              </a:rPr>
              <a:t>The radiation width</a:t>
            </a:r>
            <a:endParaRPr lang="en-US" dirty="0"/>
          </a:p>
        </p:txBody>
      </p:sp>
    </p:spTree>
    <p:extLst>
      <p:ext uri="{BB962C8B-B14F-4D97-AF65-F5344CB8AC3E}">
        <p14:creationId xmlns:p14="http://schemas.microsoft.com/office/powerpoint/2010/main" val="916841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45238-4C67-452A-B3E4-B24033451B24}"/>
              </a:ext>
            </a:extLst>
          </p:cNvPr>
          <p:cNvSpPr>
            <a:spLocks noGrp="1"/>
          </p:cNvSpPr>
          <p:nvPr>
            <p:ph type="title"/>
          </p:nvPr>
        </p:nvSpPr>
        <p:spPr>
          <a:xfrm>
            <a:off x="457200" y="228600"/>
            <a:ext cx="8229600" cy="735579"/>
          </a:xfrm>
        </p:spPr>
        <p:txBody>
          <a:bodyPr/>
          <a:lstStyle/>
          <a:p>
            <a:r>
              <a:rPr lang="en-US" sz="3200" dirty="0"/>
              <a:t>Effects due to Longitudinal Space Charge</a:t>
            </a:r>
          </a:p>
        </p:txBody>
      </p:sp>
      <p:pic>
        <p:nvPicPr>
          <p:cNvPr id="5" name="Picture 4">
            <a:extLst>
              <a:ext uri="{FF2B5EF4-FFF2-40B4-BE49-F238E27FC236}">
                <a16:creationId xmlns:a16="http://schemas.microsoft.com/office/drawing/2014/main" id="{9CCAA953-0529-4997-AB19-706E51AE38BF}"/>
              </a:ext>
            </a:extLst>
          </p:cNvPr>
          <p:cNvPicPr>
            <a:picLocks noChangeAspect="1"/>
          </p:cNvPicPr>
          <p:nvPr/>
        </p:nvPicPr>
        <p:blipFill>
          <a:blip r:embed="rId2"/>
          <a:stretch/>
        </p:blipFill>
        <p:spPr>
          <a:xfrm>
            <a:off x="91088" y="1085871"/>
            <a:ext cx="4176110" cy="3333729"/>
          </a:xfrm>
          <a:prstGeom prst="rect">
            <a:avLst/>
          </a:prstGeom>
          <a:ln>
            <a:noFill/>
          </a:ln>
        </p:spPr>
      </p:pic>
      <p:pic>
        <p:nvPicPr>
          <p:cNvPr id="6" name="Picture 5">
            <a:extLst>
              <a:ext uri="{FF2B5EF4-FFF2-40B4-BE49-F238E27FC236}">
                <a16:creationId xmlns:a16="http://schemas.microsoft.com/office/drawing/2014/main" id="{56BDCA68-2065-4B10-9085-1F2252385BA6}"/>
              </a:ext>
            </a:extLst>
          </p:cNvPr>
          <p:cNvPicPr>
            <a:picLocks noChangeAspect="1"/>
          </p:cNvPicPr>
          <p:nvPr/>
        </p:nvPicPr>
        <p:blipFill>
          <a:blip r:embed="rId3"/>
          <a:stretch/>
        </p:blipFill>
        <p:spPr>
          <a:xfrm>
            <a:off x="4204260" y="964180"/>
            <a:ext cx="4482539" cy="3582222"/>
          </a:xfrm>
          <a:prstGeom prst="rect">
            <a:avLst/>
          </a:prstGeom>
          <a:ln>
            <a:noFill/>
          </a:ln>
        </p:spPr>
      </p:pic>
      <p:sp>
        <p:nvSpPr>
          <p:cNvPr id="7" name="TextShape 1">
            <a:extLst>
              <a:ext uri="{FF2B5EF4-FFF2-40B4-BE49-F238E27FC236}">
                <a16:creationId xmlns:a16="http://schemas.microsoft.com/office/drawing/2014/main" id="{CE8FB0DE-ACF5-4D5F-BF2A-BD8CF0EC4B65}"/>
              </a:ext>
            </a:extLst>
          </p:cNvPr>
          <p:cNvSpPr txBox="1"/>
          <p:nvPr/>
        </p:nvSpPr>
        <p:spPr>
          <a:xfrm>
            <a:off x="6341135" y="1647698"/>
            <a:ext cx="2436151" cy="663902"/>
          </a:xfrm>
          <a:prstGeom prst="rect">
            <a:avLst/>
          </a:prstGeom>
          <a:noFill/>
          <a:ln>
            <a:noFill/>
          </a:ln>
        </p:spPr>
        <p:txBody>
          <a:bodyPr lIns="99197" tIns="49599" rIns="99197" bIns="49599"/>
          <a:lstStyle/>
          <a:p>
            <a:pPr defTabSz="1007838"/>
            <a:r>
              <a:rPr lang="en-US" spc="-1" dirty="0">
                <a:solidFill>
                  <a:srgbClr val="000000"/>
                </a:solidFill>
                <a:uFill>
                  <a:solidFill>
                    <a:srgbClr val="FFFFFF"/>
                  </a:solidFill>
                </a:uFill>
                <a:latin typeface="Arial"/>
              </a:rPr>
              <a:t>Peak current: 75 A</a:t>
            </a:r>
          </a:p>
          <a:p>
            <a:pPr defTabSz="1007838"/>
            <a:r>
              <a:rPr lang="en-US" spc="-1" dirty="0">
                <a:solidFill>
                  <a:srgbClr val="000000"/>
                </a:solidFill>
                <a:uFill>
                  <a:solidFill>
                    <a:srgbClr val="FFFFFF"/>
                  </a:solidFill>
                </a:uFill>
                <a:latin typeface="Arial"/>
              </a:rPr>
              <a:t>Emittance: 8 um</a:t>
            </a:r>
          </a:p>
        </p:txBody>
      </p:sp>
      <p:cxnSp>
        <p:nvCxnSpPr>
          <p:cNvPr id="8" name="Straight Arrow Connector 7">
            <a:extLst>
              <a:ext uri="{FF2B5EF4-FFF2-40B4-BE49-F238E27FC236}">
                <a16:creationId xmlns:a16="http://schemas.microsoft.com/office/drawing/2014/main" id="{BADD6509-E6D5-481B-A620-CA1394D03121}"/>
              </a:ext>
            </a:extLst>
          </p:cNvPr>
          <p:cNvCxnSpPr/>
          <p:nvPr/>
        </p:nvCxnSpPr>
        <p:spPr>
          <a:xfrm flipV="1">
            <a:off x="5867400" y="1674909"/>
            <a:ext cx="0" cy="2519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75819CF-C577-439D-8275-50CFEC13E56F}"/>
              </a:ext>
            </a:extLst>
          </p:cNvPr>
          <p:cNvSpPr txBox="1"/>
          <p:nvPr/>
        </p:nvSpPr>
        <p:spPr>
          <a:xfrm>
            <a:off x="5660364" y="1926898"/>
            <a:ext cx="588036" cy="378767"/>
          </a:xfrm>
          <a:prstGeom prst="rect">
            <a:avLst/>
          </a:prstGeom>
          <a:noFill/>
        </p:spPr>
        <p:txBody>
          <a:bodyPr wrap="square" lIns="100783" tIns="50392" rIns="100783" bIns="50392" rtlCol="0">
            <a:spAutoFit/>
          </a:bodyPr>
          <a:lstStyle/>
          <a:p>
            <a:pPr defTabSz="1007838"/>
            <a:r>
              <a:rPr lang="en-US" dirty="0">
                <a:solidFill>
                  <a:prstClr val="black"/>
                </a:solidFill>
                <a:latin typeface="Calibri"/>
              </a:rPr>
              <a:t>Ion</a:t>
            </a:r>
          </a:p>
        </p:txBody>
      </p:sp>
      <p:sp>
        <p:nvSpPr>
          <p:cNvPr id="10" name="TextBox 9">
            <a:extLst>
              <a:ext uri="{FF2B5EF4-FFF2-40B4-BE49-F238E27FC236}">
                <a16:creationId xmlns:a16="http://schemas.microsoft.com/office/drawing/2014/main" id="{C6E4D3B1-81F1-403F-956D-FB2279C272B1}"/>
              </a:ext>
            </a:extLst>
          </p:cNvPr>
          <p:cNvSpPr txBox="1"/>
          <p:nvPr/>
        </p:nvSpPr>
        <p:spPr>
          <a:xfrm>
            <a:off x="91088" y="5025739"/>
            <a:ext cx="8824312" cy="646331"/>
          </a:xfrm>
          <a:prstGeom prst="rect">
            <a:avLst/>
          </a:prstGeom>
          <a:noFill/>
        </p:spPr>
        <p:txBody>
          <a:bodyPr wrap="square" rtlCol="0">
            <a:spAutoFit/>
          </a:bodyPr>
          <a:lstStyle/>
          <a:p>
            <a:pPr marL="285750" indent="-285750">
              <a:buFont typeface="Arial" panose="020B0604020202020204" pitchFamily="34" charset="0"/>
              <a:buChar char="•"/>
            </a:pPr>
            <a:r>
              <a:rPr lang="en-US" dirty="0"/>
              <a:t>Longitudinal space charge has more pronounced effects on the FEL gain than what to be expected from theory.</a:t>
            </a:r>
          </a:p>
        </p:txBody>
      </p:sp>
      <p:sp>
        <p:nvSpPr>
          <p:cNvPr id="11" name="TextShape 1">
            <a:extLst>
              <a:ext uri="{FF2B5EF4-FFF2-40B4-BE49-F238E27FC236}">
                <a16:creationId xmlns:a16="http://schemas.microsoft.com/office/drawing/2014/main" id="{CAE0A06C-79D2-493A-AD76-F7A92D907136}"/>
              </a:ext>
            </a:extLst>
          </p:cNvPr>
          <p:cNvSpPr txBox="1"/>
          <p:nvPr/>
        </p:nvSpPr>
        <p:spPr>
          <a:xfrm>
            <a:off x="1767488" y="1800903"/>
            <a:ext cx="1752600" cy="304800"/>
          </a:xfrm>
          <a:prstGeom prst="rect">
            <a:avLst/>
          </a:prstGeom>
          <a:noFill/>
          <a:ln>
            <a:noFill/>
          </a:ln>
        </p:spPr>
        <p:txBody>
          <a:bodyPr lIns="99197" tIns="49599" rIns="99197" bIns="49599"/>
          <a:lstStyle/>
          <a:p>
            <a:pPr defTabSz="1007838"/>
            <a:r>
              <a:rPr lang="en-US" sz="1400" spc="-1" dirty="0">
                <a:solidFill>
                  <a:srgbClr val="000000"/>
                </a:solidFill>
                <a:uFill>
                  <a:solidFill>
                    <a:srgbClr val="FFFFFF"/>
                  </a:solidFill>
                </a:uFill>
                <a:latin typeface="Arial"/>
              </a:rPr>
              <a:t>Peak current: 51 A</a:t>
            </a:r>
          </a:p>
        </p:txBody>
      </p:sp>
    </p:spTree>
    <p:extLst>
      <p:ext uri="{BB962C8B-B14F-4D97-AF65-F5344CB8AC3E}">
        <p14:creationId xmlns:p14="http://schemas.microsoft.com/office/powerpoint/2010/main" val="320663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661" y="609600"/>
            <a:ext cx="8229600" cy="685800"/>
          </a:xfrm>
        </p:spPr>
        <p:txBody>
          <a:bodyPr/>
          <a:lstStyle/>
          <a:p>
            <a:r>
              <a:rPr lang="en-US" sz="4000" dirty="0"/>
              <a:t>FEL Saturation</a:t>
            </a:r>
          </a:p>
        </p:txBody>
      </p:sp>
      <p:graphicFrame>
        <p:nvGraphicFramePr>
          <p:cNvPr id="4" name="Object 3"/>
          <p:cNvGraphicFramePr>
            <a:graphicFrameLocks noChangeAspect="1"/>
          </p:cNvGraphicFramePr>
          <p:nvPr>
            <p:extLst>
              <p:ext uri="{D42A27DB-BD31-4B8C-83A1-F6EECF244321}">
                <p14:modId xmlns:p14="http://schemas.microsoft.com/office/powerpoint/2010/main" val="434917993"/>
              </p:ext>
            </p:extLst>
          </p:nvPr>
        </p:nvGraphicFramePr>
        <p:xfrm>
          <a:off x="533400" y="2057400"/>
          <a:ext cx="7300913" cy="838200"/>
        </p:xfrm>
        <a:graphic>
          <a:graphicData uri="http://schemas.openxmlformats.org/presentationml/2006/ole">
            <mc:AlternateContent xmlns:mc="http://schemas.openxmlformats.org/markup-compatibility/2006">
              <mc:Choice xmlns:v="urn:schemas-microsoft-com:vml" Requires="v">
                <p:oleObj spid="_x0000_s12639" name="Equation" r:id="rId3" imgW="4203360" imgH="482400" progId="Equation.DSMT4">
                  <p:embed/>
                </p:oleObj>
              </mc:Choice>
              <mc:Fallback>
                <p:oleObj name="Equation" r:id="rId3" imgW="4203360" imgH="482400" progId="Equation.DSMT4">
                  <p:embed/>
                  <p:pic>
                    <p:nvPicPr>
                      <p:cNvPr id="0" name=""/>
                      <p:cNvPicPr/>
                      <p:nvPr/>
                    </p:nvPicPr>
                    <p:blipFill>
                      <a:blip r:embed="rId4"/>
                      <a:stretch>
                        <a:fillRect/>
                      </a:stretch>
                    </p:blipFill>
                    <p:spPr>
                      <a:xfrm>
                        <a:off x="533400" y="2057400"/>
                        <a:ext cx="7300913" cy="838200"/>
                      </a:xfrm>
                      <a:prstGeom prst="rect">
                        <a:avLst/>
                      </a:prstGeom>
                    </p:spPr>
                  </p:pic>
                </p:oleObj>
              </mc:Fallback>
            </mc:AlternateContent>
          </a:graphicData>
        </a:graphic>
      </p:graphicFrame>
      <p:sp>
        <p:nvSpPr>
          <p:cNvPr id="5" name="TextBox 4"/>
          <p:cNvSpPr txBox="1"/>
          <p:nvPr/>
        </p:nvSpPr>
        <p:spPr>
          <a:xfrm>
            <a:off x="381000" y="1447800"/>
            <a:ext cx="7010400" cy="369332"/>
          </a:xfrm>
          <a:prstGeom prst="rect">
            <a:avLst/>
          </a:prstGeom>
          <a:noFill/>
        </p:spPr>
        <p:txBody>
          <a:bodyPr wrap="square" rtlCol="0">
            <a:spAutoFit/>
          </a:bodyPr>
          <a:lstStyle/>
          <a:p>
            <a:r>
              <a:rPr lang="en-US" dirty="0"/>
              <a:t>Using the saturating criteria that radiation power at saturation is </a:t>
            </a:r>
          </a:p>
        </p:txBody>
      </p:sp>
      <p:graphicFrame>
        <p:nvGraphicFramePr>
          <p:cNvPr id="6" name="Object 5"/>
          <p:cNvGraphicFramePr>
            <a:graphicFrameLocks noChangeAspect="1"/>
          </p:cNvGraphicFramePr>
          <p:nvPr>
            <p:extLst>
              <p:ext uri="{D42A27DB-BD31-4B8C-83A1-F6EECF244321}">
                <p14:modId xmlns:p14="http://schemas.microsoft.com/office/powerpoint/2010/main" val="431366841"/>
              </p:ext>
            </p:extLst>
          </p:nvPr>
        </p:nvGraphicFramePr>
        <p:xfrm>
          <a:off x="6976218" y="1450420"/>
          <a:ext cx="1177182" cy="378380"/>
        </p:xfrm>
        <a:graphic>
          <a:graphicData uri="http://schemas.openxmlformats.org/presentationml/2006/ole">
            <mc:AlternateContent xmlns:mc="http://schemas.openxmlformats.org/markup-compatibility/2006">
              <mc:Choice xmlns:v="urn:schemas-microsoft-com:vml" Requires="v">
                <p:oleObj spid="_x0000_s12640" name="Equation" r:id="rId5" imgW="711000" imgH="228600" progId="Equation.DSMT4">
                  <p:embed/>
                </p:oleObj>
              </mc:Choice>
              <mc:Fallback>
                <p:oleObj name="Equation" r:id="rId5" imgW="711000" imgH="228600" progId="Equation.DSMT4">
                  <p:embed/>
                  <p:pic>
                    <p:nvPicPr>
                      <p:cNvPr id="0" name=""/>
                      <p:cNvPicPr/>
                      <p:nvPr/>
                    </p:nvPicPr>
                    <p:blipFill>
                      <a:blip r:embed="rId6"/>
                      <a:stretch>
                        <a:fillRect/>
                      </a:stretch>
                    </p:blipFill>
                    <p:spPr>
                      <a:xfrm>
                        <a:off x="6976218" y="1450420"/>
                        <a:ext cx="1177182" cy="37838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665150751"/>
              </p:ext>
            </p:extLst>
          </p:nvPr>
        </p:nvGraphicFramePr>
        <p:xfrm>
          <a:off x="2590800" y="3124200"/>
          <a:ext cx="3019425" cy="769938"/>
        </p:xfrm>
        <a:graphic>
          <a:graphicData uri="http://schemas.openxmlformats.org/presentationml/2006/ole">
            <mc:AlternateContent xmlns:mc="http://schemas.openxmlformats.org/markup-compatibility/2006">
              <mc:Choice xmlns:v="urn:schemas-microsoft-com:vml" Requires="v">
                <p:oleObj spid="_x0000_s12641" name="Equation" r:id="rId7" imgW="1892160" imgH="482400" progId="Equation.DSMT4">
                  <p:embed/>
                </p:oleObj>
              </mc:Choice>
              <mc:Fallback>
                <p:oleObj name="Equation" r:id="rId7" imgW="1892160" imgH="482400" progId="Equation.DSMT4">
                  <p:embed/>
                  <p:pic>
                    <p:nvPicPr>
                      <p:cNvPr id="0" name="Object 4"/>
                      <p:cNvPicPr>
                        <a:picLocks noChangeAspect="1" noChangeArrowheads="1"/>
                      </p:cNvPicPr>
                      <p:nvPr/>
                    </p:nvPicPr>
                    <p:blipFill>
                      <a:blip r:embed="rId8"/>
                      <a:srcRect/>
                      <a:stretch>
                        <a:fillRect/>
                      </a:stretch>
                    </p:blipFill>
                    <p:spPr bwMode="auto">
                      <a:xfrm>
                        <a:off x="2590800" y="3124200"/>
                        <a:ext cx="3019425" cy="769938"/>
                      </a:xfrm>
                      <a:prstGeom prst="rect">
                        <a:avLst/>
                      </a:prstGeom>
                      <a:noFill/>
                      <a:ln w="9525">
                        <a:solidFill>
                          <a:srgbClr val="0070C0"/>
                        </a:solidFill>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8" name="TextBox 7"/>
          <p:cNvSpPr txBox="1"/>
          <p:nvPr/>
        </p:nvSpPr>
        <p:spPr>
          <a:xfrm>
            <a:off x="381000" y="4267200"/>
            <a:ext cx="7010400" cy="369332"/>
          </a:xfrm>
          <a:prstGeom prst="rect">
            <a:avLst/>
          </a:prstGeom>
          <a:noFill/>
        </p:spPr>
        <p:txBody>
          <a:bodyPr wrap="square" rtlCol="0">
            <a:spAutoFit/>
          </a:bodyPr>
          <a:lstStyle/>
          <a:p>
            <a:r>
              <a:rPr lang="en-US" dirty="0"/>
              <a:t>Using the criteria</a:t>
            </a:r>
          </a:p>
        </p:txBody>
      </p:sp>
      <p:graphicFrame>
        <p:nvGraphicFramePr>
          <p:cNvPr id="9" name="Object 8"/>
          <p:cNvGraphicFramePr>
            <a:graphicFrameLocks noChangeAspect="1"/>
          </p:cNvGraphicFramePr>
          <p:nvPr>
            <p:extLst>
              <p:ext uri="{D42A27DB-BD31-4B8C-83A1-F6EECF244321}">
                <p14:modId xmlns:p14="http://schemas.microsoft.com/office/powerpoint/2010/main" val="1109311023"/>
              </p:ext>
            </p:extLst>
          </p:nvPr>
        </p:nvGraphicFramePr>
        <p:xfrm>
          <a:off x="2231895" y="4267200"/>
          <a:ext cx="1660525" cy="406400"/>
        </p:xfrm>
        <a:graphic>
          <a:graphicData uri="http://schemas.openxmlformats.org/presentationml/2006/ole">
            <mc:AlternateContent xmlns:mc="http://schemas.openxmlformats.org/markup-compatibility/2006">
              <mc:Choice xmlns:v="urn:schemas-microsoft-com:vml" Requires="v">
                <p:oleObj spid="_x0000_s12642" name="Equation" r:id="rId9" imgW="1032840" imgH="237600" progId="Equation.DSMT4">
                  <p:embed/>
                </p:oleObj>
              </mc:Choice>
              <mc:Fallback>
                <p:oleObj name="Equation" r:id="rId9" imgW="1032840" imgH="237600" progId="Equation.DSMT4">
                  <p:embed/>
                  <p:pic>
                    <p:nvPicPr>
                      <p:cNvPr id="0"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31895" y="4267200"/>
                        <a:ext cx="1660525"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841069079"/>
              </p:ext>
            </p:extLst>
          </p:nvPr>
        </p:nvGraphicFramePr>
        <p:xfrm>
          <a:off x="2554287" y="4876800"/>
          <a:ext cx="3465513" cy="769938"/>
        </p:xfrm>
        <a:graphic>
          <a:graphicData uri="http://schemas.openxmlformats.org/presentationml/2006/ole">
            <mc:AlternateContent xmlns:mc="http://schemas.openxmlformats.org/markup-compatibility/2006">
              <mc:Choice xmlns:v="urn:schemas-microsoft-com:vml" Requires="v">
                <p:oleObj spid="_x0000_s12643" name="Equation" r:id="rId11" imgW="2171520" imgH="482400" progId="Equation.DSMT4">
                  <p:embed/>
                </p:oleObj>
              </mc:Choice>
              <mc:Fallback>
                <p:oleObj name="Equation" r:id="rId11" imgW="2171520" imgH="482400" progId="Equation.DSMT4">
                  <p:embed/>
                  <p:pic>
                    <p:nvPicPr>
                      <p:cNvPr id="0" name="Object 6"/>
                      <p:cNvPicPr>
                        <a:picLocks noChangeAspect="1" noChangeArrowheads="1"/>
                      </p:cNvPicPr>
                      <p:nvPr/>
                    </p:nvPicPr>
                    <p:blipFill>
                      <a:blip r:embed="rId12"/>
                      <a:srcRect/>
                      <a:stretch>
                        <a:fillRect/>
                      </a:stretch>
                    </p:blipFill>
                    <p:spPr bwMode="auto">
                      <a:xfrm>
                        <a:off x="2554287" y="4876800"/>
                        <a:ext cx="3465513" cy="769938"/>
                      </a:xfrm>
                      <a:prstGeom prst="rect">
                        <a:avLst/>
                      </a:prstGeom>
                      <a:noFill/>
                      <a:ln w="9525">
                        <a:solidFill>
                          <a:srgbClr val="0070C0"/>
                        </a:solidFill>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1" name="TextBox 10"/>
          <p:cNvSpPr txBox="1"/>
          <p:nvPr/>
        </p:nvSpPr>
        <p:spPr>
          <a:xfrm>
            <a:off x="1066800" y="5797421"/>
            <a:ext cx="7391400" cy="381000"/>
          </a:xfrm>
          <a:prstGeom prst="rect">
            <a:avLst/>
          </a:prstGeom>
          <a:noFill/>
        </p:spPr>
        <p:txBody>
          <a:bodyPr wrap="square" rtlCol="0">
            <a:spAutoFit/>
          </a:bodyPr>
          <a:lstStyle/>
          <a:p>
            <a:r>
              <a:rPr lang="en-US" dirty="0"/>
              <a:t>* There is a factor of                           between the two estimates.</a:t>
            </a:r>
          </a:p>
        </p:txBody>
      </p:sp>
      <p:graphicFrame>
        <p:nvGraphicFramePr>
          <p:cNvPr id="12" name="Object 11"/>
          <p:cNvGraphicFramePr>
            <a:graphicFrameLocks noChangeAspect="1"/>
          </p:cNvGraphicFramePr>
          <p:nvPr>
            <p:extLst>
              <p:ext uri="{D42A27DB-BD31-4B8C-83A1-F6EECF244321}">
                <p14:modId xmlns:p14="http://schemas.microsoft.com/office/powerpoint/2010/main" val="1647769145"/>
              </p:ext>
            </p:extLst>
          </p:nvPr>
        </p:nvGraphicFramePr>
        <p:xfrm>
          <a:off x="3352800" y="5710108"/>
          <a:ext cx="1350963" cy="468313"/>
        </p:xfrm>
        <a:graphic>
          <a:graphicData uri="http://schemas.openxmlformats.org/presentationml/2006/ole">
            <mc:AlternateContent xmlns:mc="http://schemas.openxmlformats.org/markup-compatibility/2006">
              <mc:Choice xmlns:v="urn:schemas-microsoft-com:vml" Requires="v">
                <p:oleObj spid="_x0000_s12644" name="Equation" r:id="rId13" imgW="952200" imgH="330120" progId="Equation.DSMT4">
                  <p:embed/>
                </p:oleObj>
              </mc:Choice>
              <mc:Fallback>
                <p:oleObj name="Equation" r:id="rId13" imgW="952200" imgH="330120" progId="Equation.DSMT4">
                  <p:embed/>
                  <p:pic>
                    <p:nvPicPr>
                      <p:cNvPr id="0" name=""/>
                      <p:cNvPicPr/>
                      <p:nvPr/>
                    </p:nvPicPr>
                    <p:blipFill>
                      <a:blip r:embed="rId14"/>
                      <a:stretch>
                        <a:fillRect/>
                      </a:stretch>
                    </p:blipFill>
                    <p:spPr>
                      <a:xfrm>
                        <a:off x="3352800" y="5710108"/>
                        <a:ext cx="1350963" cy="468313"/>
                      </a:xfrm>
                      <a:prstGeom prst="rect">
                        <a:avLst/>
                      </a:prstGeom>
                    </p:spPr>
                  </p:pic>
                </p:oleObj>
              </mc:Fallback>
            </mc:AlternateContent>
          </a:graphicData>
        </a:graphic>
      </p:graphicFrame>
    </p:spTree>
    <p:extLst>
      <p:ext uri="{BB962C8B-B14F-4D97-AF65-F5344CB8AC3E}">
        <p14:creationId xmlns:p14="http://schemas.microsoft.com/office/powerpoint/2010/main" val="1229365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6"/>
          <p:cNvSpPr txBox="1">
            <a:spLocks noChangeArrowheads="1"/>
          </p:cNvSpPr>
          <p:nvPr/>
        </p:nvSpPr>
        <p:spPr bwMode="auto">
          <a:xfrm>
            <a:off x="108093" y="919550"/>
            <a:ext cx="9035907"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indent="-342900" eaLnBrk="1" hangingPunct="1">
              <a:spcBef>
                <a:spcPct val="50000"/>
              </a:spcBef>
              <a:buFont typeface="Arial"/>
              <a:buChar char="•"/>
            </a:pPr>
            <a:r>
              <a:rPr lang="en-US" dirty="0"/>
              <a:t>Dynamic equation in Kicker is very similar to that in the modulator except the initial modulation in 6D phase space dominates the process. For 1D FEL output with the certain assumptions for the transverse distribution, the following analytical formula for density modulation can be derived</a:t>
            </a:r>
          </a:p>
        </p:txBody>
      </p:sp>
      <p:graphicFrame>
        <p:nvGraphicFramePr>
          <p:cNvPr id="12294" name="Object 8"/>
          <p:cNvGraphicFramePr>
            <a:graphicFrameLocks noChangeAspect="1"/>
          </p:cNvGraphicFramePr>
          <p:nvPr>
            <p:extLst>
              <p:ext uri="{D42A27DB-BD31-4B8C-83A1-F6EECF244321}">
                <p14:modId xmlns:p14="http://schemas.microsoft.com/office/powerpoint/2010/main" val="1334396495"/>
              </p:ext>
            </p:extLst>
          </p:nvPr>
        </p:nvGraphicFramePr>
        <p:xfrm>
          <a:off x="1447800" y="2933700"/>
          <a:ext cx="7180263" cy="723900"/>
        </p:xfrm>
        <a:graphic>
          <a:graphicData uri="http://schemas.openxmlformats.org/presentationml/2006/ole">
            <mc:AlternateContent xmlns:mc="http://schemas.openxmlformats.org/markup-compatibility/2006">
              <mc:Choice xmlns:v="urn:schemas-microsoft-com:vml" Requires="v">
                <p:oleObj spid="_x0000_s9296" name="Equation" r:id="rId3" imgW="5334000" imgH="533400" progId="Equation.DSMT4">
                  <p:embed/>
                </p:oleObj>
              </mc:Choice>
              <mc:Fallback>
                <p:oleObj name="Equation" r:id="rId3" imgW="5334000" imgH="5334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933700"/>
                        <a:ext cx="7180263" cy="723900"/>
                      </a:xfrm>
                      <a:prstGeom prst="rect">
                        <a:avLst/>
                      </a:prstGeom>
                      <a:noFill/>
                      <a:ln w="9525">
                        <a:solidFill>
                          <a:srgbClr val="0000FF"/>
                        </a:solidFill>
                        <a:prstDash val="lgDash"/>
                        <a:miter lim="800000"/>
                        <a:headEnd/>
                        <a:tailEnd/>
                      </a:ln>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13"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0013" y="3739902"/>
            <a:ext cx="2270666" cy="2538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5598" y="3754663"/>
            <a:ext cx="2265032" cy="253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3765034"/>
            <a:ext cx="2293955" cy="2559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itle 1"/>
          <p:cNvSpPr txBox="1">
            <a:spLocks/>
          </p:cNvSpPr>
          <p:nvPr/>
        </p:nvSpPr>
        <p:spPr>
          <a:xfrm>
            <a:off x="457200" y="292100"/>
            <a:ext cx="8229600" cy="51849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solidFill>
                  <a:schemeClr val="accent1">
                    <a:lumMod val="75000"/>
                  </a:schemeClr>
                </a:solidFill>
              </a:rPr>
              <a:t>Analytical Tools for Kicker</a:t>
            </a:r>
          </a:p>
        </p:txBody>
      </p:sp>
    </p:spTree>
    <p:extLst>
      <p:ext uri="{BB962C8B-B14F-4D97-AF65-F5344CB8AC3E}">
        <p14:creationId xmlns:p14="http://schemas.microsoft.com/office/powerpoint/2010/main" val="1596219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7" name="Picture 1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7494" y="2851160"/>
            <a:ext cx="4081079" cy="29498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itle 2"/>
          <p:cNvSpPr>
            <a:spLocks noGrp="1"/>
          </p:cNvSpPr>
          <p:nvPr>
            <p:ph type="title"/>
          </p:nvPr>
        </p:nvSpPr>
        <p:spPr>
          <a:xfrm>
            <a:off x="76200" y="189140"/>
            <a:ext cx="8839200" cy="764909"/>
          </a:xfrm>
        </p:spPr>
        <p:txBody>
          <a:bodyPr>
            <a:noAutofit/>
          </a:bodyPr>
          <a:lstStyle/>
          <a:p>
            <a:r>
              <a:rPr lang="en-US" sz="3200" dirty="0"/>
              <a:t>Field Reduction due to Finite Transverse Size</a:t>
            </a:r>
          </a:p>
        </p:txBody>
      </p:sp>
      <p:sp>
        <p:nvSpPr>
          <p:cNvPr id="29" name="TextBox 28"/>
          <p:cNvSpPr txBox="1"/>
          <p:nvPr/>
        </p:nvSpPr>
        <p:spPr>
          <a:xfrm>
            <a:off x="1487165" y="6357257"/>
            <a:ext cx="6626870" cy="338554"/>
          </a:xfrm>
          <a:prstGeom prst="rect">
            <a:avLst/>
          </a:prstGeom>
          <a:noFill/>
        </p:spPr>
        <p:txBody>
          <a:bodyPr wrap="square" rtlCol="0">
            <a:spAutoFit/>
          </a:bodyPr>
          <a:lstStyle/>
          <a:p>
            <a:r>
              <a:rPr lang="en-US" sz="1600" dirty="0"/>
              <a:t>*The results reproduces what previously derived by G. </a:t>
            </a:r>
            <a:r>
              <a:rPr lang="en-US" sz="1600" dirty="0" err="1"/>
              <a:t>Stupakov</a:t>
            </a:r>
            <a:r>
              <a:rPr lang="en-US" sz="1600" dirty="0"/>
              <a:t>.</a:t>
            </a:r>
          </a:p>
        </p:txBody>
      </p:sp>
      <p:graphicFrame>
        <p:nvGraphicFramePr>
          <p:cNvPr id="4" name="Object 3"/>
          <p:cNvGraphicFramePr>
            <a:graphicFrameLocks noChangeAspect="1"/>
          </p:cNvGraphicFramePr>
          <p:nvPr>
            <p:extLst>
              <p:ext uri="{D42A27DB-BD31-4B8C-83A1-F6EECF244321}">
                <p14:modId xmlns:p14="http://schemas.microsoft.com/office/powerpoint/2010/main" val="1361426765"/>
              </p:ext>
            </p:extLst>
          </p:nvPr>
        </p:nvGraphicFramePr>
        <p:xfrm>
          <a:off x="1143000" y="2140775"/>
          <a:ext cx="2417763" cy="396875"/>
        </p:xfrm>
        <a:graphic>
          <a:graphicData uri="http://schemas.openxmlformats.org/presentationml/2006/ole">
            <mc:AlternateContent xmlns:mc="http://schemas.openxmlformats.org/markup-compatibility/2006">
              <mc:Choice xmlns:v="urn:schemas-microsoft-com:vml" Requires="v">
                <p:oleObj spid="_x0000_s10619" name="Equation" r:id="rId4" imgW="1549080" imgH="253800" progId="Equation.DSMT4">
                  <p:embed/>
                </p:oleObj>
              </mc:Choice>
              <mc:Fallback>
                <p:oleObj name="Equation" r:id="rId4" imgW="1549080" imgH="253800" progId="Equation.DSMT4">
                  <p:embed/>
                  <p:pic>
                    <p:nvPicPr>
                      <p:cNvPr id="0" name=""/>
                      <p:cNvPicPr/>
                      <p:nvPr/>
                    </p:nvPicPr>
                    <p:blipFill>
                      <a:blip r:embed="rId5"/>
                      <a:stretch>
                        <a:fillRect/>
                      </a:stretch>
                    </p:blipFill>
                    <p:spPr>
                      <a:xfrm>
                        <a:off x="1143000" y="2140775"/>
                        <a:ext cx="2417763" cy="39687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905544495"/>
              </p:ext>
            </p:extLst>
          </p:nvPr>
        </p:nvGraphicFramePr>
        <p:xfrm>
          <a:off x="109055" y="3019979"/>
          <a:ext cx="4691545" cy="715514"/>
        </p:xfrm>
        <a:graphic>
          <a:graphicData uri="http://schemas.openxmlformats.org/presentationml/2006/ole">
            <mc:AlternateContent xmlns:mc="http://schemas.openxmlformats.org/markup-compatibility/2006">
              <mc:Choice xmlns:v="urn:schemas-microsoft-com:vml" Requires="v">
                <p:oleObj spid="_x0000_s10620" name="Equation" r:id="rId6" imgW="3162240" imgH="482400" progId="Equation.DSMT4">
                  <p:embed/>
                </p:oleObj>
              </mc:Choice>
              <mc:Fallback>
                <p:oleObj name="Equation" r:id="rId6" imgW="3162240" imgH="482400" progId="Equation.DSMT4">
                  <p:embed/>
                  <p:pic>
                    <p:nvPicPr>
                      <p:cNvPr id="0" name="Object 7"/>
                      <p:cNvPicPr>
                        <a:picLocks noChangeAspect="1" noChangeArrowheads="1"/>
                      </p:cNvPicPr>
                      <p:nvPr/>
                    </p:nvPicPr>
                    <p:blipFill>
                      <a:blip r:embed="rId7"/>
                      <a:srcRect/>
                      <a:stretch>
                        <a:fillRect/>
                      </a:stretch>
                    </p:blipFill>
                    <p:spPr bwMode="auto">
                      <a:xfrm>
                        <a:off x="109055" y="3019979"/>
                        <a:ext cx="4691545" cy="715514"/>
                      </a:xfrm>
                      <a:prstGeom prst="rect">
                        <a:avLst/>
                      </a:prstGeom>
                      <a:noFill/>
                      <a:ln>
                        <a:noFill/>
                      </a:ln>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030028120"/>
              </p:ext>
            </p:extLst>
          </p:nvPr>
        </p:nvGraphicFramePr>
        <p:xfrm>
          <a:off x="457200" y="4648200"/>
          <a:ext cx="3476625" cy="754062"/>
        </p:xfrm>
        <a:graphic>
          <a:graphicData uri="http://schemas.openxmlformats.org/presentationml/2006/ole">
            <mc:AlternateContent xmlns:mc="http://schemas.openxmlformats.org/markup-compatibility/2006">
              <mc:Choice xmlns:v="urn:schemas-microsoft-com:vml" Requires="v">
                <p:oleObj spid="_x0000_s10621" name="Equation" r:id="rId8" imgW="2108160" imgH="457200" progId="Equation.DSMT4">
                  <p:embed/>
                </p:oleObj>
              </mc:Choice>
              <mc:Fallback>
                <p:oleObj name="Equation" r:id="rId8" imgW="2108160" imgH="457200" progId="Equation.DSMT4">
                  <p:embed/>
                  <p:pic>
                    <p:nvPicPr>
                      <p:cNvPr id="0" name="Object 9"/>
                      <p:cNvPicPr>
                        <a:picLocks noChangeAspect="1" noChangeArrowheads="1"/>
                      </p:cNvPicPr>
                      <p:nvPr/>
                    </p:nvPicPr>
                    <p:blipFill>
                      <a:blip r:embed="rId9"/>
                      <a:srcRect/>
                      <a:stretch>
                        <a:fillRect/>
                      </a:stretch>
                    </p:blipFill>
                    <p:spPr bwMode="auto">
                      <a:xfrm>
                        <a:off x="457200" y="4648200"/>
                        <a:ext cx="3476625" cy="754062"/>
                      </a:xfrm>
                      <a:prstGeom prst="rect">
                        <a:avLst/>
                      </a:prstGeom>
                      <a:noFill/>
                      <a:ln>
                        <a:solidFill>
                          <a:schemeClr val="accent1"/>
                        </a:solidFill>
                      </a:ln>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799925083"/>
              </p:ext>
            </p:extLst>
          </p:nvPr>
        </p:nvGraphicFramePr>
        <p:xfrm>
          <a:off x="485775" y="5653088"/>
          <a:ext cx="6542088" cy="714375"/>
        </p:xfrm>
        <a:graphic>
          <a:graphicData uri="http://schemas.openxmlformats.org/presentationml/2006/ole">
            <mc:AlternateContent xmlns:mc="http://schemas.openxmlformats.org/markup-compatibility/2006">
              <mc:Choice xmlns:v="urn:schemas-microsoft-com:vml" Requires="v">
                <p:oleObj spid="_x0000_s10622" name="Equation" r:id="rId10" imgW="4419360" imgH="482400" progId="Equation.DSMT4">
                  <p:embed/>
                </p:oleObj>
              </mc:Choice>
              <mc:Fallback>
                <p:oleObj name="Equation" r:id="rId10" imgW="4419360" imgH="482400" progId="Equation.DSMT4">
                  <p:embed/>
                  <p:pic>
                    <p:nvPicPr>
                      <p:cNvPr id="0" name=""/>
                      <p:cNvPicPr/>
                      <p:nvPr/>
                    </p:nvPicPr>
                    <p:blipFill>
                      <a:blip r:embed="rId11"/>
                      <a:stretch>
                        <a:fillRect/>
                      </a:stretch>
                    </p:blipFill>
                    <p:spPr>
                      <a:xfrm>
                        <a:off x="485775" y="5653088"/>
                        <a:ext cx="6542088" cy="714375"/>
                      </a:xfrm>
                      <a:prstGeom prst="rect">
                        <a:avLst/>
                      </a:prstGeom>
                    </p:spPr>
                  </p:pic>
                </p:oleObj>
              </mc:Fallback>
            </mc:AlternateContent>
          </a:graphicData>
        </a:graphic>
      </p:graphicFrame>
      <p:sp>
        <p:nvSpPr>
          <p:cNvPr id="16" name="TextBox 15"/>
          <p:cNvSpPr txBox="1"/>
          <p:nvPr/>
        </p:nvSpPr>
        <p:spPr>
          <a:xfrm>
            <a:off x="76200" y="1143000"/>
            <a:ext cx="4933951" cy="3416320"/>
          </a:xfrm>
          <a:prstGeom prst="rect">
            <a:avLst/>
          </a:prstGeom>
          <a:noFill/>
        </p:spPr>
        <p:txBody>
          <a:bodyPr wrap="square" rtlCol="0">
            <a:spAutoFit/>
          </a:bodyPr>
          <a:lstStyle/>
          <a:p>
            <a:r>
              <a:rPr lang="en-US" dirty="0"/>
              <a:t>To estimate the reduction of electric field due to finite transverse size, we solve Poisson equation for charge distribution of the form:</a:t>
            </a:r>
          </a:p>
          <a:p>
            <a:endParaRPr lang="en-US" dirty="0"/>
          </a:p>
          <a:p>
            <a:endParaRPr lang="en-US" dirty="0"/>
          </a:p>
          <a:p>
            <a:r>
              <a:rPr lang="en-US" dirty="0"/>
              <a:t>and get the on-axis longitudinal electric field</a:t>
            </a:r>
          </a:p>
          <a:p>
            <a:endParaRPr lang="en-US" dirty="0"/>
          </a:p>
          <a:p>
            <a:endParaRPr lang="en-US" dirty="0"/>
          </a:p>
          <a:p>
            <a:endParaRPr lang="en-US" dirty="0"/>
          </a:p>
          <a:p>
            <a:endParaRPr lang="en-US" dirty="0"/>
          </a:p>
          <a:p>
            <a:r>
              <a:rPr lang="en-US" dirty="0"/>
              <a:t>For Gaussian transverse density distribution,  we obtain </a:t>
            </a:r>
          </a:p>
        </p:txBody>
      </p:sp>
      <p:graphicFrame>
        <p:nvGraphicFramePr>
          <p:cNvPr id="17" name="Object 16"/>
          <p:cNvGraphicFramePr>
            <a:graphicFrameLocks noChangeAspect="1"/>
          </p:cNvGraphicFramePr>
          <p:nvPr>
            <p:extLst>
              <p:ext uri="{D42A27DB-BD31-4B8C-83A1-F6EECF244321}">
                <p14:modId xmlns:p14="http://schemas.microsoft.com/office/powerpoint/2010/main" val="4134871421"/>
              </p:ext>
            </p:extLst>
          </p:nvPr>
        </p:nvGraphicFramePr>
        <p:xfrm>
          <a:off x="6447542" y="4267200"/>
          <a:ext cx="2028720" cy="597607"/>
        </p:xfrm>
        <a:graphic>
          <a:graphicData uri="http://schemas.openxmlformats.org/presentationml/2006/ole">
            <mc:AlternateContent xmlns:mc="http://schemas.openxmlformats.org/markup-compatibility/2006">
              <mc:Choice xmlns:v="urn:schemas-microsoft-com:vml" Requires="v">
                <p:oleObj spid="_x0000_s10623" name="Equation" r:id="rId12" imgW="1638000" imgH="482400" progId="Equation.DSMT4">
                  <p:embed/>
                </p:oleObj>
              </mc:Choice>
              <mc:Fallback>
                <p:oleObj name="Equation" r:id="rId12" imgW="1638000" imgH="482400" progId="Equation.DSMT4">
                  <p:embed/>
                  <p:pic>
                    <p:nvPicPr>
                      <p:cNvPr id="0" name="Object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47542" y="4267200"/>
                        <a:ext cx="2028720" cy="597607"/>
                      </a:xfrm>
                      <a:prstGeom prst="rect">
                        <a:avLst/>
                      </a:prstGeom>
                      <a:solidFill>
                        <a:schemeClr val="bg1"/>
                      </a:solidFill>
                      <a:ln>
                        <a:noFill/>
                      </a:ln>
                    </p:spPr>
                  </p:pic>
                </p:oleObj>
              </mc:Fallback>
            </mc:AlternateContent>
          </a:graphicData>
        </a:graphic>
      </p:graphicFrame>
      <p:sp>
        <p:nvSpPr>
          <p:cNvPr id="23" name="Oval 22"/>
          <p:cNvSpPr/>
          <p:nvPr/>
        </p:nvSpPr>
        <p:spPr>
          <a:xfrm>
            <a:off x="7315200" y="3154680"/>
            <a:ext cx="72247" cy="663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086600" y="3581400"/>
            <a:ext cx="1299353" cy="338554"/>
          </a:xfrm>
          <a:prstGeom prst="rect">
            <a:avLst/>
          </a:prstGeom>
          <a:noFill/>
          <a:ln>
            <a:solidFill>
              <a:schemeClr val="accent1">
                <a:shade val="50000"/>
              </a:schemeClr>
            </a:solidFill>
          </a:ln>
        </p:spPr>
        <p:txBody>
          <a:bodyPr wrap="square" rtlCol="0">
            <a:spAutoFit/>
          </a:bodyPr>
          <a:lstStyle/>
          <a:p>
            <a:r>
              <a:rPr lang="en-US" sz="1600" dirty="0"/>
              <a:t>We are here</a:t>
            </a:r>
          </a:p>
        </p:txBody>
      </p:sp>
      <p:cxnSp>
        <p:nvCxnSpPr>
          <p:cNvPr id="26" name="Straight Arrow Connector 25"/>
          <p:cNvCxnSpPr>
            <a:stCxn id="24" idx="0"/>
          </p:cNvCxnSpPr>
          <p:nvPr/>
        </p:nvCxnSpPr>
        <p:spPr>
          <a:xfrm flipH="1" flipV="1">
            <a:off x="7387448" y="3276600"/>
            <a:ext cx="348829"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4800600" y="1219201"/>
            <a:ext cx="340955" cy="1295400"/>
          </a:xfrm>
          <a:prstGeom prst="rect">
            <a:avLst/>
          </a:prstGeom>
          <a:gradFill>
            <a:gsLst>
              <a:gs pos="80000">
                <a:srgbClr val="DFE6F5"/>
              </a:gs>
              <a:gs pos="0">
                <a:schemeClr val="accent1">
                  <a:tint val="66000"/>
                  <a:satMod val="160000"/>
                  <a:lumMod val="100000"/>
                </a:schemeClr>
              </a:gs>
              <a:gs pos="10000">
                <a:srgbClr val="B0C5E9">
                  <a:lumMod val="70000"/>
                </a:srgbClr>
              </a:gs>
              <a:gs pos="70000">
                <a:srgbClr val="DCE4F4">
                  <a:lumMod val="70000"/>
                </a:srgbClr>
              </a:gs>
              <a:gs pos="60000">
                <a:srgbClr val="D6E0F2"/>
              </a:gs>
              <a:gs pos="50000">
                <a:srgbClr val="D1DCF1">
                  <a:lumMod val="70000"/>
                </a:srgbClr>
              </a:gs>
              <a:gs pos="40000">
                <a:srgbClr val="CBD7F0">
                  <a:lumMod val="100000"/>
                </a:srgbClr>
              </a:gs>
              <a:gs pos="30000">
                <a:srgbClr val="C8D5EF">
                  <a:lumMod val="70000"/>
                </a:srgbClr>
              </a:gs>
              <a:gs pos="20000">
                <a:schemeClr val="accent1">
                  <a:tint val="44500"/>
                  <a:satMod val="160000"/>
                  <a:lumMod val="100000"/>
                </a:schemeClr>
              </a:gs>
              <a:gs pos="90000">
                <a:schemeClr val="accent1">
                  <a:tint val="23500"/>
                  <a:satMod val="160000"/>
                  <a:lumMod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5990357" y="1219200"/>
            <a:ext cx="3048000" cy="1295401"/>
          </a:xfrm>
          <a:prstGeom prst="rect">
            <a:avLst/>
          </a:prstGeom>
          <a:gradFill>
            <a:gsLst>
              <a:gs pos="80000">
                <a:srgbClr val="DFE6F5"/>
              </a:gs>
              <a:gs pos="0">
                <a:schemeClr val="accent1">
                  <a:tint val="66000"/>
                  <a:satMod val="160000"/>
                  <a:lumMod val="100000"/>
                </a:schemeClr>
              </a:gs>
              <a:gs pos="10000">
                <a:srgbClr val="B0C5E9">
                  <a:lumMod val="70000"/>
                </a:srgbClr>
              </a:gs>
              <a:gs pos="70000">
                <a:srgbClr val="DCE4F4">
                  <a:lumMod val="70000"/>
                </a:srgbClr>
              </a:gs>
              <a:gs pos="60000">
                <a:srgbClr val="D6E0F2"/>
              </a:gs>
              <a:gs pos="50000">
                <a:srgbClr val="D1DCF1">
                  <a:lumMod val="70000"/>
                </a:srgbClr>
              </a:gs>
              <a:gs pos="40000">
                <a:srgbClr val="CBD7F0">
                  <a:lumMod val="100000"/>
                </a:srgbClr>
              </a:gs>
              <a:gs pos="30000">
                <a:srgbClr val="C8D5EF">
                  <a:lumMod val="70000"/>
                </a:srgbClr>
              </a:gs>
              <a:gs pos="20000">
                <a:schemeClr val="accent1">
                  <a:tint val="44500"/>
                  <a:satMod val="160000"/>
                  <a:lumMod val="100000"/>
                </a:schemeClr>
              </a:gs>
              <a:gs pos="90000">
                <a:schemeClr val="accent1">
                  <a:tint val="23500"/>
                  <a:satMod val="160000"/>
                  <a:lumMod val="7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39" name="Straight Arrow Connector 10338"/>
          <p:cNvCxnSpPr/>
          <p:nvPr/>
        </p:nvCxnSpPr>
        <p:spPr>
          <a:xfrm>
            <a:off x="5181600" y="1905001"/>
            <a:ext cx="80204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341" name="TextBox 10340"/>
          <p:cNvSpPr txBox="1"/>
          <p:nvPr/>
        </p:nvSpPr>
        <p:spPr>
          <a:xfrm>
            <a:off x="4997710" y="1343680"/>
            <a:ext cx="1143000" cy="523220"/>
          </a:xfrm>
          <a:prstGeom prst="rect">
            <a:avLst/>
          </a:prstGeom>
          <a:noFill/>
        </p:spPr>
        <p:txBody>
          <a:bodyPr wrap="square" rtlCol="0">
            <a:spAutoFit/>
          </a:bodyPr>
          <a:lstStyle/>
          <a:p>
            <a:pPr algn="ctr"/>
            <a:r>
              <a:rPr lang="en-US" sz="1400" dirty="0"/>
              <a:t>Lorentz </a:t>
            </a:r>
          </a:p>
          <a:p>
            <a:pPr algn="ctr"/>
            <a:r>
              <a:rPr lang="en-US" sz="1400" dirty="0"/>
              <a:t>transform</a:t>
            </a:r>
          </a:p>
        </p:txBody>
      </p:sp>
      <p:sp>
        <p:nvSpPr>
          <p:cNvPr id="10342" name="TextBox 10341"/>
          <p:cNvSpPr txBox="1"/>
          <p:nvPr/>
        </p:nvSpPr>
        <p:spPr>
          <a:xfrm>
            <a:off x="4724400" y="2514601"/>
            <a:ext cx="1371600" cy="338554"/>
          </a:xfrm>
          <a:prstGeom prst="rect">
            <a:avLst/>
          </a:prstGeom>
          <a:noFill/>
        </p:spPr>
        <p:txBody>
          <a:bodyPr wrap="square" rtlCol="0">
            <a:spAutoFit/>
          </a:bodyPr>
          <a:lstStyle/>
          <a:p>
            <a:r>
              <a:rPr lang="en-US" sz="1600" dirty="0"/>
              <a:t>Lab frame</a:t>
            </a:r>
          </a:p>
        </p:txBody>
      </p:sp>
      <p:sp>
        <p:nvSpPr>
          <p:cNvPr id="46" name="TextBox 45"/>
          <p:cNvSpPr txBox="1"/>
          <p:nvPr/>
        </p:nvSpPr>
        <p:spPr>
          <a:xfrm>
            <a:off x="6828557" y="2520593"/>
            <a:ext cx="1371600" cy="338554"/>
          </a:xfrm>
          <a:prstGeom prst="rect">
            <a:avLst/>
          </a:prstGeom>
          <a:noFill/>
        </p:spPr>
        <p:txBody>
          <a:bodyPr wrap="square" rtlCol="0">
            <a:spAutoFit/>
          </a:bodyPr>
          <a:lstStyle/>
          <a:p>
            <a:r>
              <a:rPr lang="en-US" sz="1600" dirty="0"/>
              <a:t>Beam frame</a:t>
            </a:r>
          </a:p>
        </p:txBody>
      </p:sp>
      <p:sp>
        <p:nvSpPr>
          <p:cNvPr id="10345" name="Rectangle 10344"/>
          <p:cNvSpPr/>
          <p:nvPr/>
        </p:nvSpPr>
        <p:spPr>
          <a:xfrm>
            <a:off x="4724400" y="1066800"/>
            <a:ext cx="4393854" cy="1792347"/>
          </a:xfrm>
          <a:prstGeom prst="rect">
            <a:avLst/>
          </a:prstGeom>
          <a:noFill/>
          <a:ln w="9525">
            <a:solidFill>
              <a:schemeClr val="bg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8115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525" y="237930"/>
            <a:ext cx="8229600" cy="990600"/>
          </a:xfrm>
        </p:spPr>
        <p:txBody>
          <a:bodyPr/>
          <a:lstStyle/>
          <a:p>
            <a:r>
              <a:rPr lang="en-US" sz="2800" dirty="0"/>
              <a:t>Single-Pass Kick Received by an ion in FEL-based </a:t>
            </a:r>
            <a:r>
              <a:rPr lang="en-US" sz="2800" dirty="0" err="1"/>
              <a:t>CeC</a:t>
            </a:r>
            <a:r>
              <a:rPr lang="en-US" sz="2800" dirty="0"/>
              <a:t> section</a:t>
            </a:r>
            <a:endParaRPr lang="en-US" sz="4000" dirty="0"/>
          </a:p>
        </p:txBody>
      </p:sp>
      <p:sp>
        <p:nvSpPr>
          <p:cNvPr id="5" name="TextBox 4"/>
          <p:cNvSpPr txBox="1"/>
          <p:nvPr/>
        </p:nvSpPr>
        <p:spPr>
          <a:xfrm>
            <a:off x="273697" y="1376265"/>
            <a:ext cx="3581400" cy="381000"/>
          </a:xfrm>
          <a:prstGeom prst="rect">
            <a:avLst/>
          </a:prstGeom>
          <a:noFill/>
        </p:spPr>
        <p:txBody>
          <a:bodyPr wrap="square" rtlCol="0">
            <a:spAutoFit/>
          </a:bodyPr>
          <a:lstStyle/>
          <a:p>
            <a:r>
              <a:rPr lang="en-US" dirty="0"/>
              <a:t>Energy kicks from </a:t>
            </a:r>
            <a:r>
              <a:rPr lang="en-US" dirty="0" err="1"/>
              <a:t>CeC</a:t>
            </a:r>
            <a:r>
              <a:rPr lang="en-US" dirty="0"/>
              <a:t> is </a:t>
            </a:r>
          </a:p>
        </p:txBody>
      </p:sp>
      <p:graphicFrame>
        <p:nvGraphicFramePr>
          <p:cNvPr id="6" name="Object 5"/>
          <p:cNvGraphicFramePr>
            <a:graphicFrameLocks noChangeAspect="1"/>
          </p:cNvGraphicFramePr>
          <p:nvPr>
            <p:extLst>
              <p:ext uri="{D42A27DB-BD31-4B8C-83A1-F6EECF244321}">
                <p14:modId xmlns:p14="http://schemas.microsoft.com/office/powerpoint/2010/main" val="100930274"/>
              </p:ext>
            </p:extLst>
          </p:nvPr>
        </p:nvGraphicFramePr>
        <p:xfrm>
          <a:off x="3016897" y="1416129"/>
          <a:ext cx="1939090" cy="341136"/>
        </p:xfrm>
        <a:graphic>
          <a:graphicData uri="http://schemas.openxmlformats.org/presentationml/2006/ole">
            <mc:AlternateContent xmlns:mc="http://schemas.openxmlformats.org/markup-compatibility/2006">
              <mc:Choice xmlns:v="urn:schemas-microsoft-com:vml" Requires="v">
                <p:oleObj spid="_x0000_s50295" name="Equation" r:id="rId3" imgW="1371600" imgH="241200" progId="Equation.DSMT4">
                  <p:embed/>
                </p:oleObj>
              </mc:Choice>
              <mc:Fallback>
                <p:oleObj name="Equation" r:id="rId3" imgW="1371600" imgH="241200" progId="Equation.DSMT4">
                  <p:embed/>
                  <p:pic>
                    <p:nvPicPr>
                      <p:cNvPr id="6" name="Object 5"/>
                      <p:cNvPicPr/>
                      <p:nvPr/>
                    </p:nvPicPr>
                    <p:blipFill>
                      <a:blip r:embed="rId4"/>
                      <a:stretch>
                        <a:fillRect/>
                      </a:stretch>
                    </p:blipFill>
                    <p:spPr>
                      <a:xfrm>
                        <a:off x="3016897" y="1416129"/>
                        <a:ext cx="1939090" cy="341136"/>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387486138"/>
              </p:ext>
            </p:extLst>
          </p:nvPr>
        </p:nvGraphicFramePr>
        <p:xfrm>
          <a:off x="4437484" y="1893332"/>
          <a:ext cx="2580409" cy="381000"/>
        </p:xfrm>
        <a:graphic>
          <a:graphicData uri="http://schemas.openxmlformats.org/presentationml/2006/ole">
            <mc:AlternateContent xmlns:mc="http://schemas.openxmlformats.org/markup-compatibility/2006">
              <mc:Choice xmlns:v="urn:schemas-microsoft-com:vml" Requires="v">
                <p:oleObj spid="_x0000_s50296" name="Equation" r:id="rId5" imgW="1892160" imgH="279360" progId="Equation.DSMT4">
                  <p:embed/>
                </p:oleObj>
              </mc:Choice>
              <mc:Fallback>
                <p:oleObj name="Equation" r:id="rId5" imgW="1892160" imgH="279360" progId="Equation.DSMT4">
                  <p:embed/>
                  <p:pic>
                    <p:nvPicPr>
                      <p:cNvPr id="7" name="Object 6"/>
                      <p:cNvPicPr/>
                      <p:nvPr/>
                    </p:nvPicPr>
                    <p:blipFill>
                      <a:blip r:embed="rId6"/>
                      <a:stretch>
                        <a:fillRect/>
                      </a:stretch>
                    </p:blipFill>
                    <p:spPr>
                      <a:xfrm>
                        <a:off x="4437484" y="1893332"/>
                        <a:ext cx="2580409" cy="381000"/>
                      </a:xfrm>
                      <a:prstGeom prst="rect">
                        <a:avLst/>
                      </a:prstGeom>
                    </p:spPr>
                  </p:pic>
                </p:oleObj>
              </mc:Fallback>
            </mc:AlternateContent>
          </a:graphicData>
        </a:graphic>
      </p:graphicFrame>
      <p:sp>
        <p:nvSpPr>
          <p:cNvPr id="8" name="TextBox 7"/>
          <p:cNvSpPr txBox="1"/>
          <p:nvPr/>
        </p:nvSpPr>
        <p:spPr>
          <a:xfrm>
            <a:off x="264366" y="1905000"/>
            <a:ext cx="5105400" cy="369332"/>
          </a:xfrm>
          <a:prstGeom prst="rect">
            <a:avLst/>
          </a:prstGeom>
          <a:noFill/>
        </p:spPr>
        <p:txBody>
          <a:bodyPr wrap="square" rtlCol="0">
            <a:spAutoFit/>
          </a:bodyPr>
          <a:lstStyle/>
          <a:p>
            <a:r>
              <a:rPr lang="en-US" dirty="0"/>
              <a:t>Coherent kick induced by the ion itself</a:t>
            </a:r>
          </a:p>
        </p:txBody>
      </p:sp>
      <p:sp>
        <p:nvSpPr>
          <p:cNvPr id="9" name="TextBox 8"/>
          <p:cNvSpPr txBox="1"/>
          <p:nvPr/>
        </p:nvSpPr>
        <p:spPr>
          <a:xfrm>
            <a:off x="304800" y="2286000"/>
            <a:ext cx="8610600" cy="646331"/>
          </a:xfrm>
          <a:prstGeom prst="rect">
            <a:avLst/>
          </a:prstGeom>
          <a:noFill/>
        </p:spPr>
        <p:txBody>
          <a:bodyPr wrap="square" rtlCol="0">
            <a:spAutoFit/>
          </a:bodyPr>
          <a:lstStyle/>
          <a:p>
            <a:r>
              <a:rPr lang="en-US" dirty="0"/>
              <a:t>Incoherent kick induced by the neighbor ions (using the Gaussian profile as obtained by quadratic expansion of FEL eigenvalues)</a:t>
            </a:r>
          </a:p>
        </p:txBody>
      </p:sp>
      <p:graphicFrame>
        <p:nvGraphicFramePr>
          <p:cNvPr id="11" name="Object 10"/>
          <p:cNvGraphicFramePr>
            <a:graphicFrameLocks noChangeAspect="1"/>
          </p:cNvGraphicFramePr>
          <p:nvPr>
            <p:extLst>
              <p:ext uri="{D42A27DB-BD31-4B8C-83A1-F6EECF244321}">
                <p14:modId xmlns:p14="http://schemas.microsoft.com/office/powerpoint/2010/main" val="335790644"/>
              </p:ext>
            </p:extLst>
          </p:nvPr>
        </p:nvGraphicFramePr>
        <p:xfrm>
          <a:off x="1371600" y="2918335"/>
          <a:ext cx="5867400" cy="785773"/>
        </p:xfrm>
        <a:graphic>
          <a:graphicData uri="http://schemas.openxmlformats.org/presentationml/2006/ole">
            <mc:AlternateContent xmlns:mc="http://schemas.openxmlformats.org/markup-compatibility/2006">
              <mc:Choice xmlns:v="urn:schemas-microsoft-com:vml" Requires="v">
                <p:oleObj spid="_x0000_s50297" name="Equation" r:id="rId7" imgW="4546440" imgH="609480" progId="Equation.DSMT4">
                  <p:embed/>
                </p:oleObj>
              </mc:Choice>
              <mc:Fallback>
                <p:oleObj name="Equation" r:id="rId7" imgW="4546440" imgH="609480" progId="Equation.DSMT4">
                  <p:embed/>
                  <p:pic>
                    <p:nvPicPr>
                      <p:cNvPr id="11" name="Object 10"/>
                      <p:cNvPicPr/>
                      <p:nvPr/>
                    </p:nvPicPr>
                    <p:blipFill>
                      <a:blip r:embed="rId8"/>
                      <a:stretch>
                        <a:fillRect/>
                      </a:stretch>
                    </p:blipFill>
                    <p:spPr>
                      <a:xfrm>
                        <a:off x="1371600" y="2918335"/>
                        <a:ext cx="5867400" cy="785773"/>
                      </a:xfrm>
                      <a:prstGeom prst="rect">
                        <a:avLst/>
                      </a:prstGeom>
                    </p:spPr>
                  </p:pic>
                </p:oleObj>
              </mc:Fallback>
            </mc:AlternateContent>
          </a:graphicData>
        </a:graphic>
      </p:graphicFrame>
      <p:sp>
        <p:nvSpPr>
          <p:cNvPr id="12" name="TextBox 11"/>
          <p:cNvSpPr txBox="1"/>
          <p:nvPr/>
        </p:nvSpPr>
        <p:spPr>
          <a:xfrm>
            <a:off x="361740" y="4484889"/>
            <a:ext cx="8610600" cy="646331"/>
          </a:xfrm>
          <a:prstGeom prst="rect">
            <a:avLst/>
          </a:prstGeom>
          <a:noFill/>
        </p:spPr>
        <p:txBody>
          <a:bodyPr wrap="square" rtlCol="0">
            <a:spAutoFit/>
          </a:bodyPr>
          <a:lstStyle/>
          <a:p>
            <a:pPr algn="just"/>
            <a:r>
              <a:rPr lang="en-US" dirty="0"/>
              <a:t>Since there is no correlation between any successive incoherent kicks, one can use a random kick to represent the incoherent kicks</a:t>
            </a:r>
          </a:p>
        </p:txBody>
      </p:sp>
      <p:graphicFrame>
        <p:nvGraphicFramePr>
          <p:cNvPr id="14" name="Object 13"/>
          <p:cNvGraphicFramePr>
            <a:graphicFrameLocks noChangeAspect="1"/>
          </p:cNvGraphicFramePr>
          <p:nvPr>
            <p:extLst>
              <p:ext uri="{D42A27DB-BD31-4B8C-83A1-F6EECF244321}">
                <p14:modId xmlns:p14="http://schemas.microsoft.com/office/powerpoint/2010/main" val="125929822"/>
              </p:ext>
            </p:extLst>
          </p:nvPr>
        </p:nvGraphicFramePr>
        <p:xfrm>
          <a:off x="1440307" y="5256666"/>
          <a:ext cx="3904446" cy="761036"/>
        </p:xfrm>
        <a:graphic>
          <a:graphicData uri="http://schemas.openxmlformats.org/presentationml/2006/ole">
            <mc:AlternateContent xmlns:mc="http://schemas.openxmlformats.org/markup-compatibility/2006">
              <mc:Choice xmlns:v="urn:schemas-microsoft-com:vml" Requires="v">
                <p:oleObj spid="_x0000_s50298" name="Equation" r:id="rId9" imgW="2997000" imgH="583920" progId="Equation.DSMT4">
                  <p:embed/>
                </p:oleObj>
              </mc:Choice>
              <mc:Fallback>
                <p:oleObj name="Equation" r:id="rId9" imgW="2997000" imgH="583920" progId="Equation.DSMT4">
                  <p:embed/>
                  <p:pic>
                    <p:nvPicPr>
                      <p:cNvPr id="14" name="Object 13"/>
                      <p:cNvPicPr/>
                      <p:nvPr/>
                    </p:nvPicPr>
                    <p:blipFill>
                      <a:blip r:embed="rId10"/>
                      <a:stretch>
                        <a:fillRect/>
                      </a:stretch>
                    </p:blipFill>
                    <p:spPr>
                      <a:xfrm>
                        <a:off x="1440307" y="5256666"/>
                        <a:ext cx="3904446" cy="761036"/>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551504990"/>
              </p:ext>
            </p:extLst>
          </p:nvPr>
        </p:nvGraphicFramePr>
        <p:xfrm>
          <a:off x="6332093" y="5425109"/>
          <a:ext cx="1371600" cy="482600"/>
        </p:xfrm>
        <a:graphic>
          <a:graphicData uri="http://schemas.openxmlformats.org/presentationml/2006/ole">
            <mc:AlternateContent xmlns:mc="http://schemas.openxmlformats.org/markup-compatibility/2006">
              <mc:Choice xmlns:v="urn:schemas-microsoft-com:vml" Requires="v">
                <p:oleObj spid="_x0000_s50299" name="Equation" r:id="rId11" imgW="1371600" imgH="482400" progId="Equation.DSMT4">
                  <p:embed/>
                </p:oleObj>
              </mc:Choice>
              <mc:Fallback>
                <p:oleObj name="Equation" r:id="rId11" imgW="1371600" imgH="482400" progId="Equation.DSMT4">
                  <p:embed/>
                  <p:pic>
                    <p:nvPicPr>
                      <p:cNvPr id="15" name="Object 14"/>
                      <p:cNvPicPr/>
                      <p:nvPr/>
                    </p:nvPicPr>
                    <p:blipFill>
                      <a:blip r:embed="rId12"/>
                      <a:stretch>
                        <a:fillRect/>
                      </a:stretch>
                    </p:blipFill>
                    <p:spPr>
                      <a:xfrm>
                        <a:off x="6332093" y="5425109"/>
                        <a:ext cx="1371600" cy="482600"/>
                      </a:xfrm>
                      <a:prstGeom prst="rect">
                        <a:avLst/>
                      </a:prstGeom>
                    </p:spPr>
                  </p:pic>
                </p:oleObj>
              </mc:Fallback>
            </mc:AlternateContent>
          </a:graphicData>
        </a:graphic>
      </p:graphicFrame>
      <p:sp>
        <p:nvSpPr>
          <p:cNvPr id="16" name="TextBox 15"/>
          <p:cNvSpPr txBox="1"/>
          <p:nvPr/>
        </p:nvSpPr>
        <p:spPr>
          <a:xfrm>
            <a:off x="5867400" y="4963111"/>
            <a:ext cx="2514600" cy="461665"/>
          </a:xfrm>
          <a:prstGeom prst="rect">
            <a:avLst/>
          </a:prstGeom>
          <a:noFill/>
        </p:spPr>
        <p:txBody>
          <a:bodyPr wrap="square" rtlCol="0">
            <a:spAutoFit/>
          </a:bodyPr>
          <a:lstStyle/>
          <a:p>
            <a:r>
              <a:rPr lang="en-US" sz="1200" dirty="0"/>
              <a:t>For a random number uniformly distributed between -1 and 1</a:t>
            </a:r>
          </a:p>
        </p:txBody>
      </p:sp>
      <p:graphicFrame>
        <p:nvGraphicFramePr>
          <p:cNvPr id="3" name="Object 2"/>
          <p:cNvGraphicFramePr>
            <a:graphicFrameLocks/>
          </p:cNvGraphicFramePr>
          <p:nvPr>
            <p:extLst>
              <p:ext uri="{D42A27DB-BD31-4B8C-83A1-F6EECF244321}">
                <p14:modId xmlns:p14="http://schemas.microsoft.com/office/powerpoint/2010/main" val="2751860411"/>
              </p:ext>
            </p:extLst>
          </p:nvPr>
        </p:nvGraphicFramePr>
        <p:xfrm>
          <a:off x="457200" y="3810000"/>
          <a:ext cx="8419680" cy="381000"/>
        </p:xfrm>
        <a:graphic>
          <a:graphicData uri="http://schemas.openxmlformats.org/presentationml/2006/ole">
            <mc:AlternateContent xmlns:mc="http://schemas.openxmlformats.org/markup-compatibility/2006">
              <mc:Choice xmlns:v="urn:schemas-microsoft-com:vml" Requires="v">
                <p:oleObj spid="_x0000_s50300" name="Equation" r:id="rId13" imgW="5613120" imgH="253800" progId="Equation.DSMT4">
                  <p:embed/>
                </p:oleObj>
              </mc:Choice>
              <mc:Fallback>
                <p:oleObj name="Equation" r:id="rId13" imgW="5613120" imgH="253800" progId="Equation.DSMT4">
                  <p:embed/>
                  <p:pic>
                    <p:nvPicPr>
                      <p:cNvPr id="3" name="Object 2"/>
                      <p:cNvPicPr/>
                      <p:nvPr/>
                    </p:nvPicPr>
                    <p:blipFill>
                      <a:blip r:embed="rId14"/>
                      <a:stretch>
                        <a:fillRect/>
                      </a:stretch>
                    </p:blipFill>
                    <p:spPr>
                      <a:xfrm>
                        <a:off x="457200" y="3810000"/>
                        <a:ext cx="8419680" cy="381000"/>
                      </a:xfrm>
                      <a:prstGeom prst="rect">
                        <a:avLst/>
                      </a:prstGeom>
                      <a:ln>
                        <a:solidFill>
                          <a:schemeClr val="accent1"/>
                        </a:solidFill>
                        <a:prstDash val="lgDash"/>
                      </a:ln>
                    </p:spPr>
                  </p:pic>
                </p:oleObj>
              </mc:Fallback>
            </mc:AlternateContent>
          </a:graphicData>
        </a:graphic>
      </p:graphicFrame>
    </p:spTree>
    <p:extLst>
      <p:ext uri="{BB962C8B-B14F-4D97-AF65-F5344CB8AC3E}">
        <p14:creationId xmlns:p14="http://schemas.microsoft.com/office/powerpoint/2010/main" val="1520732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66800"/>
          </a:xfrm>
        </p:spPr>
        <p:txBody>
          <a:bodyPr/>
          <a:lstStyle/>
          <a:p>
            <a:r>
              <a:rPr lang="en-US" sz="3200" dirty="0"/>
              <a:t>Simulation tools for predicting the influences of </a:t>
            </a:r>
            <a:r>
              <a:rPr lang="en-US" sz="3200" dirty="0" err="1"/>
              <a:t>CeC</a:t>
            </a:r>
            <a:r>
              <a:rPr lang="en-US" sz="3200" dirty="0"/>
              <a:t> to a circulating ion beam II</a:t>
            </a:r>
            <a:endParaRPr lang="en-US" dirty="0"/>
          </a:p>
        </p:txBody>
      </p:sp>
      <p:sp>
        <p:nvSpPr>
          <p:cNvPr id="3" name="Content Placeholder 2"/>
          <p:cNvSpPr>
            <a:spLocks noGrp="1"/>
          </p:cNvSpPr>
          <p:nvPr>
            <p:ph idx="1"/>
          </p:nvPr>
        </p:nvSpPr>
        <p:spPr/>
        <p:txBody>
          <a:bodyPr>
            <a:normAutofit/>
          </a:bodyPr>
          <a:lstStyle/>
          <a:p>
            <a:r>
              <a:rPr lang="en-US" sz="2400" dirty="0"/>
              <a:t>Assuming the ion density does not vary significantly over the width of the wave-packet</a:t>
            </a:r>
          </a:p>
          <a:p>
            <a:endParaRPr lang="en-US" sz="2400" dirty="0"/>
          </a:p>
          <a:p>
            <a:endParaRPr lang="en-US" sz="2400" dirty="0"/>
          </a:p>
          <a:p>
            <a:endParaRPr lang="en-US" sz="2400" dirty="0"/>
          </a:p>
          <a:p>
            <a:r>
              <a:rPr lang="en-US" sz="2400" dirty="0"/>
              <a:t>The one-turn energy kick due to </a:t>
            </a:r>
            <a:r>
              <a:rPr lang="en-US" sz="2400" dirty="0" err="1"/>
              <a:t>CeC</a:t>
            </a:r>
            <a:r>
              <a:rPr lang="en-US" sz="2400" dirty="0"/>
              <a:t> is</a:t>
            </a: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nvGraphicFramePr>
        <p:xfrm>
          <a:off x="850900" y="2438400"/>
          <a:ext cx="7440613" cy="914400"/>
        </p:xfrm>
        <a:graphic>
          <a:graphicData uri="http://schemas.openxmlformats.org/presentationml/2006/ole">
            <mc:AlternateContent xmlns:mc="http://schemas.openxmlformats.org/markup-compatibility/2006">
              <mc:Choice xmlns:v="urn:schemas-microsoft-com:vml" Requires="v">
                <p:oleObj spid="_x0000_s51247" name="Equation" r:id="rId3" imgW="4431960" imgH="545760" progId="Equation.DSMT4">
                  <p:embed/>
                </p:oleObj>
              </mc:Choice>
              <mc:Fallback>
                <p:oleObj name="Equation" r:id="rId3" imgW="4431960" imgH="545760" progId="Equation.DSMT4">
                  <p:embed/>
                  <p:pic>
                    <p:nvPicPr>
                      <p:cNvPr id="5" name="Object 4"/>
                      <p:cNvPicPr>
                        <a:picLocks noChangeAspect="1" noChangeArrowheads="1"/>
                      </p:cNvPicPr>
                      <p:nvPr/>
                    </p:nvPicPr>
                    <p:blipFill>
                      <a:blip r:embed="rId4"/>
                      <a:srcRect/>
                      <a:stretch>
                        <a:fillRect/>
                      </a:stretch>
                    </p:blipFill>
                    <p:spPr bwMode="auto">
                      <a:xfrm>
                        <a:off x="850900" y="2438400"/>
                        <a:ext cx="7440613" cy="914400"/>
                      </a:xfrm>
                      <a:prstGeom prst="rect">
                        <a:avLst/>
                      </a:prstGeom>
                      <a:noFill/>
                    </p:spPr>
                  </p:pic>
                </p:oleObj>
              </mc:Fallback>
            </mc:AlternateContent>
          </a:graphicData>
        </a:graphic>
      </p:graphicFrame>
      <p:graphicFrame>
        <p:nvGraphicFramePr>
          <p:cNvPr id="6" name="Object 5"/>
          <p:cNvGraphicFramePr>
            <a:graphicFrameLocks noChangeAspect="1"/>
          </p:cNvGraphicFramePr>
          <p:nvPr/>
        </p:nvGraphicFramePr>
        <p:xfrm>
          <a:off x="838200" y="4419600"/>
          <a:ext cx="6995160" cy="685800"/>
        </p:xfrm>
        <a:graphic>
          <a:graphicData uri="http://schemas.openxmlformats.org/presentationml/2006/ole">
            <mc:AlternateContent xmlns:mc="http://schemas.openxmlformats.org/markup-compatibility/2006">
              <mc:Choice xmlns:v="urn:schemas-microsoft-com:vml" Requires="v">
                <p:oleObj spid="_x0000_s51248" name="Equation" r:id="rId5" imgW="4533840" imgH="444240" progId="Equation.DSMT4">
                  <p:embed/>
                </p:oleObj>
              </mc:Choice>
              <mc:Fallback>
                <p:oleObj name="Equation" r:id="rId5" imgW="4533840" imgH="444240" progId="Equation.DSMT4">
                  <p:embed/>
                  <p:pic>
                    <p:nvPicPr>
                      <p:cNvPr id="6" name="Object 5"/>
                      <p:cNvPicPr/>
                      <p:nvPr/>
                    </p:nvPicPr>
                    <p:blipFill>
                      <a:blip r:embed="rId6"/>
                      <a:stretch>
                        <a:fillRect/>
                      </a:stretch>
                    </p:blipFill>
                    <p:spPr>
                      <a:xfrm>
                        <a:off x="838200" y="4419600"/>
                        <a:ext cx="6995160" cy="685800"/>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4572000" y="5349551"/>
          <a:ext cx="3566518" cy="685800"/>
        </p:xfrm>
        <a:graphic>
          <a:graphicData uri="http://schemas.openxmlformats.org/presentationml/2006/ole">
            <mc:AlternateContent xmlns:mc="http://schemas.openxmlformats.org/markup-compatibility/2006">
              <mc:Choice xmlns:v="urn:schemas-microsoft-com:vml" Requires="v">
                <p:oleObj spid="_x0000_s51249" name="Equation" r:id="rId7" imgW="2311200" imgH="444240" progId="Equation.DSMT4">
                  <p:embed/>
                </p:oleObj>
              </mc:Choice>
              <mc:Fallback>
                <p:oleObj name="Equation" r:id="rId7" imgW="2311200" imgH="444240" progId="Equation.DSMT4">
                  <p:embed/>
                  <p:pic>
                    <p:nvPicPr>
                      <p:cNvPr id="7" name="Object 6"/>
                      <p:cNvPicPr/>
                      <p:nvPr/>
                    </p:nvPicPr>
                    <p:blipFill>
                      <a:blip r:embed="rId8"/>
                      <a:stretch>
                        <a:fillRect/>
                      </a:stretch>
                    </p:blipFill>
                    <p:spPr>
                      <a:xfrm>
                        <a:off x="4572000" y="5349551"/>
                        <a:ext cx="3566518" cy="685800"/>
                      </a:xfrm>
                      <a:prstGeom prst="rect">
                        <a:avLst/>
                      </a:prstGeom>
                    </p:spPr>
                  </p:pic>
                </p:oleObj>
              </mc:Fallback>
            </mc:AlternateContent>
          </a:graphicData>
        </a:graphic>
      </p:graphicFrame>
      <p:sp>
        <p:nvSpPr>
          <p:cNvPr id="8" name="TextBox 7"/>
          <p:cNvSpPr txBox="1"/>
          <p:nvPr/>
        </p:nvSpPr>
        <p:spPr>
          <a:xfrm>
            <a:off x="762000" y="5349551"/>
            <a:ext cx="3810000" cy="646331"/>
          </a:xfrm>
          <a:prstGeom prst="rect">
            <a:avLst/>
          </a:prstGeom>
          <a:noFill/>
        </p:spPr>
        <p:txBody>
          <a:bodyPr wrap="square" rtlCol="0">
            <a:spAutoFit/>
          </a:bodyPr>
          <a:lstStyle/>
          <a:p>
            <a:r>
              <a:rPr lang="en-US" dirty="0"/>
              <a:t>Diffusive kick induced by neighbor electrons, i.e. electrons’ shot noise</a:t>
            </a:r>
          </a:p>
        </p:txBody>
      </p:sp>
    </p:spTree>
    <p:extLst>
      <p:ext uri="{BB962C8B-B14F-4D97-AF65-F5344CB8AC3E}">
        <p14:creationId xmlns:p14="http://schemas.microsoft.com/office/powerpoint/2010/main" val="4179999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D2459-F0FC-465D-8347-04A0E4A9DC25}"/>
              </a:ext>
            </a:extLst>
          </p:cNvPr>
          <p:cNvSpPr>
            <a:spLocks noGrp="1"/>
          </p:cNvSpPr>
          <p:nvPr>
            <p:ph type="title"/>
          </p:nvPr>
        </p:nvSpPr>
        <p:spPr>
          <a:xfrm>
            <a:off x="457200" y="191125"/>
            <a:ext cx="8229600" cy="1117966"/>
          </a:xfrm>
        </p:spPr>
        <p:txBody>
          <a:bodyPr/>
          <a:lstStyle/>
          <a:p>
            <a:r>
              <a:rPr lang="en-US" sz="2800" dirty="0"/>
              <a:t>Applying Single-pass Kick to Predict Ion Beam Evolution with Cooling</a:t>
            </a:r>
          </a:p>
        </p:txBody>
      </p:sp>
      <p:pic>
        <p:nvPicPr>
          <p:cNvPr id="4" name="Picture 3">
            <a:extLst>
              <a:ext uri="{FF2B5EF4-FFF2-40B4-BE49-F238E27FC236}">
                <a16:creationId xmlns:a16="http://schemas.microsoft.com/office/drawing/2014/main" id="{7949E48C-E171-46C4-8F64-50A5C44AFC18}"/>
              </a:ext>
            </a:extLst>
          </p:cNvPr>
          <p:cNvPicPr/>
          <p:nvPr/>
        </p:nvPicPr>
        <p:blipFill rotWithShape="1">
          <a:blip r:embed="rId2">
            <a:extLst>
              <a:ext uri="{28A0092B-C50C-407E-A947-70E740481C1C}">
                <a14:useLocalDpi xmlns:a14="http://schemas.microsoft.com/office/drawing/2010/main" val="0"/>
              </a:ext>
            </a:extLst>
          </a:blip>
          <a:srcRect l="5769" t="9259" r="19615" b="9047"/>
          <a:stretch/>
        </p:blipFill>
        <p:spPr bwMode="auto">
          <a:xfrm>
            <a:off x="5309280" y="2903103"/>
            <a:ext cx="3750583" cy="3011998"/>
          </a:xfrm>
          <a:prstGeom prst="rect">
            <a:avLst/>
          </a:prstGeom>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572691DF-197F-4B2C-B8D9-29CB11EB02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3962" y="1451549"/>
            <a:ext cx="5349364" cy="923329"/>
          </a:xfrm>
          <a:prstGeom prst="rect">
            <a:avLst/>
          </a:prstGeom>
          <a:noFill/>
          <a:ln>
            <a:noFill/>
          </a:ln>
        </p:spPr>
      </p:pic>
      <p:sp>
        <p:nvSpPr>
          <p:cNvPr id="18" name="TextBox 17">
            <a:extLst>
              <a:ext uri="{FF2B5EF4-FFF2-40B4-BE49-F238E27FC236}">
                <a16:creationId xmlns:a16="http://schemas.microsoft.com/office/drawing/2014/main" id="{AEC5F35A-4335-4BC4-873D-FC691B8F2B86}"/>
              </a:ext>
            </a:extLst>
          </p:cNvPr>
          <p:cNvSpPr txBox="1"/>
          <p:nvPr/>
        </p:nvSpPr>
        <p:spPr>
          <a:xfrm>
            <a:off x="168275" y="1500216"/>
            <a:ext cx="2955925" cy="923330"/>
          </a:xfrm>
          <a:prstGeom prst="rect">
            <a:avLst/>
          </a:prstGeom>
          <a:noFill/>
        </p:spPr>
        <p:txBody>
          <a:bodyPr wrap="square" rtlCol="0">
            <a:spAutoFit/>
          </a:bodyPr>
          <a:lstStyle/>
          <a:p>
            <a:pPr marL="342900" indent="-342900">
              <a:buAutoNum type="arabicPeriod"/>
            </a:pPr>
            <a:r>
              <a:rPr lang="en-US" dirty="0"/>
              <a:t>Macro-particle tracking</a:t>
            </a:r>
          </a:p>
          <a:p>
            <a:pPr marL="342900" indent="-342900">
              <a:buAutoNum type="arabicPeriod"/>
            </a:pPr>
            <a:r>
              <a:rPr lang="en-US" dirty="0"/>
              <a:t>Solving </a:t>
            </a:r>
            <a:r>
              <a:rPr lang="en-US" dirty="0" err="1"/>
              <a:t>Fockker</a:t>
            </a:r>
            <a:r>
              <a:rPr lang="en-US" dirty="0"/>
              <a:t>-Planck equation</a:t>
            </a:r>
          </a:p>
        </p:txBody>
      </p:sp>
      <p:pic>
        <p:nvPicPr>
          <p:cNvPr id="19" name="Picture 18">
            <a:extLst>
              <a:ext uri="{FF2B5EF4-FFF2-40B4-BE49-F238E27FC236}">
                <a16:creationId xmlns:a16="http://schemas.microsoft.com/office/drawing/2014/main" id="{BEF03B54-E609-4610-8A24-415D4A1AB2D0}"/>
              </a:ext>
            </a:extLst>
          </p:cNvPr>
          <p:cNvPicPr>
            <a:picLocks noChangeAspect="1"/>
          </p:cNvPicPr>
          <p:nvPr/>
        </p:nvPicPr>
        <p:blipFill>
          <a:blip r:embed="rId4"/>
          <a:stretch>
            <a:fillRect/>
          </a:stretch>
        </p:blipFill>
        <p:spPr>
          <a:xfrm>
            <a:off x="84137" y="2882678"/>
            <a:ext cx="5097113" cy="1302823"/>
          </a:xfrm>
          <a:prstGeom prst="rect">
            <a:avLst/>
          </a:prstGeom>
        </p:spPr>
      </p:pic>
      <p:pic>
        <p:nvPicPr>
          <p:cNvPr id="20" name="Picture 19">
            <a:extLst>
              <a:ext uri="{FF2B5EF4-FFF2-40B4-BE49-F238E27FC236}">
                <a16:creationId xmlns:a16="http://schemas.microsoft.com/office/drawing/2014/main" id="{C7BC0723-87E1-4F2A-9CFC-A12808BC5F86}"/>
              </a:ext>
            </a:extLst>
          </p:cNvPr>
          <p:cNvPicPr>
            <a:picLocks noChangeAspect="1"/>
          </p:cNvPicPr>
          <p:nvPr/>
        </p:nvPicPr>
        <p:blipFill>
          <a:blip r:embed="rId5"/>
          <a:stretch>
            <a:fillRect/>
          </a:stretch>
        </p:blipFill>
        <p:spPr>
          <a:xfrm>
            <a:off x="84137" y="4409102"/>
            <a:ext cx="5097463" cy="1726360"/>
          </a:xfrm>
          <a:prstGeom prst="rect">
            <a:avLst/>
          </a:prstGeom>
        </p:spPr>
      </p:pic>
      <p:sp>
        <p:nvSpPr>
          <p:cNvPr id="21" name="TextBox 20">
            <a:extLst>
              <a:ext uri="{FF2B5EF4-FFF2-40B4-BE49-F238E27FC236}">
                <a16:creationId xmlns:a16="http://schemas.microsoft.com/office/drawing/2014/main" id="{2704FCF4-8E85-48E8-B107-EA7523D090AC}"/>
              </a:ext>
            </a:extLst>
          </p:cNvPr>
          <p:cNvSpPr txBox="1"/>
          <p:nvPr/>
        </p:nvSpPr>
        <p:spPr>
          <a:xfrm>
            <a:off x="5943600" y="3111719"/>
            <a:ext cx="1066800" cy="523220"/>
          </a:xfrm>
          <a:prstGeom prst="rect">
            <a:avLst/>
          </a:prstGeom>
          <a:noFill/>
        </p:spPr>
        <p:txBody>
          <a:bodyPr wrap="square" rtlCol="0">
            <a:spAutoFit/>
          </a:bodyPr>
          <a:lstStyle/>
          <a:p>
            <a:r>
              <a:rPr lang="en-US" sz="1400" dirty="0"/>
              <a:t>40 minutes of cooling</a:t>
            </a:r>
          </a:p>
        </p:txBody>
      </p:sp>
      <p:cxnSp>
        <p:nvCxnSpPr>
          <p:cNvPr id="23" name="Straight Arrow Connector 22">
            <a:extLst>
              <a:ext uri="{FF2B5EF4-FFF2-40B4-BE49-F238E27FC236}">
                <a16:creationId xmlns:a16="http://schemas.microsoft.com/office/drawing/2014/main" id="{FE4BC7C2-DC50-4123-8E05-641A2A14824E}"/>
              </a:ext>
            </a:extLst>
          </p:cNvPr>
          <p:cNvCxnSpPr>
            <a:stCxn id="21" idx="3"/>
          </p:cNvCxnSpPr>
          <p:nvPr/>
        </p:nvCxnSpPr>
        <p:spPr>
          <a:xfrm>
            <a:off x="7010400" y="3373329"/>
            <a:ext cx="2286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3146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BFEFD-DDDE-4547-8D81-7EFB35471144}"/>
              </a:ext>
            </a:extLst>
          </p:cNvPr>
          <p:cNvSpPr>
            <a:spLocks noGrp="1"/>
          </p:cNvSpPr>
          <p:nvPr>
            <p:ph type="title"/>
          </p:nvPr>
        </p:nvSpPr>
        <p:spPr>
          <a:xfrm>
            <a:off x="458771" y="293687"/>
            <a:ext cx="8229600" cy="876300"/>
          </a:xfrm>
        </p:spPr>
        <p:txBody>
          <a:bodyPr/>
          <a:lstStyle/>
          <a:p>
            <a:r>
              <a:rPr lang="en-US" dirty="0"/>
              <a:t>PCA-based </a:t>
            </a:r>
            <a:r>
              <a:rPr lang="en-US" dirty="0" err="1"/>
              <a:t>CeC</a:t>
            </a:r>
            <a:endParaRPr lang="en-US" dirty="0"/>
          </a:p>
        </p:txBody>
      </p:sp>
      <p:sp>
        <p:nvSpPr>
          <p:cNvPr id="3" name="Content Placeholder 2">
            <a:extLst>
              <a:ext uri="{FF2B5EF4-FFF2-40B4-BE49-F238E27FC236}">
                <a16:creationId xmlns:a16="http://schemas.microsoft.com/office/drawing/2014/main" id="{082AAF39-1C72-473D-9D58-C5591DCC3B43}"/>
              </a:ext>
            </a:extLst>
          </p:cNvPr>
          <p:cNvSpPr>
            <a:spLocks noGrp="1"/>
          </p:cNvSpPr>
          <p:nvPr>
            <p:ph idx="1"/>
          </p:nvPr>
        </p:nvSpPr>
        <p:spPr>
          <a:xfrm>
            <a:off x="437561" y="1066800"/>
            <a:ext cx="8229600" cy="4525963"/>
          </a:xfrm>
        </p:spPr>
        <p:txBody>
          <a:bodyPr/>
          <a:lstStyle/>
          <a:p>
            <a:r>
              <a:rPr lang="en-US" dirty="0"/>
              <a:t>Plasma-Cascade Instability</a:t>
            </a:r>
          </a:p>
          <a:p>
            <a:pPr lvl="1"/>
            <a:r>
              <a:rPr lang="en-US" dirty="0"/>
              <a:t>Longitudinal plasma oscillation</a:t>
            </a:r>
          </a:p>
        </p:txBody>
      </p:sp>
      <p:graphicFrame>
        <p:nvGraphicFramePr>
          <p:cNvPr id="5" name="Object 4">
            <a:extLst>
              <a:ext uri="{FF2B5EF4-FFF2-40B4-BE49-F238E27FC236}">
                <a16:creationId xmlns:a16="http://schemas.microsoft.com/office/drawing/2014/main" id="{47CB6C2B-6C74-40DA-B0A1-FB1A373EA1C1}"/>
              </a:ext>
            </a:extLst>
          </p:cNvPr>
          <p:cNvGraphicFramePr>
            <a:graphicFrameLocks noChangeAspect="1"/>
          </p:cNvGraphicFramePr>
          <p:nvPr>
            <p:extLst>
              <p:ext uri="{D42A27DB-BD31-4B8C-83A1-F6EECF244321}">
                <p14:modId xmlns:p14="http://schemas.microsoft.com/office/powerpoint/2010/main" val="4279703818"/>
              </p:ext>
            </p:extLst>
          </p:nvPr>
        </p:nvGraphicFramePr>
        <p:xfrm>
          <a:off x="838200" y="2663228"/>
          <a:ext cx="1810732" cy="765772"/>
        </p:xfrm>
        <a:graphic>
          <a:graphicData uri="http://schemas.openxmlformats.org/presentationml/2006/ole">
            <mc:AlternateContent xmlns:mc="http://schemas.openxmlformats.org/markup-compatibility/2006">
              <mc:Choice xmlns:v="urn:schemas-microsoft-com:vml" Requires="v">
                <p:oleObj spid="_x0000_s53294" name="Equation" r:id="rId3" imgW="990360" imgH="419040" progId="Equation.DSMT4">
                  <p:embed/>
                </p:oleObj>
              </mc:Choice>
              <mc:Fallback>
                <p:oleObj name="Equation" r:id="rId3" imgW="990360" imgH="419040" progId="Equation.DSMT4">
                  <p:embed/>
                  <p:pic>
                    <p:nvPicPr>
                      <p:cNvPr id="5" name="Object 4">
                        <a:extLst>
                          <a:ext uri="{FF2B5EF4-FFF2-40B4-BE49-F238E27FC236}">
                            <a16:creationId xmlns:a16="http://schemas.microsoft.com/office/drawing/2014/main" id="{47CB6C2B-6C74-40DA-B0A1-FB1A373EA1C1}"/>
                          </a:ext>
                        </a:extLst>
                      </p:cNvPr>
                      <p:cNvPicPr/>
                      <p:nvPr/>
                    </p:nvPicPr>
                    <p:blipFill>
                      <a:blip r:embed="rId4"/>
                      <a:stretch>
                        <a:fillRect/>
                      </a:stretch>
                    </p:blipFill>
                    <p:spPr>
                      <a:xfrm>
                        <a:off x="838200" y="2663228"/>
                        <a:ext cx="1810732" cy="76577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CC3D9D28-370F-4143-A04A-906748BA6E88}"/>
              </a:ext>
            </a:extLst>
          </p:cNvPr>
          <p:cNvGraphicFramePr>
            <a:graphicFrameLocks noChangeAspect="1"/>
          </p:cNvGraphicFramePr>
          <p:nvPr>
            <p:extLst>
              <p:ext uri="{D42A27DB-BD31-4B8C-83A1-F6EECF244321}">
                <p14:modId xmlns:p14="http://schemas.microsoft.com/office/powerpoint/2010/main" val="2787736946"/>
              </p:ext>
            </p:extLst>
          </p:nvPr>
        </p:nvGraphicFramePr>
        <p:xfrm>
          <a:off x="838200" y="3657600"/>
          <a:ext cx="1601160" cy="765772"/>
        </p:xfrm>
        <a:graphic>
          <a:graphicData uri="http://schemas.openxmlformats.org/presentationml/2006/ole">
            <mc:AlternateContent xmlns:mc="http://schemas.openxmlformats.org/markup-compatibility/2006">
              <mc:Choice xmlns:v="urn:schemas-microsoft-com:vml" Requires="v">
                <p:oleObj spid="_x0000_s53295" name="Equation" r:id="rId5" imgW="876240" imgH="419040" progId="Equation.DSMT4">
                  <p:embed/>
                </p:oleObj>
              </mc:Choice>
              <mc:Fallback>
                <p:oleObj name="Equation" r:id="rId5" imgW="876240" imgH="419040" progId="Equation.DSMT4">
                  <p:embed/>
                  <p:pic>
                    <p:nvPicPr>
                      <p:cNvPr id="12" name="Object 11">
                        <a:extLst>
                          <a:ext uri="{FF2B5EF4-FFF2-40B4-BE49-F238E27FC236}">
                            <a16:creationId xmlns:a16="http://schemas.microsoft.com/office/drawing/2014/main" id="{CC3D9D28-370F-4143-A04A-906748BA6E88}"/>
                          </a:ext>
                        </a:extLst>
                      </p:cNvPr>
                      <p:cNvPicPr/>
                      <p:nvPr/>
                    </p:nvPicPr>
                    <p:blipFill>
                      <a:blip r:embed="rId6"/>
                      <a:stretch>
                        <a:fillRect/>
                      </a:stretch>
                    </p:blipFill>
                    <p:spPr>
                      <a:xfrm>
                        <a:off x="838200" y="3657600"/>
                        <a:ext cx="1601160" cy="765772"/>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9B092518-7C8F-4B53-81E2-83C2DDF141D7}"/>
              </a:ext>
            </a:extLst>
          </p:cNvPr>
          <p:cNvSpPr txBox="1"/>
          <p:nvPr/>
        </p:nvSpPr>
        <p:spPr>
          <a:xfrm>
            <a:off x="4343400" y="5181600"/>
            <a:ext cx="609600" cy="76200"/>
          </a:xfrm>
          <a:prstGeom prst="rect">
            <a:avLst/>
          </a:prstGeom>
          <a:solidFill>
            <a:schemeClr val="bg1"/>
          </a:solidFill>
        </p:spPr>
        <p:txBody>
          <a:bodyPr wrap="square" rtlCol="0">
            <a:spAutoFit/>
          </a:bodyPr>
          <a:lstStyle/>
          <a:p>
            <a:endParaRPr lang="en-US" sz="100" dirty="0"/>
          </a:p>
        </p:txBody>
      </p:sp>
      <p:sp>
        <p:nvSpPr>
          <p:cNvPr id="16" name="TextBox 15">
            <a:extLst>
              <a:ext uri="{FF2B5EF4-FFF2-40B4-BE49-F238E27FC236}">
                <a16:creationId xmlns:a16="http://schemas.microsoft.com/office/drawing/2014/main" id="{A6B4527F-1ADE-48E3-BB80-A4C2440AA624}"/>
              </a:ext>
            </a:extLst>
          </p:cNvPr>
          <p:cNvSpPr txBox="1"/>
          <p:nvPr/>
        </p:nvSpPr>
        <p:spPr>
          <a:xfrm>
            <a:off x="3962400" y="3831336"/>
            <a:ext cx="1447800" cy="76200"/>
          </a:xfrm>
          <a:prstGeom prst="rect">
            <a:avLst/>
          </a:prstGeom>
          <a:solidFill>
            <a:schemeClr val="bg1"/>
          </a:solidFill>
        </p:spPr>
        <p:txBody>
          <a:bodyPr wrap="square" rtlCol="0">
            <a:spAutoFit/>
          </a:bodyPr>
          <a:lstStyle/>
          <a:p>
            <a:endParaRPr lang="en-US" sz="100" dirty="0"/>
          </a:p>
        </p:txBody>
      </p:sp>
      <p:pic>
        <p:nvPicPr>
          <p:cNvPr id="17" name="Picture 16">
            <a:extLst>
              <a:ext uri="{FF2B5EF4-FFF2-40B4-BE49-F238E27FC236}">
                <a16:creationId xmlns:a16="http://schemas.microsoft.com/office/drawing/2014/main" id="{7DF9E5AC-F353-446D-930A-F775870D79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4572000" y="2863632"/>
            <a:ext cx="3400643" cy="3400643"/>
          </a:xfrm>
          <a:prstGeom prst="rect">
            <a:avLst/>
          </a:prstGeom>
        </p:spPr>
      </p:pic>
      <p:sp>
        <p:nvSpPr>
          <p:cNvPr id="18" name="TextBox 17">
            <a:extLst>
              <a:ext uri="{FF2B5EF4-FFF2-40B4-BE49-F238E27FC236}">
                <a16:creationId xmlns:a16="http://schemas.microsoft.com/office/drawing/2014/main" id="{45AF5105-2CF6-432A-BDA0-59DF922C1F8B}"/>
              </a:ext>
            </a:extLst>
          </p:cNvPr>
          <p:cNvSpPr txBox="1"/>
          <p:nvPr/>
        </p:nvSpPr>
        <p:spPr>
          <a:xfrm>
            <a:off x="3982649" y="2185878"/>
            <a:ext cx="4780351" cy="646331"/>
          </a:xfrm>
          <a:prstGeom prst="rect">
            <a:avLst/>
          </a:prstGeom>
          <a:noFill/>
        </p:spPr>
        <p:txBody>
          <a:bodyPr wrap="square" rtlCol="0">
            <a:spAutoFit/>
          </a:bodyPr>
          <a:lstStyle/>
          <a:p>
            <a:pPr algn="ctr"/>
            <a:r>
              <a:rPr lang="en-US" dirty="0"/>
              <a:t>Longitudinal plasma oscillation in a neutral plasma (from the internet, only for illustration)</a:t>
            </a:r>
          </a:p>
        </p:txBody>
      </p:sp>
      <p:sp>
        <p:nvSpPr>
          <p:cNvPr id="19" name="TextBox 18">
            <a:extLst>
              <a:ext uri="{FF2B5EF4-FFF2-40B4-BE49-F238E27FC236}">
                <a16:creationId xmlns:a16="http://schemas.microsoft.com/office/drawing/2014/main" id="{53EF6CFE-619A-4140-B947-08A92DA5FCF0}"/>
              </a:ext>
            </a:extLst>
          </p:cNvPr>
          <p:cNvSpPr txBox="1"/>
          <p:nvPr/>
        </p:nvSpPr>
        <p:spPr>
          <a:xfrm>
            <a:off x="670520" y="4758035"/>
            <a:ext cx="3439921" cy="923330"/>
          </a:xfrm>
          <a:prstGeom prst="rect">
            <a:avLst/>
          </a:prstGeom>
          <a:noFill/>
        </p:spPr>
        <p:txBody>
          <a:bodyPr wrap="square" rtlCol="0">
            <a:spAutoFit/>
          </a:bodyPr>
          <a:lstStyle/>
          <a:p>
            <a:r>
              <a:rPr lang="en-US" dirty="0"/>
              <a:t>Plasma oscillation also exist in single-species plasma like electron beam.</a:t>
            </a:r>
          </a:p>
        </p:txBody>
      </p:sp>
    </p:spTree>
    <p:extLst>
      <p:ext uri="{BB962C8B-B14F-4D97-AF65-F5344CB8AC3E}">
        <p14:creationId xmlns:p14="http://schemas.microsoft.com/office/powerpoint/2010/main" val="3711972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B76C3-756A-4DB3-85EC-F1CAFD6CCC62}"/>
              </a:ext>
            </a:extLst>
          </p:cNvPr>
          <p:cNvSpPr>
            <a:spLocks noGrp="1"/>
          </p:cNvSpPr>
          <p:nvPr>
            <p:ph type="title"/>
          </p:nvPr>
        </p:nvSpPr>
        <p:spPr>
          <a:xfrm>
            <a:off x="457200" y="228600"/>
            <a:ext cx="8458200" cy="876300"/>
          </a:xfrm>
        </p:spPr>
        <p:txBody>
          <a:bodyPr/>
          <a:lstStyle/>
          <a:p>
            <a:r>
              <a:rPr lang="en-US" sz="4000" dirty="0"/>
              <a:t>The role of theoretical tools</a:t>
            </a:r>
          </a:p>
        </p:txBody>
      </p:sp>
      <p:sp>
        <p:nvSpPr>
          <p:cNvPr id="3" name="Content Placeholder 2">
            <a:extLst>
              <a:ext uri="{FF2B5EF4-FFF2-40B4-BE49-F238E27FC236}">
                <a16:creationId xmlns:a16="http://schemas.microsoft.com/office/drawing/2014/main" id="{7544CC66-92C9-4BB1-A9AE-BE0406C2FA65}"/>
              </a:ext>
            </a:extLst>
          </p:cNvPr>
          <p:cNvSpPr>
            <a:spLocks noGrp="1"/>
          </p:cNvSpPr>
          <p:nvPr>
            <p:ph idx="1"/>
          </p:nvPr>
        </p:nvSpPr>
        <p:spPr>
          <a:xfrm>
            <a:off x="228600" y="1166018"/>
            <a:ext cx="8686800" cy="4777582"/>
          </a:xfrm>
        </p:spPr>
        <p:txBody>
          <a:bodyPr/>
          <a:lstStyle/>
          <a:p>
            <a:r>
              <a:rPr lang="en-US" dirty="0"/>
              <a:t>Make predictions for an ideal/simplified system:</a:t>
            </a:r>
          </a:p>
          <a:p>
            <a:pPr lvl="1"/>
            <a:r>
              <a:rPr lang="en-US" dirty="0"/>
              <a:t>Validate numerical simulations;</a:t>
            </a:r>
          </a:p>
          <a:p>
            <a:pPr lvl="1"/>
            <a:r>
              <a:rPr lang="en-US" dirty="0"/>
              <a:t>Improve our understandings of the physical processes involved in </a:t>
            </a:r>
            <a:r>
              <a:rPr lang="en-US" dirty="0" err="1"/>
              <a:t>CeC</a:t>
            </a:r>
            <a:r>
              <a:rPr lang="en-US" dirty="0"/>
              <a:t> and if possible, obtain scaling laws;</a:t>
            </a:r>
          </a:p>
          <a:p>
            <a:r>
              <a:rPr lang="en-US" dirty="0"/>
              <a:t>Theoretical tools are often inadequate for accurate prediction of a realistic </a:t>
            </a:r>
            <a:r>
              <a:rPr lang="en-US" dirty="0" err="1"/>
              <a:t>CeC</a:t>
            </a:r>
            <a:r>
              <a:rPr lang="en-US" dirty="0"/>
              <a:t> system (requires numerical simulation).</a:t>
            </a:r>
          </a:p>
          <a:p>
            <a:endParaRPr lang="en-US" dirty="0"/>
          </a:p>
          <a:p>
            <a:endParaRPr lang="en-US" dirty="0"/>
          </a:p>
        </p:txBody>
      </p:sp>
    </p:spTree>
    <p:extLst>
      <p:ext uri="{BB962C8B-B14F-4D97-AF65-F5344CB8AC3E}">
        <p14:creationId xmlns:p14="http://schemas.microsoft.com/office/powerpoint/2010/main" val="511673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6EFC8-3DDD-4938-A38C-EBD64560BD3E}"/>
              </a:ext>
            </a:extLst>
          </p:cNvPr>
          <p:cNvSpPr>
            <a:spLocks noGrp="1"/>
          </p:cNvSpPr>
          <p:nvPr>
            <p:ph type="title"/>
          </p:nvPr>
        </p:nvSpPr>
        <p:spPr>
          <a:xfrm>
            <a:off x="446203" y="51182"/>
            <a:ext cx="8229600" cy="558418"/>
          </a:xfrm>
        </p:spPr>
        <p:txBody>
          <a:bodyPr/>
          <a:lstStyle/>
          <a:p>
            <a:r>
              <a:rPr lang="en-US" sz="3600" dirty="0"/>
              <a:t>Plasma-Cascade Instability</a:t>
            </a:r>
          </a:p>
        </p:txBody>
      </p:sp>
      <p:cxnSp>
        <p:nvCxnSpPr>
          <p:cNvPr id="5" name="Straight Connector 4">
            <a:extLst>
              <a:ext uri="{FF2B5EF4-FFF2-40B4-BE49-F238E27FC236}">
                <a16:creationId xmlns:a16="http://schemas.microsoft.com/office/drawing/2014/main" id="{BD4E8029-D6F6-4FA0-8C4E-58729170D480}"/>
              </a:ext>
            </a:extLst>
          </p:cNvPr>
          <p:cNvCxnSpPr>
            <a:cxnSpLocks/>
          </p:cNvCxnSpPr>
          <p:nvPr/>
        </p:nvCxnSpPr>
        <p:spPr>
          <a:xfrm>
            <a:off x="4343400" y="839678"/>
            <a:ext cx="91529" cy="5637322"/>
          </a:xfrm>
          <a:prstGeom prst="line">
            <a:avLst/>
          </a:prstGeom>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FB4973A7-A204-47E0-A61F-195752F23CEE}"/>
              </a:ext>
            </a:extLst>
          </p:cNvPr>
          <p:cNvPicPr>
            <a:picLocks noChangeAspect="1"/>
          </p:cNvPicPr>
          <p:nvPr/>
        </p:nvPicPr>
        <p:blipFill>
          <a:blip r:embed="rId3"/>
          <a:stretch>
            <a:fillRect/>
          </a:stretch>
        </p:blipFill>
        <p:spPr>
          <a:xfrm>
            <a:off x="5283706" y="1208433"/>
            <a:ext cx="2218016" cy="493980"/>
          </a:xfrm>
          <a:prstGeom prst="rect">
            <a:avLst/>
          </a:prstGeom>
        </p:spPr>
      </p:pic>
      <p:sp>
        <p:nvSpPr>
          <p:cNvPr id="8" name="TextBox 7">
            <a:extLst>
              <a:ext uri="{FF2B5EF4-FFF2-40B4-BE49-F238E27FC236}">
                <a16:creationId xmlns:a16="http://schemas.microsoft.com/office/drawing/2014/main" id="{C50F2388-C2F5-41D3-A20E-A0FADDF97271}"/>
              </a:ext>
            </a:extLst>
          </p:cNvPr>
          <p:cNvSpPr txBox="1"/>
          <p:nvPr/>
        </p:nvSpPr>
        <p:spPr>
          <a:xfrm>
            <a:off x="4778605" y="655012"/>
            <a:ext cx="3581399" cy="369332"/>
          </a:xfrm>
          <a:prstGeom prst="rect">
            <a:avLst/>
          </a:prstGeom>
          <a:noFill/>
        </p:spPr>
        <p:txBody>
          <a:bodyPr wrap="square" rtlCol="0">
            <a:spAutoFit/>
          </a:bodyPr>
          <a:lstStyle/>
          <a:p>
            <a:r>
              <a:rPr lang="en-US" dirty="0" err="1"/>
              <a:t>Betatron</a:t>
            </a:r>
            <a:r>
              <a:rPr lang="en-US" dirty="0"/>
              <a:t> motion in a FODO cell</a:t>
            </a:r>
          </a:p>
        </p:txBody>
      </p:sp>
      <p:sp>
        <p:nvSpPr>
          <p:cNvPr id="9" name="TextBox 8">
            <a:extLst>
              <a:ext uri="{FF2B5EF4-FFF2-40B4-BE49-F238E27FC236}">
                <a16:creationId xmlns:a16="http://schemas.microsoft.com/office/drawing/2014/main" id="{DF5DC159-4E82-466E-A549-5412074FA07E}"/>
              </a:ext>
            </a:extLst>
          </p:cNvPr>
          <p:cNvSpPr txBox="1"/>
          <p:nvPr/>
        </p:nvSpPr>
        <p:spPr>
          <a:xfrm>
            <a:off x="163414" y="701178"/>
            <a:ext cx="4179986" cy="646331"/>
          </a:xfrm>
          <a:prstGeom prst="rect">
            <a:avLst/>
          </a:prstGeom>
          <a:noFill/>
        </p:spPr>
        <p:txBody>
          <a:bodyPr wrap="square" rtlCol="0">
            <a:spAutoFit/>
          </a:bodyPr>
          <a:lstStyle/>
          <a:p>
            <a:r>
              <a:rPr lang="en-US" dirty="0"/>
              <a:t>Longitudinal plasma oscillation with periodically varying plasma frequency</a:t>
            </a:r>
          </a:p>
        </p:txBody>
      </p:sp>
      <p:graphicFrame>
        <p:nvGraphicFramePr>
          <p:cNvPr id="10" name="Object 9">
            <a:extLst>
              <a:ext uri="{FF2B5EF4-FFF2-40B4-BE49-F238E27FC236}">
                <a16:creationId xmlns:a16="http://schemas.microsoft.com/office/drawing/2014/main" id="{65E6C553-C24B-4499-A2AE-702F5BDA3EBB}"/>
              </a:ext>
            </a:extLst>
          </p:cNvPr>
          <p:cNvGraphicFramePr>
            <a:graphicFrameLocks noChangeAspect="1"/>
          </p:cNvGraphicFramePr>
          <p:nvPr/>
        </p:nvGraphicFramePr>
        <p:xfrm>
          <a:off x="1211349" y="1361864"/>
          <a:ext cx="1825109" cy="633673"/>
        </p:xfrm>
        <a:graphic>
          <a:graphicData uri="http://schemas.openxmlformats.org/presentationml/2006/ole">
            <mc:AlternateContent xmlns:mc="http://schemas.openxmlformats.org/markup-compatibility/2006">
              <mc:Choice xmlns:v="urn:schemas-microsoft-com:vml" Requires="v">
                <p:oleObj spid="_x0000_s54394" name="Equation" r:id="rId4" imgW="1206360" imgH="419040" progId="Equation.DSMT4">
                  <p:embed/>
                </p:oleObj>
              </mc:Choice>
              <mc:Fallback>
                <p:oleObj name="Equation" r:id="rId4" imgW="1206360" imgH="419040" progId="Equation.DSMT4">
                  <p:embed/>
                  <p:pic>
                    <p:nvPicPr>
                      <p:cNvPr id="10" name="Object 9">
                        <a:extLst>
                          <a:ext uri="{FF2B5EF4-FFF2-40B4-BE49-F238E27FC236}">
                            <a16:creationId xmlns:a16="http://schemas.microsoft.com/office/drawing/2014/main" id="{65E6C553-C24B-4499-A2AE-702F5BDA3EBB}"/>
                          </a:ext>
                        </a:extLst>
                      </p:cNvPr>
                      <p:cNvPicPr/>
                      <p:nvPr/>
                    </p:nvPicPr>
                    <p:blipFill>
                      <a:blip r:embed="rId5"/>
                      <a:stretch>
                        <a:fillRect/>
                      </a:stretch>
                    </p:blipFill>
                    <p:spPr>
                      <a:xfrm>
                        <a:off x="1211349" y="1361864"/>
                        <a:ext cx="1825109" cy="633673"/>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F3FB4F58-48BF-4B64-A546-58BDCEA5E21B}"/>
              </a:ext>
            </a:extLst>
          </p:cNvPr>
          <p:cNvPicPr>
            <a:picLocks noChangeAspect="1"/>
          </p:cNvPicPr>
          <p:nvPr/>
        </p:nvPicPr>
        <p:blipFill>
          <a:blip r:embed="rId6"/>
          <a:stretch>
            <a:fillRect/>
          </a:stretch>
        </p:blipFill>
        <p:spPr>
          <a:xfrm>
            <a:off x="4411385" y="1638841"/>
            <a:ext cx="4315837" cy="1254206"/>
          </a:xfrm>
          <a:prstGeom prst="rect">
            <a:avLst/>
          </a:prstGeom>
        </p:spPr>
      </p:pic>
      <p:pic>
        <p:nvPicPr>
          <p:cNvPr id="12" name="Picture 11">
            <a:extLst>
              <a:ext uri="{FF2B5EF4-FFF2-40B4-BE49-F238E27FC236}">
                <a16:creationId xmlns:a16="http://schemas.microsoft.com/office/drawing/2014/main" id="{8599CEFD-B1AD-4DD6-A6E9-E8412B99D810}"/>
              </a:ext>
            </a:extLst>
          </p:cNvPr>
          <p:cNvPicPr>
            <a:picLocks noChangeAspect="1"/>
          </p:cNvPicPr>
          <p:nvPr/>
        </p:nvPicPr>
        <p:blipFill rotWithShape="1">
          <a:blip r:embed="rId7"/>
          <a:srcRect b="29093"/>
          <a:stretch/>
        </p:blipFill>
        <p:spPr>
          <a:xfrm>
            <a:off x="238002" y="1958864"/>
            <a:ext cx="3508936" cy="1509853"/>
          </a:xfrm>
          <a:prstGeom prst="rect">
            <a:avLst/>
          </a:prstGeom>
        </p:spPr>
      </p:pic>
      <p:pic>
        <p:nvPicPr>
          <p:cNvPr id="13" name="Picture 12">
            <a:extLst>
              <a:ext uri="{FF2B5EF4-FFF2-40B4-BE49-F238E27FC236}">
                <a16:creationId xmlns:a16="http://schemas.microsoft.com/office/drawing/2014/main" id="{EE3A2979-AF3D-4609-A673-B10076AB89AC}"/>
              </a:ext>
            </a:extLst>
          </p:cNvPr>
          <p:cNvPicPr>
            <a:picLocks noChangeAspect="1"/>
          </p:cNvPicPr>
          <p:nvPr/>
        </p:nvPicPr>
        <p:blipFill>
          <a:blip r:embed="rId8"/>
          <a:stretch>
            <a:fillRect/>
          </a:stretch>
        </p:blipFill>
        <p:spPr>
          <a:xfrm>
            <a:off x="4572000" y="4092793"/>
            <a:ext cx="2454409" cy="2092701"/>
          </a:xfrm>
          <a:prstGeom prst="rect">
            <a:avLst/>
          </a:prstGeom>
        </p:spPr>
      </p:pic>
      <p:pic>
        <p:nvPicPr>
          <p:cNvPr id="14" name="Picture 13">
            <a:extLst>
              <a:ext uri="{FF2B5EF4-FFF2-40B4-BE49-F238E27FC236}">
                <a16:creationId xmlns:a16="http://schemas.microsoft.com/office/drawing/2014/main" id="{7DB5B431-86BB-4582-9AFF-7C81A7CBD521}"/>
              </a:ext>
            </a:extLst>
          </p:cNvPr>
          <p:cNvPicPr>
            <a:picLocks noChangeAspect="1"/>
          </p:cNvPicPr>
          <p:nvPr/>
        </p:nvPicPr>
        <p:blipFill>
          <a:blip r:embed="rId9"/>
          <a:stretch>
            <a:fillRect/>
          </a:stretch>
        </p:blipFill>
        <p:spPr>
          <a:xfrm>
            <a:off x="7255008" y="4494186"/>
            <a:ext cx="1346108" cy="287333"/>
          </a:xfrm>
          <a:prstGeom prst="rect">
            <a:avLst/>
          </a:prstGeom>
        </p:spPr>
      </p:pic>
      <p:pic>
        <p:nvPicPr>
          <p:cNvPr id="15" name="Picture 14">
            <a:extLst>
              <a:ext uri="{FF2B5EF4-FFF2-40B4-BE49-F238E27FC236}">
                <a16:creationId xmlns:a16="http://schemas.microsoft.com/office/drawing/2014/main" id="{5A67862C-A848-4465-A302-7071B6539B9D}"/>
              </a:ext>
            </a:extLst>
          </p:cNvPr>
          <p:cNvPicPr>
            <a:picLocks noChangeAspect="1"/>
          </p:cNvPicPr>
          <p:nvPr/>
        </p:nvPicPr>
        <p:blipFill>
          <a:blip r:embed="rId10"/>
          <a:stretch>
            <a:fillRect/>
          </a:stretch>
        </p:blipFill>
        <p:spPr>
          <a:xfrm>
            <a:off x="7312665" y="5139143"/>
            <a:ext cx="1414557" cy="414037"/>
          </a:xfrm>
          <a:prstGeom prst="rect">
            <a:avLst/>
          </a:prstGeom>
        </p:spPr>
      </p:pic>
      <p:pic>
        <p:nvPicPr>
          <p:cNvPr id="16" name="Picture 15">
            <a:extLst>
              <a:ext uri="{FF2B5EF4-FFF2-40B4-BE49-F238E27FC236}">
                <a16:creationId xmlns:a16="http://schemas.microsoft.com/office/drawing/2014/main" id="{52D45A6D-9B2F-4AF6-B3BE-900D57FC27E1}"/>
              </a:ext>
            </a:extLst>
          </p:cNvPr>
          <p:cNvPicPr>
            <a:picLocks noChangeAspect="1"/>
          </p:cNvPicPr>
          <p:nvPr/>
        </p:nvPicPr>
        <p:blipFill>
          <a:blip r:embed="rId11"/>
          <a:stretch>
            <a:fillRect/>
          </a:stretch>
        </p:blipFill>
        <p:spPr>
          <a:xfrm>
            <a:off x="4794110" y="2960678"/>
            <a:ext cx="3657597" cy="926628"/>
          </a:xfrm>
          <a:prstGeom prst="rect">
            <a:avLst/>
          </a:prstGeom>
        </p:spPr>
      </p:pic>
      <p:sp>
        <p:nvSpPr>
          <p:cNvPr id="18" name="Rectangle 6">
            <a:extLst>
              <a:ext uri="{FF2B5EF4-FFF2-40B4-BE49-F238E27FC236}">
                <a16:creationId xmlns:a16="http://schemas.microsoft.com/office/drawing/2014/main" id="{CDE40ECA-7225-46C1-9C1F-A36E81631850}"/>
              </a:ext>
            </a:extLst>
          </p:cNvPr>
          <p:cNvSpPr>
            <a:spLocks noChangeArrowheads="1"/>
          </p:cNvSpPr>
          <p:nvPr/>
        </p:nvSpPr>
        <p:spPr bwMode="auto">
          <a:xfrm>
            <a:off x="174289" y="4017388"/>
            <a:ext cx="1008734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9" name="Object 18">
            <a:extLst>
              <a:ext uri="{FF2B5EF4-FFF2-40B4-BE49-F238E27FC236}">
                <a16:creationId xmlns:a16="http://schemas.microsoft.com/office/drawing/2014/main" id="{C9AEC5BE-2460-44D0-BB30-45FEF56EE493}"/>
              </a:ext>
            </a:extLst>
          </p:cNvPr>
          <p:cNvGraphicFramePr>
            <a:graphicFrameLocks noChangeAspect="1"/>
          </p:cNvGraphicFramePr>
          <p:nvPr/>
        </p:nvGraphicFramePr>
        <p:xfrm>
          <a:off x="186189" y="3657326"/>
          <a:ext cx="1716411" cy="395770"/>
        </p:xfrm>
        <a:graphic>
          <a:graphicData uri="http://schemas.openxmlformats.org/presentationml/2006/ole">
            <mc:AlternateContent xmlns:mc="http://schemas.openxmlformats.org/markup-compatibility/2006">
              <mc:Choice xmlns:v="urn:schemas-microsoft-com:vml" Requires="v">
                <p:oleObj spid="_x0000_s54395" name="Equation" r:id="rId12" imgW="1282700" imgH="292100" progId="Equation.DSMT4">
                  <p:embed/>
                </p:oleObj>
              </mc:Choice>
              <mc:Fallback>
                <p:oleObj name="Equation" r:id="rId12" imgW="1282700" imgH="292100" progId="Equation.DSMT4">
                  <p:embed/>
                  <p:pic>
                    <p:nvPicPr>
                      <p:cNvPr id="19" name="Object 18">
                        <a:extLst>
                          <a:ext uri="{FF2B5EF4-FFF2-40B4-BE49-F238E27FC236}">
                            <a16:creationId xmlns:a16="http://schemas.microsoft.com/office/drawing/2014/main" id="{C9AEC5BE-2460-44D0-BB30-45FEF56EE49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6189" y="3657326"/>
                        <a:ext cx="1716411" cy="395770"/>
                      </a:xfrm>
                      <a:prstGeom prst="rect">
                        <a:avLst/>
                      </a:prstGeom>
                      <a:noFill/>
                    </p:spPr>
                  </p:pic>
                </p:oleObj>
              </mc:Fallback>
            </mc:AlternateContent>
          </a:graphicData>
        </a:graphic>
      </p:graphicFrame>
      <p:graphicFrame>
        <p:nvGraphicFramePr>
          <p:cNvPr id="21" name="Object 20">
            <a:extLst>
              <a:ext uri="{FF2B5EF4-FFF2-40B4-BE49-F238E27FC236}">
                <a16:creationId xmlns:a16="http://schemas.microsoft.com/office/drawing/2014/main" id="{929FD01A-FCFA-4B5E-8CD1-7A2337B0381B}"/>
              </a:ext>
            </a:extLst>
          </p:cNvPr>
          <p:cNvGraphicFramePr>
            <a:graphicFrameLocks noChangeAspect="1"/>
          </p:cNvGraphicFramePr>
          <p:nvPr/>
        </p:nvGraphicFramePr>
        <p:xfrm>
          <a:off x="202564" y="4217736"/>
          <a:ext cx="1609724" cy="369557"/>
        </p:xfrm>
        <a:graphic>
          <a:graphicData uri="http://schemas.openxmlformats.org/presentationml/2006/ole">
            <mc:AlternateContent xmlns:mc="http://schemas.openxmlformats.org/markup-compatibility/2006">
              <mc:Choice xmlns:v="urn:schemas-microsoft-com:vml" Requires="v">
                <p:oleObj spid="_x0000_s54396" name="Equation" r:id="rId14" imgW="1129810" imgH="253890" progId="Equation.DSMT4">
                  <p:embed/>
                </p:oleObj>
              </mc:Choice>
              <mc:Fallback>
                <p:oleObj name="Equation" r:id="rId14" imgW="1129810" imgH="253890" progId="Equation.DSMT4">
                  <p:embed/>
                  <p:pic>
                    <p:nvPicPr>
                      <p:cNvPr id="21" name="Object 20">
                        <a:extLst>
                          <a:ext uri="{FF2B5EF4-FFF2-40B4-BE49-F238E27FC236}">
                            <a16:creationId xmlns:a16="http://schemas.microsoft.com/office/drawing/2014/main" id="{929FD01A-FCFA-4B5E-8CD1-7A2337B0381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2564" y="4217736"/>
                        <a:ext cx="1609724" cy="369557"/>
                      </a:xfrm>
                      <a:prstGeom prst="rect">
                        <a:avLst/>
                      </a:prstGeom>
                      <a:noFill/>
                    </p:spPr>
                  </p:pic>
                </p:oleObj>
              </mc:Fallback>
            </mc:AlternateContent>
          </a:graphicData>
        </a:graphic>
      </p:graphicFrame>
      <p:graphicFrame>
        <p:nvGraphicFramePr>
          <p:cNvPr id="34" name="Object 33">
            <a:extLst>
              <a:ext uri="{FF2B5EF4-FFF2-40B4-BE49-F238E27FC236}">
                <a16:creationId xmlns:a16="http://schemas.microsoft.com/office/drawing/2014/main" id="{CF46EEEB-8391-4820-BE03-D1BFB910E274}"/>
              </a:ext>
            </a:extLst>
          </p:cNvPr>
          <p:cNvGraphicFramePr>
            <a:graphicFrameLocks noChangeAspect="1"/>
          </p:cNvGraphicFramePr>
          <p:nvPr/>
        </p:nvGraphicFramePr>
        <p:xfrm>
          <a:off x="2372735" y="5769247"/>
          <a:ext cx="1892300" cy="508000"/>
        </p:xfrm>
        <a:graphic>
          <a:graphicData uri="http://schemas.openxmlformats.org/presentationml/2006/ole">
            <mc:AlternateContent xmlns:mc="http://schemas.openxmlformats.org/markup-compatibility/2006">
              <mc:Choice xmlns:v="urn:schemas-microsoft-com:vml" Requires="v">
                <p:oleObj spid="_x0000_s54397" name="Equation" r:id="rId16" imgW="1892160" imgH="507960" progId="Equation.DSMT4">
                  <p:embed/>
                </p:oleObj>
              </mc:Choice>
              <mc:Fallback>
                <p:oleObj name="Equation" r:id="rId16" imgW="1892160" imgH="507960" progId="Equation.DSMT4">
                  <p:embed/>
                  <p:pic>
                    <p:nvPicPr>
                      <p:cNvPr id="34" name="Object 33">
                        <a:extLst>
                          <a:ext uri="{FF2B5EF4-FFF2-40B4-BE49-F238E27FC236}">
                            <a16:creationId xmlns:a16="http://schemas.microsoft.com/office/drawing/2014/main" id="{CF46EEEB-8391-4820-BE03-D1BFB910E274}"/>
                          </a:ext>
                        </a:extLst>
                      </p:cNvPr>
                      <p:cNvPicPr/>
                      <p:nvPr/>
                    </p:nvPicPr>
                    <p:blipFill>
                      <a:blip r:embed="rId17"/>
                      <a:stretch>
                        <a:fillRect/>
                      </a:stretch>
                    </p:blipFill>
                    <p:spPr>
                      <a:xfrm>
                        <a:off x="2372735" y="5769247"/>
                        <a:ext cx="1892300" cy="508000"/>
                      </a:xfrm>
                      <a:prstGeom prst="rect">
                        <a:avLst/>
                      </a:prstGeom>
                    </p:spPr>
                  </p:pic>
                </p:oleObj>
              </mc:Fallback>
            </mc:AlternateContent>
          </a:graphicData>
        </a:graphic>
      </p:graphicFrame>
      <p:sp>
        <p:nvSpPr>
          <p:cNvPr id="39" name="Rectangle 38">
            <a:extLst>
              <a:ext uri="{FF2B5EF4-FFF2-40B4-BE49-F238E27FC236}">
                <a16:creationId xmlns:a16="http://schemas.microsoft.com/office/drawing/2014/main" id="{4184687B-5FA3-4694-A194-09B4C18DE542}"/>
              </a:ext>
            </a:extLst>
          </p:cNvPr>
          <p:cNvSpPr/>
          <p:nvPr/>
        </p:nvSpPr>
        <p:spPr>
          <a:xfrm>
            <a:off x="139329" y="3613029"/>
            <a:ext cx="1892291" cy="97426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0" name="Object 39">
            <a:extLst>
              <a:ext uri="{FF2B5EF4-FFF2-40B4-BE49-F238E27FC236}">
                <a16:creationId xmlns:a16="http://schemas.microsoft.com/office/drawing/2014/main" id="{BC42DCFF-C1E6-496F-8014-F055B6883312}"/>
              </a:ext>
            </a:extLst>
          </p:cNvPr>
          <p:cNvGraphicFramePr>
            <a:graphicFrameLocks noChangeAspect="1"/>
          </p:cNvGraphicFramePr>
          <p:nvPr/>
        </p:nvGraphicFramePr>
        <p:xfrm>
          <a:off x="139329" y="5868458"/>
          <a:ext cx="2073144" cy="345524"/>
        </p:xfrm>
        <a:graphic>
          <a:graphicData uri="http://schemas.openxmlformats.org/presentationml/2006/ole">
            <mc:AlternateContent xmlns:mc="http://schemas.openxmlformats.org/markup-compatibility/2006">
              <mc:Choice xmlns:v="urn:schemas-microsoft-com:vml" Requires="v">
                <p:oleObj spid="_x0000_s54398" name="Equation" r:id="rId18" imgW="1600200" imgH="266400" progId="Equation.DSMT4">
                  <p:embed/>
                </p:oleObj>
              </mc:Choice>
              <mc:Fallback>
                <p:oleObj name="Equation" r:id="rId18" imgW="1600200" imgH="266400" progId="Equation.DSMT4">
                  <p:embed/>
                  <p:pic>
                    <p:nvPicPr>
                      <p:cNvPr id="40" name="Object 39">
                        <a:extLst>
                          <a:ext uri="{FF2B5EF4-FFF2-40B4-BE49-F238E27FC236}">
                            <a16:creationId xmlns:a16="http://schemas.microsoft.com/office/drawing/2014/main" id="{BC42DCFF-C1E6-496F-8014-F055B6883312}"/>
                          </a:ext>
                        </a:extLst>
                      </p:cNvPr>
                      <p:cNvPicPr/>
                      <p:nvPr/>
                    </p:nvPicPr>
                    <p:blipFill>
                      <a:blip r:embed="rId19"/>
                      <a:stretch>
                        <a:fillRect/>
                      </a:stretch>
                    </p:blipFill>
                    <p:spPr>
                      <a:xfrm>
                        <a:off x="139329" y="5868458"/>
                        <a:ext cx="2073144" cy="345524"/>
                      </a:xfrm>
                      <a:prstGeom prst="rect">
                        <a:avLst/>
                      </a:prstGeom>
                    </p:spPr>
                  </p:pic>
                </p:oleObj>
              </mc:Fallback>
            </mc:AlternateContent>
          </a:graphicData>
        </a:graphic>
      </p:graphicFrame>
      <p:graphicFrame>
        <p:nvGraphicFramePr>
          <p:cNvPr id="41" name="Object 40">
            <a:extLst>
              <a:ext uri="{FF2B5EF4-FFF2-40B4-BE49-F238E27FC236}">
                <a16:creationId xmlns:a16="http://schemas.microsoft.com/office/drawing/2014/main" id="{C1C569DA-8484-4AB7-A8E1-BED835DECFEA}"/>
              </a:ext>
            </a:extLst>
          </p:cNvPr>
          <p:cNvGraphicFramePr>
            <a:graphicFrameLocks noChangeAspect="1"/>
          </p:cNvGraphicFramePr>
          <p:nvPr/>
        </p:nvGraphicFramePr>
        <p:xfrm>
          <a:off x="1869610" y="4713376"/>
          <a:ext cx="1422400" cy="469900"/>
        </p:xfrm>
        <a:graphic>
          <a:graphicData uri="http://schemas.openxmlformats.org/presentationml/2006/ole">
            <mc:AlternateContent xmlns:mc="http://schemas.openxmlformats.org/markup-compatibility/2006">
              <mc:Choice xmlns:v="urn:schemas-microsoft-com:vml" Requires="v">
                <p:oleObj spid="_x0000_s54399" name="Equation" r:id="rId20" imgW="1422360" imgH="469800" progId="Equation.DSMT4">
                  <p:embed/>
                </p:oleObj>
              </mc:Choice>
              <mc:Fallback>
                <p:oleObj name="Equation" r:id="rId20" imgW="1422360" imgH="469800" progId="Equation.DSMT4">
                  <p:embed/>
                  <p:pic>
                    <p:nvPicPr>
                      <p:cNvPr id="41" name="Object 40">
                        <a:extLst>
                          <a:ext uri="{FF2B5EF4-FFF2-40B4-BE49-F238E27FC236}">
                            <a16:creationId xmlns:a16="http://schemas.microsoft.com/office/drawing/2014/main" id="{C1C569DA-8484-4AB7-A8E1-BED835DECFEA}"/>
                          </a:ext>
                        </a:extLst>
                      </p:cNvPr>
                      <p:cNvPicPr/>
                      <p:nvPr/>
                    </p:nvPicPr>
                    <p:blipFill>
                      <a:blip r:embed="rId21"/>
                      <a:stretch>
                        <a:fillRect/>
                      </a:stretch>
                    </p:blipFill>
                    <p:spPr>
                      <a:xfrm>
                        <a:off x="1869610" y="4713376"/>
                        <a:ext cx="1422400" cy="469900"/>
                      </a:xfrm>
                      <a:prstGeom prst="rect">
                        <a:avLst/>
                      </a:prstGeom>
                    </p:spPr>
                  </p:pic>
                </p:oleObj>
              </mc:Fallback>
            </mc:AlternateContent>
          </a:graphicData>
        </a:graphic>
      </p:graphicFrame>
      <p:graphicFrame>
        <p:nvGraphicFramePr>
          <p:cNvPr id="42" name="Object 41">
            <a:extLst>
              <a:ext uri="{FF2B5EF4-FFF2-40B4-BE49-F238E27FC236}">
                <a16:creationId xmlns:a16="http://schemas.microsoft.com/office/drawing/2014/main" id="{7DCA0FCA-0D07-4DC2-8E94-FAC9D57D1786}"/>
              </a:ext>
            </a:extLst>
          </p:cNvPr>
          <p:cNvGraphicFramePr>
            <a:graphicFrameLocks noChangeAspect="1"/>
          </p:cNvGraphicFramePr>
          <p:nvPr/>
        </p:nvGraphicFramePr>
        <p:xfrm>
          <a:off x="193066" y="5220353"/>
          <a:ext cx="2655986" cy="491281"/>
        </p:xfrm>
        <a:graphic>
          <a:graphicData uri="http://schemas.openxmlformats.org/presentationml/2006/ole">
            <mc:AlternateContent xmlns:mc="http://schemas.openxmlformats.org/markup-compatibility/2006">
              <mc:Choice xmlns:v="urn:schemas-microsoft-com:vml" Requires="v">
                <p:oleObj spid="_x0000_s54400" name="Equation" r:id="rId22" imgW="2197080" imgH="406080" progId="Equation.DSMT4">
                  <p:embed/>
                </p:oleObj>
              </mc:Choice>
              <mc:Fallback>
                <p:oleObj name="Equation" r:id="rId22" imgW="2197080" imgH="406080" progId="Equation.DSMT4">
                  <p:embed/>
                  <p:pic>
                    <p:nvPicPr>
                      <p:cNvPr id="42" name="Object 41">
                        <a:extLst>
                          <a:ext uri="{FF2B5EF4-FFF2-40B4-BE49-F238E27FC236}">
                            <a16:creationId xmlns:a16="http://schemas.microsoft.com/office/drawing/2014/main" id="{7DCA0FCA-0D07-4DC2-8E94-FAC9D57D1786}"/>
                          </a:ext>
                        </a:extLst>
                      </p:cNvPr>
                      <p:cNvPicPr/>
                      <p:nvPr/>
                    </p:nvPicPr>
                    <p:blipFill>
                      <a:blip r:embed="rId23"/>
                      <a:stretch>
                        <a:fillRect/>
                      </a:stretch>
                    </p:blipFill>
                    <p:spPr>
                      <a:xfrm>
                        <a:off x="193066" y="5220353"/>
                        <a:ext cx="2655986" cy="491281"/>
                      </a:xfrm>
                      <a:prstGeom prst="rect">
                        <a:avLst/>
                      </a:prstGeom>
                    </p:spPr>
                  </p:pic>
                </p:oleObj>
              </mc:Fallback>
            </mc:AlternateContent>
          </a:graphicData>
        </a:graphic>
      </p:graphicFrame>
      <p:sp>
        <p:nvSpPr>
          <p:cNvPr id="43" name="TextBox 42">
            <a:extLst>
              <a:ext uri="{FF2B5EF4-FFF2-40B4-BE49-F238E27FC236}">
                <a16:creationId xmlns:a16="http://schemas.microsoft.com/office/drawing/2014/main" id="{BE78F3BB-DBA6-4171-A262-28DBE5C3F5EE}"/>
              </a:ext>
            </a:extLst>
          </p:cNvPr>
          <p:cNvSpPr txBox="1"/>
          <p:nvPr/>
        </p:nvSpPr>
        <p:spPr>
          <a:xfrm>
            <a:off x="46843" y="4722121"/>
            <a:ext cx="1672959" cy="307777"/>
          </a:xfrm>
          <a:prstGeom prst="rect">
            <a:avLst/>
          </a:prstGeom>
          <a:noFill/>
        </p:spPr>
        <p:txBody>
          <a:bodyPr wrap="square" rtlCol="0">
            <a:spAutoFit/>
          </a:bodyPr>
          <a:lstStyle/>
          <a:p>
            <a:r>
              <a:rPr lang="en-US" sz="1400" dirty="0"/>
              <a:t>Stability condition</a:t>
            </a:r>
          </a:p>
        </p:txBody>
      </p:sp>
      <p:graphicFrame>
        <p:nvGraphicFramePr>
          <p:cNvPr id="44" name="Object 43">
            <a:extLst>
              <a:ext uri="{FF2B5EF4-FFF2-40B4-BE49-F238E27FC236}">
                <a16:creationId xmlns:a16="http://schemas.microsoft.com/office/drawing/2014/main" id="{31D61E90-E773-44DC-A07F-4CA51DDDAB55}"/>
              </a:ext>
            </a:extLst>
          </p:cNvPr>
          <p:cNvGraphicFramePr>
            <a:graphicFrameLocks noChangeAspect="1"/>
          </p:cNvGraphicFramePr>
          <p:nvPr/>
        </p:nvGraphicFramePr>
        <p:xfrm>
          <a:off x="2244342" y="3545896"/>
          <a:ext cx="1930400" cy="939800"/>
        </p:xfrm>
        <a:graphic>
          <a:graphicData uri="http://schemas.openxmlformats.org/presentationml/2006/ole">
            <mc:AlternateContent xmlns:mc="http://schemas.openxmlformats.org/markup-compatibility/2006">
              <mc:Choice xmlns:v="urn:schemas-microsoft-com:vml" Requires="v">
                <p:oleObj spid="_x0000_s54401" name="Equation" r:id="rId24" imgW="1930320" imgH="939600" progId="Equation.DSMT4">
                  <p:embed/>
                </p:oleObj>
              </mc:Choice>
              <mc:Fallback>
                <p:oleObj name="Equation" r:id="rId24" imgW="1930320" imgH="939600" progId="Equation.DSMT4">
                  <p:embed/>
                  <p:pic>
                    <p:nvPicPr>
                      <p:cNvPr id="44" name="Object 43">
                        <a:extLst>
                          <a:ext uri="{FF2B5EF4-FFF2-40B4-BE49-F238E27FC236}">
                            <a16:creationId xmlns:a16="http://schemas.microsoft.com/office/drawing/2014/main" id="{31D61E90-E773-44DC-A07F-4CA51DDDAB55}"/>
                          </a:ext>
                        </a:extLst>
                      </p:cNvPr>
                      <p:cNvPicPr/>
                      <p:nvPr/>
                    </p:nvPicPr>
                    <p:blipFill>
                      <a:blip r:embed="rId25"/>
                      <a:stretch>
                        <a:fillRect/>
                      </a:stretch>
                    </p:blipFill>
                    <p:spPr>
                      <a:xfrm>
                        <a:off x="2244342" y="3545896"/>
                        <a:ext cx="1930400" cy="939800"/>
                      </a:xfrm>
                      <a:prstGeom prst="rect">
                        <a:avLst/>
                      </a:prstGeom>
                    </p:spPr>
                  </p:pic>
                </p:oleObj>
              </mc:Fallback>
            </mc:AlternateContent>
          </a:graphicData>
        </a:graphic>
      </p:graphicFrame>
    </p:spTree>
    <p:extLst>
      <p:ext uri="{BB962C8B-B14F-4D97-AF65-F5344CB8AC3E}">
        <p14:creationId xmlns:p14="http://schemas.microsoft.com/office/powerpoint/2010/main" val="666685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52E9BCA-3669-4ABC-A56A-C7819343CD09}"/>
              </a:ext>
            </a:extLst>
          </p:cNvPr>
          <p:cNvSpPr txBox="1"/>
          <p:nvPr/>
        </p:nvSpPr>
        <p:spPr>
          <a:xfrm>
            <a:off x="228599" y="930070"/>
            <a:ext cx="7691343" cy="4093428"/>
          </a:xfrm>
          <a:prstGeom prst="rect">
            <a:avLst/>
          </a:prstGeom>
          <a:noFill/>
        </p:spPr>
        <p:txBody>
          <a:bodyPr wrap="square" rtlCol="0">
            <a:spAutoFit/>
          </a:bodyPr>
          <a:lstStyle/>
          <a:p>
            <a:r>
              <a:rPr lang="en-US" sz="2000" dirty="0"/>
              <a:t>If we assume                    , the envelope equation become                        and its solution for initial condition of                and                  is</a:t>
            </a:r>
          </a:p>
          <a:p>
            <a:endParaRPr lang="en-US" sz="2000" dirty="0"/>
          </a:p>
          <a:p>
            <a:endParaRPr lang="en-US" sz="2000" dirty="0"/>
          </a:p>
          <a:p>
            <a:r>
              <a:rPr lang="en-US" sz="2000" dirty="0"/>
              <a:t>and the equation of longitudinal density perturbation becomes</a:t>
            </a:r>
          </a:p>
          <a:p>
            <a:endParaRPr lang="en-US" sz="2000" dirty="0"/>
          </a:p>
          <a:p>
            <a:endParaRPr lang="en-US" sz="2000" dirty="0"/>
          </a:p>
          <a:p>
            <a:endParaRPr lang="en-US" sz="2000" dirty="0"/>
          </a:p>
          <a:p>
            <a:r>
              <a:rPr lang="en-US" sz="2000" dirty="0"/>
              <a:t>which can be solved in terms of Hypergeometric function:</a:t>
            </a:r>
          </a:p>
          <a:p>
            <a:endParaRPr lang="en-US" sz="2000" dirty="0"/>
          </a:p>
          <a:p>
            <a:endParaRPr lang="en-US" sz="2000" dirty="0"/>
          </a:p>
          <a:p>
            <a:r>
              <a:rPr lang="en-US" sz="2000" dirty="0"/>
              <a:t>The eigenvalues for the transfer matrix of one cell is</a:t>
            </a:r>
          </a:p>
          <a:p>
            <a:r>
              <a:rPr lang="en-US" sz="2000" dirty="0"/>
              <a:t>  </a:t>
            </a:r>
          </a:p>
        </p:txBody>
      </p:sp>
      <p:sp>
        <p:nvSpPr>
          <p:cNvPr id="2" name="Title 1">
            <a:extLst>
              <a:ext uri="{FF2B5EF4-FFF2-40B4-BE49-F238E27FC236}">
                <a16:creationId xmlns:a16="http://schemas.microsoft.com/office/drawing/2014/main" id="{784A9641-04D9-440B-9120-8946B4D7262D}"/>
              </a:ext>
            </a:extLst>
          </p:cNvPr>
          <p:cNvSpPr>
            <a:spLocks noGrp="1"/>
          </p:cNvSpPr>
          <p:nvPr>
            <p:ph type="title"/>
          </p:nvPr>
        </p:nvSpPr>
        <p:spPr>
          <a:xfrm>
            <a:off x="381000" y="229018"/>
            <a:ext cx="8229600" cy="642614"/>
          </a:xfrm>
        </p:spPr>
        <p:txBody>
          <a:bodyPr/>
          <a:lstStyle/>
          <a:p>
            <a:r>
              <a:rPr lang="en-US" sz="2800" dirty="0"/>
              <a:t>Analytical solution for emittance dominated beam</a:t>
            </a:r>
          </a:p>
        </p:txBody>
      </p:sp>
      <p:graphicFrame>
        <p:nvGraphicFramePr>
          <p:cNvPr id="4" name="Object 3">
            <a:extLst>
              <a:ext uri="{FF2B5EF4-FFF2-40B4-BE49-F238E27FC236}">
                <a16:creationId xmlns:a16="http://schemas.microsoft.com/office/drawing/2014/main" id="{985D1FCA-C12F-4019-B852-34AB10815D7A}"/>
              </a:ext>
            </a:extLst>
          </p:cNvPr>
          <p:cNvGraphicFramePr>
            <a:graphicFrameLocks noChangeAspect="1"/>
          </p:cNvGraphicFramePr>
          <p:nvPr/>
        </p:nvGraphicFramePr>
        <p:xfrm>
          <a:off x="1964344" y="917886"/>
          <a:ext cx="1115488" cy="460745"/>
        </p:xfrm>
        <a:graphic>
          <a:graphicData uri="http://schemas.openxmlformats.org/presentationml/2006/ole">
            <mc:AlternateContent xmlns:mc="http://schemas.openxmlformats.org/markup-compatibility/2006">
              <mc:Choice xmlns:v="urn:schemas-microsoft-com:vml" Requires="v">
                <p:oleObj spid="_x0000_s55448" name="Equation" r:id="rId3" imgW="583920" imgH="241200" progId="Equation.DSMT4">
                  <p:embed/>
                </p:oleObj>
              </mc:Choice>
              <mc:Fallback>
                <p:oleObj name="Equation" r:id="rId3" imgW="583920" imgH="241200" progId="Equation.DSMT4">
                  <p:embed/>
                  <p:pic>
                    <p:nvPicPr>
                      <p:cNvPr id="4" name="Object 3">
                        <a:extLst>
                          <a:ext uri="{FF2B5EF4-FFF2-40B4-BE49-F238E27FC236}">
                            <a16:creationId xmlns:a16="http://schemas.microsoft.com/office/drawing/2014/main" id="{985D1FCA-C12F-4019-B852-34AB10815D7A}"/>
                          </a:ext>
                        </a:extLst>
                      </p:cNvPr>
                      <p:cNvPicPr/>
                      <p:nvPr/>
                    </p:nvPicPr>
                    <p:blipFill>
                      <a:blip r:embed="rId4"/>
                      <a:stretch>
                        <a:fillRect/>
                      </a:stretch>
                    </p:blipFill>
                    <p:spPr>
                      <a:xfrm>
                        <a:off x="1964344" y="917886"/>
                        <a:ext cx="1115488" cy="46074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AB7B65E-9621-4F5E-BB79-6508EB55D185}"/>
              </a:ext>
            </a:extLst>
          </p:cNvPr>
          <p:cNvGraphicFramePr>
            <a:graphicFrameLocks noChangeAspect="1"/>
          </p:cNvGraphicFramePr>
          <p:nvPr/>
        </p:nvGraphicFramePr>
        <p:xfrm>
          <a:off x="6987757" y="890791"/>
          <a:ext cx="1258966" cy="493712"/>
        </p:xfrm>
        <a:graphic>
          <a:graphicData uri="http://schemas.openxmlformats.org/presentationml/2006/ole">
            <mc:AlternateContent xmlns:mc="http://schemas.openxmlformats.org/markup-compatibility/2006">
              <mc:Choice xmlns:v="urn:schemas-microsoft-com:vml" Requires="v">
                <p:oleObj spid="_x0000_s55449" name="Equation" r:id="rId5" imgW="647640" imgH="253800" progId="Equation.DSMT4">
                  <p:embed/>
                </p:oleObj>
              </mc:Choice>
              <mc:Fallback>
                <p:oleObj name="Equation" r:id="rId5" imgW="647640" imgH="253800" progId="Equation.DSMT4">
                  <p:embed/>
                  <p:pic>
                    <p:nvPicPr>
                      <p:cNvPr id="9" name="Object 8">
                        <a:extLst>
                          <a:ext uri="{FF2B5EF4-FFF2-40B4-BE49-F238E27FC236}">
                            <a16:creationId xmlns:a16="http://schemas.microsoft.com/office/drawing/2014/main" id="{BAB7B65E-9621-4F5E-BB79-6508EB55D185}"/>
                          </a:ext>
                        </a:extLst>
                      </p:cNvPr>
                      <p:cNvPicPr/>
                      <p:nvPr/>
                    </p:nvPicPr>
                    <p:blipFill>
                      <a:blip r:embed="rId6"/>
                      <a:stretch>
                        <a:fillRect/>
                      </a:stretch>
                    </p:blipFill>
                    <p:spPr>
                      <a:xfrm>
                        <a:off x="6987757" y="890791"/>
                        <a:ext cx="1258966" cy="49371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7BD887DA-953B-4A6E-AE5A-5F642590D2FD}"/>
              </a:ext>
            </a:extLst>
          </p:cNvPr>
          <p:cNvGraphicFramePr>
            <a:graphicFrameLocks noChangeAspect="1"/>
          </p:cNvGraphicFramePr>
          <p:nvPr/>
        </p:nvGraphicFramePr>
        <p:xfrm>
          <a:off x="3391176" y="1611003"/>
          <a:ext cx="1498358" cy="468237"/>
        </p:xfrm>
        <a:graphic>
          <a:graphicData uri="http://schemas.openxmlformats.org/presentationml/2006/ole">
            <mc:AlternateContent xmlns:mc="http://schemas.openxmlformats.org/markup-compatibility/2006">
              <mc:Choice xmlns:v="urn:schemas-microsoft-com:vml" Requires="v">
                <p:oleObj spid="_x0000_s55450" name="Equation" r:id="rId7" imgW="812520" imgH="253800" progId="Equation.DSMT4">
                  <p:embed/>
                </p:oleObj>
              </mc:Choice>
              <mc:Fallback>
                <p:oleObj name="Equation" r:id="rId7" imgW="812520" imgH="253800" progId="Equation.DSMT4">
                  <p:embed/>
                  <p:pic>
                    <p:nvPicPr>
                      <p:cNvPr id="10" name="Object 9">
                        <a:extLst>
                          <a:ext uri="{FF2B5EF4-FFF2-40B4-BE49-F238E27FC236}">
                            <a16:creationId xmlns:a16="http://schemas.microsoft.com/office/drawing/2014/main" id="{7BD887DA-953B-4A6E-AE5A-5F642590D2FD}"/>
                          </a:ext>
                        </a:extLst>
                      </p:cNvPr>
                      <p:cNvPicPr/>
                      <p:nvPr/>
                    </p:nvPicPr>
                    <p:blipFill>
                      <a:blip r:embed="rId8"/>
                      <a:stretch>
                        <a:fillRect/>
                      </a:stretch>
                    </p:blipFill>
                    <p:spPr>
                      <a:xfrm>
                        <a:off x="3391176" y="1611003"/>
                        <a:ext cx="1498358" cy="468237"/>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CAAE827D-B504-4363-AFA2-FF62947C8940}"/>
              </a:ext>
            </a:extLst>
          </p:cNvPr>
          <p:cNvGraphicFramePr>
            <a:graphicFrameLocks noChangeAspect="1"/>
          </p:cNvGraphicFramePr>
          <p:nvPr/>
        </p:nvGraphicFramePr>
        <p:xfrm>
          <a:off x="3152645" y="2522382"/>
          <a:ext cx="2204908" cy="906462"/>
        </p:xfrm>
        <a:graphic>
          <a:graphicData uri="http://schemas.openxmlformats.org/presentationml/2006/ole">
            <mc:AlternateContent xmlns:mc="http://schemas.openxmlformats.org/markup-compatibility/2006">
              <mc:Choice xmlns:v="urn:schemas-microsoft-com:vml" Requires="v">
                <p:oleObj spid="_x0000_s55451" name="Equation" r:id="rId9" imgW="1143000" imgH="469800" progId="Equation.DSMT4">
                  <p:embed/>
                </p:oleObj>
              </mc:Choice>
              <mc:Fallback>
                <p:oleObj name="Equation" r:id="rId9" imgW="1143000" imgH="469800" progId="Equation.DSMT4">
                  <p:embed/>
                  <p:pic>
                    <p:nvPicPr>
                      <p:cNvPr id="11" name="Object 10">
                        <a:extLst>
                          <a:ext uri="{FF2B5EF4-FFF2-40B4-BE49-F238E27FC236}">
                            <a16:creationId xmlns:a16="http://schemas.microsoft.com/office/drawing/2014/main" id="{CAAE827D-B504-4363-AFA2-FF62947C8940}"/>
                          </a:ext>
                        </a:extLst>
                      </p:cNvPr>
                      <p:cNvPicPr/>
                      <p:nvPr/>
                    </p:nvPicPr>
                    <p:blipFill>
                      <a:blip r:embed="rId10"/>
                      <a:stretch>
                        <a:fillRect/>
                      </a:stretch>
                    </p:blipFill>
                    <p:spPr>
                      <a:xfrm>
                        <a:off x="3152645" y="2522382"/>
                        <a:ext cx="2204908" cy="90646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AF596E3D-FC17-4032-B79A-445A2D1AE193}"/>
              </a:ext>
            </a:extLst>
          </p:cNvPr>
          <p:cNvGraphicFramePr>
            <a:graphicFrameLocks noChangeAspect="1"/>
          </p:cNvGraphicFramePr>
          <p:nvPr/>
        </p:nvGraphicFramePr>
        <p:xfrm>
          <a:off x="590255" y="3700790"/>
          <a:ext cx="5918789" cy="693927"/>
        </p:xfrm>
        <a:graphic>
          <a:graphicData uri="http://schemas.openxmlformats.org/presentationml/2006/ole">
            <mc:AlternateContent xmlns:mc="http://schemas.openxmlformats.org/markup-compatibility/2006">
              <mc:Choice xmlns:v="urn:schemas-microsoft-com:vml" Requires="v">
                <p:oleObj spid="_x0000_s55452" name="Equation" r:id="rId11" imgW="3682800" imgH="431640" progId="Equation.DSMT4">
                  <p:embed/>
                </p:oleObj>
              </mc:Choice>
              <mc:Fallback>
                <p:oleObj name="Equation" r:id="rId11" imgW="3682800" imgH="431640" progId="Equation.DSMT4">
                  <p:embed/>
                  <p:pic>
                    <p:nvPicPr>
                      <p:cNvPr id="12" name="Object 11">
                        <a:extLst>
                          <a:ext uri="{FF2B5EF4-FFF2-40B4-BE49-F238E27FC236}">
                            <a16:creationId xmlns:a16="http://schemas.microsoft.com/office/drawing/2014/main" id="{AF596E3D-FC17-4032-B79A-445A2D1AE193}"/>
                          </a:ext>
                        </a:extLst>
                      </p:cNvPr>
                      <p:cNvPicPr/>
                      <p:nvPr/>
                    </p:nvPicPr>
                    <p:blipFill>
                      <a:blip r:embed="rId12"/>
                      <a:stretch>
                        <a:fillRect/>
                      </a:stretch>
                    </p:blipFill>
                    <p:spPr>
                      <a:xfrm>
                        <a:off x="590255" y="3700790"/>
                        <a:ext cx="5918789" cy="693927"/>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40691750-7BC4-4860-B317-F35CFD889021}"/>
              </a:ext>
            </a:extLst>
          </p:cNvPr>
          <p:cNvGraphicFramePr>
            <a:graphicFrameLocks noChangeAspect="1"/>
          </p:cNvGraphicFramePr>
          <p:nvPr/>
        </p:nvGraphicFramePr>
        <p:xfrm>
          <a:off x="76200" y="5704431"/>
          <a:ext cx="7329689" cy="569911"/>
        </p:xfrm>
        <a:graphic>
          <a:graphicData uri="http://schemas.openxmlformats.org/presentationml/2006/ole">
            <mc:AlternateContent xmlns:mc="http://schemas.openxmlformats.org/markup-compatibility/2006">
              <mc:Choice xmlns:v="urn:schemas-microsoft-com:vml" Requires="v">
                <p:oleObj spid="_x0000_s55453" name="Equation" r:id="rId13" imgW="5879880" imgH="457200" progId="Equation.DSMT4">
                  <p:embed/>
                </p:oleObj>
              </mc:Choice>
              <mc:Fallback>
                <p:oleObj name="Equation" r:id="rId13" imgW="5879880" imgH="457200" progId="Equation.DSMT4">
                  <p:embed/>
                  <p:pic>
                    <p:nvPicPr>
                      <p:cNvPr id="13" name="Object 12">
                        <a:extLst>
                          <a:ext uri="{FF2B5EF4-FFF2-40B4-BE49-F238E27FC236}">
                            <a16:creationId xmlns:a16="http://schemas.microsoft.com/office/drawing/2014/main" id="{40691750-7BC4-4860-B317-F35CFD889021}"/>
                          </a:ext>
                        </a:extLst>
                      </p:cNvPr>
                      <p:cNvPicPr/>
                      <p:nvPr/>
                    </p:nvPicPr>
                    <p:blipFill>
                      <a:blip r:embed="rId14"/>
                      <a:stretch>
                        <a:fillRect/>
                      </a:stretch>
                    </p:blipFill>
                    <p:spPr>
                      <a:xfrm>
                        <a:off x="76200" y="5704431"/>
                        <a:ext cx="7329689" cy="569911"/>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2577ED42-1E6C-4643-90ED-19CF0A896B35}"/>
              </a:ext>
            </a:extLst>
          </p:cNvPr>
          <p:cNvGraphicFramePr>
            <a:graphicFrameLocks noChangeAspect="1"/>
          </p:cNvGraphicFramePr>
          <p:nvPr/>
        </p:nvGraphicFramePr>
        <p:xfrm>
          <a:off x="1428202" y="4883048"/>
          <a:ext cx="2508250" cy="450850"/>
        </p:xfrm>
        <a:graphic>
          <a:graphicData uri="http://schemas.openxmlformats.org/presentationml/2006/ole">
            <mc:AlternateContent xmlns:mc="http://schemas.openxmlformats.org/markup-compatibility/2006">
              <mc:Choice xmlns:v="urn:schemas-microsoft-com:vml" Requires="v">
                <p:oleObj spid="_x0000_s55454" name="Equation" r:id="rId15" imgW="1904760" imgH="342720" progId="Equation.DSMT4">
                  <p:embed/>
                </p:oleObj>
              </mc:Choice>
              <mc:Fallback>
                <p:oleObj name="Equation" r:id="rId15" imgW="1904760" imgH="342720" progId="Equation.DSMT4">
                  <p:embed/>
                  <p:pic>
                    <p:nvPicPr>
                      <p:cNvPr id="14" name="Object 13">
                        <a:extLst>
                          <a:ext uri="{FF2B5EF4-FFF2-40B4-BE49-F238E27FC236}">
                            <a16:creationId xmlns:a16="http://schemas.microsoft.com/office/drawing/2014/main" id="{2577ED42-1E6C-4643-90ED-19CF0A896B35}"/>
                          </a:ext>
                        </a:extLst>
                      </p:cNvPr>
                      <p:cNvPicPr/>
                      <p:nvPr/>
                    </p:nvPicPr>
                    <p:blipFill>
                      <a:blip r:embed="rId16"/>
                      <a:stretch>
                        <a:fillRect/>
                      </a:stretch>
                    </p:blipFill>
                    <p:spPr>
                      <a:xfrm>
                        <a:off x="1428202" y="4883048"/>
                        <a:ext cx="2508250" cy="45085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71C550C0-0A03-428F-A635-B19CF42E78DA}"/>
              </a:ext>
            </a:extLst>
          </p:cNvPr>
          <p:cNvGraphicFramePr>
            <a:graphicFrameLocks noChangeAspect="1"/>
          </p:cNvGraphicFramePr>
          <p:nvPr/>
        </p:nvGraphicFramePr>
        <p:xfrm>
          <a:off x="4495800" y="1235359"/>
          <a:ext cx="990600" cy="460745"/>
        </p:xfrm>
        <a:graphic>
          <a:graphicData uri="http://schemas.openxmlformats.org/presentationml/2006/ole">
            <mc:AlternateContent xmlns:mc="http://schemas.openxmlformats.org/markup-compatibility/2006">
              <mc:Choice xmlns:v="urn:schemas-microsoft-com:vml" Requires="v">
                <p:oleObj spid="_x0000_s55455" name="Equation" r:id="rId17" imgW="545760" imgH="253800" progId="Equation.DSMT4">
                  <p:embed/>
                </p:oleObj>
              </mc:Choice>
              <mc:Fallback>
                <p:oleObj name="Equation" r:id="rId17" imgW="545760" imgH="253800" progId="Equation.DSMT4">
                  <p:embed/>
                  <p:pic>
                    <p:nvPicPr>
                      <p:cNvPr id="16" name="Object 15">
                        <a:extLst>
                          <a:ext uri="{FF2B5EF4-FFF2-40B4-BE49-F238E27FC236}">
                            <a16:creationId xmlns:a16="http://schemas.microsoft.com/office/drawing/2014/main" id="{71C550C0-0A03-428F-A635-B19CF42E78DA}"/>
                          </a:ext>
                        </a:extLst>
                      </p:cNvPr>
                      <p:cNvPicPr/>
                      <p:nvPr/>
                    </p:nvPicPr>
                    <p:blipFill>
                      <a:blip r:embed="rId18"/>
                      <a:stretch>
                        <a:fillRect/>
                      </a:stretch>
                    </p:blipFill>
                    <p:spPr>
                      <a:xfrm>
                        <a:off x="4495800" y="1235359"/>
                        <a:ext cx="990600" cy="46074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29A09EBD-D3AF-489C-A04C-3EC39DC6FF89}"/>
              </a:ext>
            </a:extLst>
          </p:cNvPr>
          <p:cNvGraphicFramePr>
            <a:graphicFrameLocks noChangeAspect="1"/>
          </p:cNvGraphicFramePr>
          <p:nvPr/>
        </p:nvGraphicFramePr>
        <p:xfrm>
          <a:off x="6049855" y="1224532"/>
          <a:ext cx="1133756" cy="472398"/>
        </p:xfrm>
        <a:graphic>
          <a:graphicData uri="http://schemas.openxmlformats.org/presentationml/2006/ole">
            <mc:AlternateContent xmlns:mc="http://schemas.openxmlformats.org/markup-compatibility/2006">
              <mc:Choice xmlns:v="urn:schemas-microsoft-com:vml" Requires="v">
                <p:oleObj spid="_x0000_s55456" name="Equation" r:id="rId19" imgW="609480" imgH="253800" progId="Equation.DSMT4">
                  <p:embed/>
                </p:oleObj>
              </mc:Choice>
              <mc:Fallback>
                <p:oleObj name="Equation" r:id="rId19" imgW="609480" imgH="253800" progId="Equation.DSMT4">
                  <p:embed/>
                  <p:pic>
                    <p:nvPicPr>
                      <p:cNvPr id="17" name="Object 16">
                        <a:extLst>
                          <a:ext uri="{FF2B5EF4-FFF2-40B4-BE49-F238E27FC236}">
                            <a16:creationId xmlns:a16="http://schemas.microsoft.com/office/drawing/2014/main" id="{29A09EBD-D3AF-489C-A04C-3EC39DC6FF89}"/>
                          </a:ext>
                        </a:extLst>
                      </p:cNvPr>
                      <p:cNvPicPr/>
                      <p:nvPr/>
                    </p:nvPicPr>
                    <p:blipFill>
                      <a:blip r:embed="rId20"/>
                      <a:stretch>
                        <a:fillRect/>
                      </a:stretch>
                    </p:blipFill>
                    <p:spPr>
                      <a:xfrm>
                        <a:off x="6049855" y="1224532"/>
                        <a:ext cx="1133756" cy="472398"/>
                      </a:xfrm>
                      <a:prstGeom prst="rect">
                        <a:avLst/>
                      </a:prstGeom>
                    </p:spPr>
                  </p:pic>
                </p:oleObj>
              </mc:Fallback>
            </mc:AlternateContent>
          </a:graphicData>
        </a:graphic>
      </p:graphicFrame>
      <p:pic>
        <p:nvPicPr>
          <p:cNvPr id="18" name="Picture 17">
            <a:extLst>
              <a:ext uri="{FF2B5EF4-FFF2-40B4-BE49-F238E27FC236}">
                <a16:creationId xmlns:a16="http://schemas.microsoft.com/office/drawing/2014/main" id="{78F6FA58-34C8-46FC-9743-D3F9C1F2EEA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661457" y="4038600"/>
            <a:ext cx="2406343" cy="1609337"/>
          </a:xfrm>
          <a:prstGeom prst="rect">
            <a:avLst/>
          </a:prstGeom>
        </p:spPr>
      </p:pic>
      <p:graphicFrame>
        <p:nvGraphicFramePr>
          <p:cNvPr id="19" name="Object 18">
            <a:extLst>
              <a:ext uri="{FF2B5EF4-FFF2-40B4-BE49-F238E27FC236}">
                <a16:creationId xmlns:a16="http://schemas.microsoft.com/office/drawing/2014/main" id="{DE1981FF-D142-4994-AFCA-41348C20C5B0}"/>
              </a:ext>
            </a:extLst>
          </p:cNvPr>
          <p:cNvGraphicFramePr>
            <a:graphicFrameLocks noChangeAspect="1"/>
          </p:cNvGraphicFramePr>
          <p:nvPr/>
        </p:nvGraphicFramePr>
        <p:xfrm>
          <a:off x="6987757" y="4097545"/>
          <a:ext cx="685800" cy="383241"/>
        </p:xfrm>
        <a:graphic>
          <a:graphicData uri="http://schemas.openxmlformats.org/presentationml/2006/ole">
            <mc:AlternateContent xmlns:mc="http://schemas.openxmlformats.org/markup-compatibility/2006">
              <mc:Choice xmlns:v="urn:schemas-microsoft-com:vml" Requires="v">
                <p:oleObj spid="_x0000_s55457" name="Equation" r:id="rId22" imgW="431640" imgH="241200" progId="Equation.DSMT4">
                  <p:embed/>
                </p:oleObj>
              </mc:Choice>
              <mc:Fallback>
                <p:oleObj name="Equation" r:id="rId22" imgW="431640" imgH="241200" progId="Equation.DSMT4">
                  <p:embed/>
                  <p:pic>
                    <p:nvPicPr>
                      <p:cNvPr id="19" name="Object 18">
                        <a:extLst>
                          <a:ext uri="{FF2B5EF4-FFF2-40B4-BE49-F238E27FC236}">
                            <a16:creationId xmlns:a16="http://schemas.microsoft.com/office/drawing/2014/main" id="{DE1981FF-D142-4994-AFCA-41348C20C5B0}"/>
                          </a:ext>
                        </a:extLst>
                      </p:cNvPr>
                      <p:cNvPicPr/>
                      <p:nvPr/>
                    </p:nvPicPr>
                    <p:blipFill>
                      <a:blip r:embed="rId23"/>
                      <a:stretch>
                        <a:fillRect/>
                      </a:stretch>
                    </p:blipFill>
                    <p:spPr>
                      <a:xfrm>
                        <a:off x="6987757" y="4097545"/>
                        <a:ext cx="685800" cy="383241"/>
                      </a:xfrm>
                      <a:prstGeom prst="rect">
                        <a:avLst/>
                      </a:prstGeom>
                    </p:spPr>
                  </p:pic>
                </p:oleObj>
              </mc:Fallback>
            </mc:AlternateContent>
          </a:graphicData>
        </a:graphic>
      </p:graphicFrame>
    </p:spTree>
    <p:extLst>
      <p:ext uri="{BB962C8B-B14F-4D97-AF65-F5344CB8AC3E}">
        <p14:creationId xmlns:p14="http://schemas.microsoft.com/office/powerpoint/2010/main" val="85148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E919F-33F4-4C88-AFE1-4F03299A2941}"/>
              </a:ext>
            </a:extLst>
          </p:cNvPr>
          <p:cNvSpPr>
            <a:spLocks noGrp="1"/>
          </p:cNvSpPr>
          <p:nvPr>
            <p:ph type="title"/>
          </p:nvPr>
        </p:nvSpPr>
        <p:spPr>
          <a:xfrm>
            <a:off x="457200" y="293687"/>
            <a:ext cx="8229600" cy="876300"/>
          </a:xfrm>
        </p:spPr>
        <p:txBody>
          <a:bodyPr/>
          <a:lstStyle/>
          <a:p>
            <a:r>
              <a:rPr lang="en-US" sz="4000" dirty="0"/>
              <a:t>Gain of Plasma-Cascade Instability</a:t>
            </a:r>
          </a:p>
        </p:txBody>
      </p:sp>
      <p:pic>
        <p:nvPicPr>
          <p:cNvPr id="4" name="Picture 3">
            <a:extLst>
              <a:ext uri="{FF2B5EF4-FFF2-40B4-BE49-F238E27FC236}">
                <a16:creationId xmlns:a16="http://schemas.microsoft.com/office/drawing/2014/main" id="{DA773695-9480-4126-9EBD-CBFD95C39B01}"/>
              </a:ext>
            </a:extLst>
          </p:cNvPr>
          <p:cNvPicPr>
            <a:picLocks noChangeAspect="1"/>
          </p:cNvPicPr>
          <p:nvPr/>
        </p:nvPicPr>
        <p:blipFill>
          <a:blip r:embed="rId2"/>
          <a:stretch>
            <a:fillRect/>
          </a:stretch>
        </p:blipFill>
        <p:spPr>
          <a:xfrm>
            <a:off x="609600" y="990600"/>
            <a:ext cx="7712068" cy="4072262"/>
          </a:xfrm>
          <a:prstGeom prst="rect">
            <a:avLst/>
          </a:prstGeom>
        </p:spPr>
      </p:pic>
      <p:pic>
        <p:nvPicPr>
          <p:cNvPr id="5" name="Picture 4">
            <a:extLst>
              <a:ext uri="{FF2B5EF4-FFF2-40B4-BE49-F238E27FC236}">
                <a16:creationId xmlns:a16="http://schemas.microsoft.com/office/drawing/2014/main" id="{8649936C-E902-4672-88B4-A096F5C1C1BF}"/>
              </a:ext>
            </a:extLst>
          </p:cNvPr>
          <p:cNvPicPr>
            <a:picLocks noChangeAspect="1"/>
          </p:cNvPicPr>
          <p:nvPr/>
        </p:nvPicPr>
        <p:blipFill>
          <a:blip r:embed="rId3"/>
          <a:stretch>
            <a:fillRect/>
          </a:stretch>
        </p:blipFill>
        <p:spPr>
          <a:xfrm>
            <a:off x="990600" y="5062862"/>
            <a:ext cx="6705600" cy="1327300"/>
          </a:xfrm>
          <a:prstGeom prst="rect">
            <a:avLst/>
          </a:prstGeom>
        </p:spPr>
      </p:pic>
    </p:spTree>
    <p:extLst>
      <p:ext uri="{BB962C8B-B14F-4D97-AF65-F5344CB8AC3E}">
        <p14:creationId xmlns:p14="http://schemas.microsoft.com/office/powerpoint/2010/main" val="1424758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51CB7-42EF-44A1-82B2-F6165E9A7C68}"/>
              </a:ext>
            </a:extLst>
          </p:cNvPr>
          <p:cNvSpPr>
            <a:spLocks noGrp="1"/>
          </p:cNvSpPr>
          <p:nvPr>
            <p:ph type="title"/>
          </p:nvPr>
        </p:nvSpPr>
        <p:spPr>
          <a:xfrm>
            <a:off x="76200" y="228600"/>
            <a:ext cx="8991600" cy="533400"/>
          </a:xfrm>
        </p:spPr>
        <p:txBody>
          <a:bodyPr/>
          <a:lstStyle/>
          <a:p>
            <a:r>
              <a:rPr lang="en-US" sz="2400" dirty="0"/>
              <a:t>Estimate Cooling Force for PCA-based </a:t>
            </a:r>
            <a:r>
              <a:rPr lang="en-US" sz="2400" dirty="0" err="1"/>
              <a:t>CeC</a:t>
            </a:r>
            <a:r>
              <a:rPr lang="en-US" sz="2400" dirty="0"/>
              <a:t>: Parameters </a:t>
            </a:r>
          </a:p>
        </p:txBody>
      </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80400769-D63A-46CD-B98C-29DE9687CDB9}"/>
                  </a:ext>
                </a:extLst>
              </p:cNvPr>
              <p:cNvGraphicFramePr>
                <a:graphicFrameLocks noGrp="1" noChangeAspect="1"/>
              </p:cNvGraphicFramePr>
              <p:nvPr>
                <p:extLst>
                  <p:ext uri="{D42A27DB-BD31-4B8C-83A1-F6EECF244321}">
                    <p14:modId xmlns:p14="http://schemas.microsoft.com/office/powerpoint/2010/main" val="928460266"/>
                  </p:ext>
                </p:extLst>
              </p:nvPr>
            </p:nvGraphicFramePr>
            <p:xfrm>
              <a:off x="270588" y="903795"/>
              <a:ext cx="5368212" cy="5050409"/>
            </p:xfrm>
            <a:graphic>
              <a:graphicData uri="http://schemas.openxmlformats.org/drawingml/2006/table">
                <a:tbl>
                  <a:tblPr firstRow="1" bandRow="1">
                    <a:effectLst/>
                    <a:tableStyleId>{0E3FDE45-AF77-4B5C-9715-49D594BDF05E}</a:tableStyleId>
                  </a:tblPr>
                  <a:tblGrid>
                    <a:gridCol w="3810000">
                      <a:extLst>
                        <a:ext uri="{9D8B030D-6E8A-4147-A177-3AD203B41FA5}">
                          <a16:colId xmlns:a16="http://schemas.microsoft.com/office/drawing/2014/main" val="3535408829"/>
                        </a:ext>
                      </a:extLst>
                    </a:gridCol>
                    <a:gridCol w="1558212">
                      <a:extLst>
                        <a:ext uri="{9D8B030D-6E8A-4147-A177-3AD203B41FA5}">
                          <a16:colId xmlns:a16="http://schemas.microsoft.com/office/drawing/2014/main" val="702165324"/>
                        </a:ext>
                      </a:extLst>
                    </a:gridCol>
                  </a:tblGrid>
                  <a:tr h="482162">
                    <a:tc>
                      <a:txBody>
                        <a:bodyPr/>
                        <a:lstStyle/>
                        <a:p>
                          <a:r>
                            <a:rPr lang="en-US" sz="1800" dirty="0"/>
                            <a:t>Energy, 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t>28.5</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2636833"/>
                      </a:ext>
                    </a:extLst>
                  </a:tr>
                  <a:tr h="477958">
                    <a:tc>
                      <a:txBody>
                        <a:bodyPr/>
                        <a:lstStyle/>
                        <a:p>
                          <a:r>
                            <a:rPr lang="en-US" sz="1800" dirty="0"/>
                            <a:t>Electron beam peak current,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9287071"/>
                      </a:ext>
                    </a:extLst>
                  </a:tr>
                  <a:tr h="405962">
                    <a:tc>
                      <a:txBody>
                        <a:bodyPr/>
                        <a:lstStyle/>
                        <a:p>
                          <a:r>
                            <a:rPr lang="en-US" sz="1800" dirty="0"/>
                            <a:t>Bunch length, 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0.015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1851343"/>
                      </a:ext>
                    </a:extLst>
                  </a:tr>
                  <a:tr h="405962">
                    <a:tc>
                      <a:txBody>
                        <a:bodyPr/>
                        <a:lstStyle/>
                        <a:p>
                          <a:r>
                            <a:rPr lang="en-US" sz="1800" dirty="0"/>
                            <a:t>Bunch charge, </a:t>
                          </a:r>
                          <a:r>
                            <a:rPr lang="en-US" sz="1800" dirty="0" err="1"/>
                            <a:t>nC</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834772"/>
                      </a:ext>
                    </a:extLst>
                  </a:tr>
                  <a:tr h="405962">
                    <a:tc>
                      <a:txBody>
                        <a:bodyPr/>
                        <a:lstStyle/>
                        <a:p>
                          <a:r>
                            <a:rPr lang="en-US" sz="1800" dirty="0"/>
                            <a:t>Modulator length,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5550983"/>
                      </a:ext>
                    </a:extLst>
                  </a:tr>
                  <a:tr h="405962">
                    <a:tc>
                      <a:txBody>
                        <a:bodyPr/>
                        <a:lstStyle/>
                        <a:p>
                          <a:r>
                            <a:rPr lang="en-US" sz="1800" dirty="0"/>
                            <a:t>Amplifier length,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t>8 (4 sections)</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2843330"/>
                      </a:ext>
                    </a:extLst>
                  </a:tr>
                  <a:tr h="509752">
                    <a:tc>
                      <a:txBody>
                        <a:bodyPr/>
                        <a:lstStyle/>
                        <a:p>
                          <a:r>
                            <a:rPr lang="en-US" sz="1800" dirty="0"/>
                            <a:t>Beam width at modulator,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0.94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970628"/>
                      </a:ext>
                    </a:extLst>
                  </a:tr>
                  <a:tr h="405962">
                    <a:tc>
                      <a:txBody>
                        <a:bodyPr/>
                        <a:lstStyle/>
                        <a:p>
                          <a:r>
                            <a:rPr lang="en-US" sz="1800" dirty="0"/>
                            <a:t>Amplifier gain (Cold, infinitely wide),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𝑔</m:t>
                                  </m:r>
                                </m:e>
                                <m:sub>
                                  <m:r>
                                    <a:rPr lang="en-US" sz="1800" b="0" i="1" smtClean="0">
                                      <a:latin typeface="Cambria Math" panose="02040503050406030204" pitchFamily="18" charset="0"/>
                                    </a:rPr>
                                    <m:t>𝑎𝑚𝑝</m:t>
                                  </m:r>
                                </m:sub>
                              </m:sSub>
                            </m:oMath>
                          </a14:m>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6584717"/>
                      </a:ext>
                    </a:extLst>
                  </a:tr>
                  <a:tr h="405962">
                    <a:tc>
                      <a:txBody>
                        <a:bodyPr/>
                        <a:lstStyle/>
                        <a:p>
                          <a:r>
                            <a:rPr lang="en-US" sz="1800" dirty="0"/>
                            <a:t>RMS energy spread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1e-4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3337149"/>
                      </a:ext>
                    </a:extLst>
                  </a:tr>
                  <a:tr h="405962">
                    <a:tc>
                      <a:txBody>
                        <a:bodyPr/>
                        <a:lstStyle/>
                        <a:p>
                          <a:r>
                            <a:rPr lang="en-US" sz="1800" dirty="0"/>
                            <a:t>KV envelope norm. emittance, </a:t>
                          </a:r>
                          <a:r>
                            <a:rPr lang="el-GR" sz="1800" dirty="0"/>
                            <a:t>μ</a:t>
                          </a:r>
                          <a:r>
                            <a:rPr lang="en-US" sz="1800" dirty="0"/>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7113180"/>
                      </a:ext>
                    </a:extLst>
                  </a:tr>
                  <a:tr h="483476">
                    <a:tc>
                      <a:txBody>
                        <a:bodyPr/>
                        <a:lstStyle/>
                        <a:p>
                          <a:r>
                            <a:rPr lang="en-US" sz="1800" dirty="0"/>
                            <a:t>Minimal beam width at PCA,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3813941"/>
                      </a:ext>
                    </a:extLst>
                  </a:tr>
                </a:tbl>
              </a:graphicData>
            </a:graphic>
          </p:graphicFrame>
        </mc:Choice>
        <mc:Fallback xmlns="">
          <p:graphicFrame>
            <p:nvGraphicFramePr>
              <p:cNvPr id="4" name="Table 3">
                <a:extLst>
                  <a:ext uri="{FF2B5EF4-FFF2-40B4-BE49-F238E27FC236}">
                    <a16:creationId xmlns:a16="http://schemas.microsoft.com/office/drawing/2014/main" id="{80400769-D63A-46CD-B98C-29DE9687CDB9}"/>
                  </a:ext>
                </a:extLst>
              </p:cNvPr>
              <p:cNvGraphicFramePr>
                <a:graphicFrameLocks noGrp="1" noChangeAspect="1"/>
              </p:cNvGraphicFramePr>
              <p:nvPr>
                <p:extLst>
                  <p:ext uri="{D42A27DB-BD31-4B8C-83A1-F6EECF244321}">
                    <p14:modId xmlns:p14="http://schemas.microsoft.com/office/powerpoint/2010/main" val="928460266"/>
                  </p:ext>
                </p:extLst>
              </p:nvPr>
            </p:nvGraphicFramePr>
            <p:xfrm>
              <a:off x="270588" y="903795"/>
              <a:ext cx="5368212" cy="5050409"/>
            </p:xfrm>
            <a:graphic>
              <a:graphicData uri="http://schemas.openxmlformats.org/drawingml/2006/table">
                <a:tbl>
                  <a:tblPr firstRow="1" bandRow="1">
                    <a:effectLst/>
                    <a:tableStyleId>{0E3FDE45-AF77-4B5C-9715-49D594BDF05E}</a:tableStyleId>
                  </a:tblPr>
                  <a:tblGrid>
                    <a:gridCol w="3810000">
                      <a:extLst>
                        <a:ext uri="{9D8B030D-6E8A-4147-A177-3AD203B41FA5}">
                          <a16:colId xmlns:a16="http://schemas.microsoft.com/office/drawing/2014/main" val="3535408829"/>
                        </a:ext>
                      </a:extLst>
                    </a:gridCol>
                    <a:gridCol w="1558212">
                      <a:extLst>
                        <a:ext uri="{9D8B030D-6E8A-4147-A177-3AD203B41FA5}">
                          <a16:colId xmlns:a16="http://schemas.microsoft.com/office/drawing/2014/main" val="702165324"/>
                        </a:ext>
                      </a:extLst>
                    </a:gridCol>
                  </a:tblGrid>
                  <a:tr h="482162">
                    <a:tc>
                      <a:txBody>
                        <a:bodyPr/>
                        <a:lstStyle/>
                        <a:p>
                          <a:r>
                            <a:rPr lang="en-US" sz="1800" dirty="0"/>
                            <a:t>Energy, 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t>28.5</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2636833"/>
                      </a:ext>
                    </a:extLst>
                  </a:tr>
                  <a:tr h="477958">
                    <a:tc>
                      <a:txBody>
                        <a:bodyPr/>
                        <a:lstStyle/>
                        <a:p>
                          <a:r>
                            <a:rPr lang="en-US" sz="1800" dirty="0"/>
                            <a:t>Electron beam peak current, 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9287071"/>
                      </a:ext>
                    </a:extLst>
                  </a:tr>
                  <a:tr h="405962">
                    <a:tc>
                      <a:txBody>
                        <a:bodyPr/>
                        <a:lstStyle/>
                        <a:p>
                          <a:r>
                            <a:rPr lang="en-US" sz="1800" dirty="0"/>
                            <a:t>Bunch length, 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0.015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1851343"/>
                      </a:ext>
                    </a:extLst>
                  </a:tr>
                  <a:tr h="405962">
                    <a:tc>
                      <a:txBody>
                        <a:bodyPr/>
                        <a:lstStyle/>
                        <a:p>
                          <a:r>
                            <a:rPr lang="en-US" sz="1800" dirty="0"/>
                            <a:t>Bunch charge, </a:t>
                          </a:r>
                          <a:r>
                            <a:rPr lang="en-US" sz="1800" dirty="0" err="1"/>
                            <a:t>nC</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834772"/>
                      </a:ext>
                    </a:extLst>
                  </a:tr>
                  <a:tr h="405962">
                    <a:tc>
                      <a:txBody>
                        <a:bodyPr/>
                        <a:lstStyle/>
                        <a:p>
                          <a:r>
                            <a:rPr lang="en-US" sz="1800" dirty="0"/>
                            <a:t>Modulator length,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5550983"/>
                      </a:ext>
                    </a:extLst>
                  </a:tr>
                  <a:tr h="405962">
                    <a:tc>
                      <a:txBody>
                        <a:bodyPr/>
                        <a:lstStyle/>
                        <a:p>
                          <a:r>
                            <a:rPr lang="en-US" sz="1800" dirty="0"/>
                            <a:t>Amplifier length,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a:t>8 (4 sections)</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2843330"/>
                      </a:ext>
                    </a:extLst>
                  </a:tr>
                  <a:tr h="509752">
                    <a:tc>
                      <a:txBody>
                        <a:bodyPr/>
                        <a:lstStyle/>
                        <a:p>
                          <a:r>
                            <a:rPr lang="en-US" sz="1800" dirty="0"/>
                            <a:t>Beam width at modulator,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0.94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970628"/>
                      </a:ext>
                    </a:extLst>
                  </a:tr>
                  <a:tr h="661289">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33" t="-473077" r="-41333" b="-196154"/>
                          </a:stretch>
                        </a:blipFill>
                      </a:tcPr>
                    </a:tc>
                    <a:tc>
                      <a:txBody>
                        <a:bodyPr/>
                        <a:lstStyle/>
                        <a:p>
                          <a:r>
                            <a:rPr lang="en-US" sz="1800" dirty="0"/>
                            <a:t>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6584717"/>
                      </a:ext>
                    </a:extLst>
                  </a:tr>
                  <a:tr h="405962">
                    <a:tc>
                      <a:txBody>
                        <a:bodyPr/>
                        <a:lstStyle/>
                        <a:p>
                          <a:r>
                            <a:rPr lang="en-US" sz="1800" dirty="0"/>
                            <a:t>RMS energy spread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1e-4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3337149"/>
                      </a:ext>
                    </a:extLst>
                  </a:tr>
                  <a:tr h="405962">
                    <a:tc>
                      <a:txBody>
                        <a:bodyPr/>
                        <a:lstStyle/>
                        <a:p>
                          <a:r>
                            <a:rPr lang="en-US" sz="1800" dirty="0"/>
                            <a:t>KV envelope norm. emittance, </a:t>
                          </a:r>
                          <a:r>
                            <a:rPr lang="el-GR" sz="1800" dirty="0"/>
                            <a:t>μ</a:t>
                          </a:r>
                          <a:r>
                            <a:rPr lang="en-US" sz="1800" dirty="0"/>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7113180"/>
                      </a:ext>
                    </a:extLst>
                  </a:tr>
                  <a:tr h="483476">
                    <a:tc>
                      <a:txBody>
                        <a:bodyPr/>
                        <a:lstStyle/>
                        <a:p>
                          <a:r>
                            <a:rPr lang="en-US" sz="1800" dirty="0"/>
                            <a:t>Minimal beam width at PCA,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3813941"/>
                      </a:ext>
                    </a:extLst>
                  </a:tr>
                </a:tbl>
              </a:graphicData>
            </a:graphic>
          </p:graphicFrame>
        </mc:Fallback>
      </mc:AlternateContent>
      <p:graphicFrame>
        <p:nvGraphicFramePr>
          <p:cNvPr id="5" name="Object 4">
            <a:extLst>
              <a:ext uri="{FF2B5EF4-FFF2-40B4-BE49-F238E27FC236}">
                <a16:creationId xmlns:a16="http://schemas.microsoft.com/office/drawing/2014/main" id="{93CB814C-6760-416A-91DC-1642B15E08AE}"/>
              </a:ext>
            </a:extLst>
          </p:cNvPr>
          <p:cNvGraphicFramePr>
            <a:graphicFrameLocks noChangeAspect="1"/>
          </p:cNvGraphicFramePr>
          <p:nvPr/>
        </p:nvGraphicFramePr>
        <p:xfrm>
          <a:off x="6084620" y="1202953"/>
          <a:ext cx="1001980" cy="409901"/>
        </p:xfrm>
        <a:graphic>
          <a:graphicData uri="http://schemas.openxmlformats.org/presentationml/2006/ole">
            <mc:AlternateContent xmlns:mc="http://schemas.openxmlformats.org/markup-compatibility/2006">
              <mc:Choice xmlns:v="urn:schemas-microsoft-com:vml" Requires="v">
                <p:oleObj spid="_x0000_s56382" name="Equation" r:id="rId4" imgW="558720" imgH="228600" progId="Equation.DSMT4">
                  <p:embed/>
                </p:oleObj>
              </mc:Choice>
              <mc:Fallback>
                <p:oleObj name="Equation" r:id="rId4" imgW="558720" imgH="228600" progId="Equation.DSMT4">
                  <p:embed/>
                  <p:pic>
                    <p:nvPicPr>
                      <p:cNvPr id="5" name="Object 4">
                        <a:extLst>
                          <a:ext uri="{FF2B5EF4-FFF2-40B4-BE49-F238E27FC236}">
                            <a16:creationId xmlns:a16="http://schemas.microsoft.com/office/drawing/2014/main" id="{93CB814C-6760-416A-91DC-1642B15E08AE}"/>
                          </a:ext>
                        </a:extLst>
                      </p:cNvPr>
                      <p:cNvPicPr/>
                      <p:nvPr/>
                    </p:nvPicPr>
                    <p:blipFill>
                      <a:blip r:embed="rId5"/>
                      <a:stretch>
                        <a:fillRect/>
                      </a:stretch>
                    </p:blipFill>
                    <p:spPr>
                      <a:xfrm>
                        <a:off x="6084620" y="1202953"/>
                        <a:ext cx="1001980" cy="409901"/>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43739860-3A7A-4401-9E9F-2AD6B48D9505}"/>
              </a:ext>
            </a:extLst>
          </p:cNvPr>
          <p:cNvGraphicFramePr>
            <a:graphicFrameLocks noChangeAspect="1"/>
          </p:cNvGraphicFramePr>
          <p:nvPr/>
        </p:nvGraphicFramePr>
        <p:xfrm>
          <a:off x="7532420" y="1202953"/>
          <a:ext cx="733425" cy="409575"/>
        </p:xfrm>
        <a:graphic>
          <a:graphicData uri="http://schemas.openxmlformats.org/presentationml/2006/ole">
            <mc:AlternateContent xmlns:mc="http://schemas.openxmlformats.org/markup-compatibility/2006">
              <mc:Choice xmlns:v="urn:schemas-microsoft-com:vml" Requires="v">
                <p:oleObj spid="_x0000_s56383" name="Equation" r:id="rId6" imgW="431640" imgH="241200" progId="Equation.DSMT4">
                  <p:embed/>
                </p:oleObj>
              </mc:Choice>
              <mc:Fallback>
                <p:oleObj name="Equation" r:id="rId6" imgW="431640" imgH="241200" progId="Equation.DSMT4">
                  <p:embed/>
                  <p:pic>
                    <p:nvPicPr>
                      <p:cNvPr id="6" name="Object 5">
                        <a:extLst>
                          <a:ext uri="{FF2B5EF4-FFF2-40B4-BE49-F238E27FC236}">
                            <a16:creationId xmlns:a16="http://schemas.microsoft.com/office/drawing/2014/main" id="{43739860-3A7A-4401-9E9F-2AD6B48D9505}"/>
                          </a:ext>
                        </a:extLst>
                      </p:cNvPr>
                      <p:cNvPicPr/>
                      <p:nvPr/>
                    </p:nvPicPr>
                    <p:blipFill>
                      <a:blip r:embed="rId7"/>
                      <a:stretch>
                        <a:fillRect/>
                      </a:stretch>
                    </p:blipFill>
                    <p:spPr>
                      <a:xfrm>
                        <a:off x="7532420" y="1202953"/>
                        <a:ext cx="733425" cy="40957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1B3D9342-1273-4115-B723-1CC0FD61ABC9}"/>
              </a:ext>
            </a:extLst>
          </p:cNvPr>
          <p:cNvGraphicFramePr>
            <a:graphicFrameLocks noChangeAspect="1"/>
          </p:cNvGraphicFramePr>
          <p:nvPr/>
        </p:nvGraphicFramePr>
        <p:xfrm>
          <a:off x="6008331" y="5234379"/>
          <a:ext cx="742950" cy="361950"/>
        </p:xfrm>
        <a:graphic>
          <a:graphicData uri="http://schemas.openxmlformats.org/presentationml/2006/ole">
            <mc:AlternateContent xmlns:mc="http://schemas.openxmlformats.org/markup-compatibility/2006">
              <mc:Choice xmlns:v="urn:schemas-microsoft-com:vml" Requires="v">
                <p:oleObj spid="_x0000_s56384" name="Equation" r:id="rId8" imgW="520560" imgH="253800" progId="Equation.DSMT4">
                  <p:embed/>
                </p:oleObj>
              </mc:Choice>
              <mc:Fallback>
                <p:oleObj name="Equation" r:id="rId8" imgW="520560" imgH="253800" progId="Equation.DSMT4">
                  <p:embed/>
                  <p:pic>
                    <p:nvPicPr>
                      <p:cNvPr id="7" name="Object 6">
                        <a:extLst>
                          <a:ext uri="{FF2B5EF4-FFF2-40B4-BE49-F238E27FC236}">
                            <a16:creationId xmlns:a16="http://schemas.microsoft.com/office/drawing/2014/main" id="{1B3D9342-1273-4115-B723-1CC0FD61ABC9}"/>
                          </a:ext>
                        </a:extLst>
                      </p:cNvPr>
                      <p:cNvPicPr/>
                      <p:nvPr/>
                    </p:nvPicPr>
                    <p:blipFill>
                      <a:blip r:embed="rId9"/>
                      <a:stretch>
                        <a:fillRect/>
                      </a:stretch>
                    </p:blipFill>
                    <p:spPr>
                      <a:xfrm>
                        <a:off x="6008331" y="5234379"/>
                        <a:ext cx="742950" cy="36195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24CB187D-3BA4-4A13-9CB5-29C2574769BB}"/>
              </a:ext>
            </a:extLst>
          </p:cNvPr>
          <p:cNvGraphicFramePr>
            <a:graphicFrameLocks noChangeAspect="1"/>
          </p:cNvGraphicFramePr>
          <p:nvPr/>
        </p:nvGraphicFramePr>
        <p:xfrm>
          <a:off x="7120812" y="5024575"/>
          <a:ext cx="1752600" cy="590550"/>
        </p:xfrm>
        <a:graphic>
          <a:graphicData uri="http://schemas.openxmlformats.org/presentationml/2006/ole">
            <mc:AlternateContent xmlns:mc="http://schemas.openxmlformats.org/markup-compatibility/2006">
              <mc:Choice xmlns:v="urn:schemas-microsoft-com:vml" Requires="v">
                <p:oleObj spid="_x0000_s56385" name="Equation" r:id="rId10" imgW="1168200" imgH="393480" progId="Equation.DSMT4">
                  <p:embed/>
                </p:oleObj>
              </mc:Choice>
              <mc:Fallback>
                <p:oleObj name="Equation" r:id="rId10" imgW="1168200" imgH="393480" progId="Equation.DSMT4">
                  <p:embed/>
                  <p:pic>
                    <p:nvPicPr>
                      <p:cNvPr id="8" name="Object 7">
                        <a:extLst>
                          <a:ext uri="{FF2B5EF4-FFF2-40B4-BE49-F238E27FC236}">
                            <a16:creationId xmlns:a16="http://schemas.microsoft.com/office/drawing/2014/main" id="{24CB187D-3BA4-4A13-9CB5-29C2574769BB}"/>
                          </a:ext>
                        </a:extLst>
                      </p:cNvPr>
                      <p:cNvPicPr/>
                      <p:nvPr/>
                    </p:nvPicPr>
                    <p:blipFill>
                      <a:blip r:embed="rId11"/>
                      <a:stretch>
                        <a:fillRect/>
                      </a:stretch>
                    </p:blipFill>
                    <p:spPr>
                      <a:xfrm>
                        <a:off x="7120812" y="5024575"/>
                        <a:ext cx="1752600" cy="590550"/>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1498C798-F2B7-4C8F-9220-2A4AD8696AA1}"/>
              </a:ext>
            </a:extLst>
          </p:cNvPr>
          <p:cNvPicPr>
            <a:picLocks noChangeAspect="1"/>
          </p:cNvPicPr>
          <p:nvPr/>
        </p:nvPicPr>
        <p:blipFill>
          <a:blip r:embed="rId12"/>
          <a:stretch>
            <a:fillRect/>
          </a:stretch>
        </p:blipFill>
        <p:spPr>
          <a:xfrm>
            <a:off x="5715000" y="1705948"/>
            <a:ext cx="3228028" cy="3229616"/>
          </a:xfrm>
          <a:prstGeom prst="rect">
            <a:avLst/>
          </a:prstGeom>
        </p:spPr>
      </p:pic>
    </p:spTree>
    <p:extLst>
      <p:ext uri="{BB962C8B-B14F-4D97-AF65-F5344CB8AC3E}">
        <p14:creationId xmlns:p14="http://schemas.microsoft.com/office/powerpoint/2010/main" val="4254676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D45C22-5DBF-44E4-9548-A248A6C3CB4E}"/>
              </a:ext>
            </a:extLst>
          </p:cNvPr>
          <p:cNvSpPr txBox="1">
            <a:spLocks/>
          </p:cNvSpPr>
          <p:nvPr/>
        </p:nvSpPr>
        <p:spPr>
          <a:xfrm>
            <a:off x="1066800" y="228600"/>
            <a:ext cx="6477000" cy="533400"/>
          </a:xfrm>
          <a:prstGeom prst="rect">
            <a:avLst/>
          </a:prstGeom>
        </p:spPr>
        <p:txBody>
          <a:bodyPr/>
          <a:lstStyle>
            <a:lvl1pPr algn="ctr" defTabSz="457200" rtl="0" eaLnBrk="1" fontAlgn="base" hangingPunct="1">
              <a:spcBef>
                <a:spcPct val="0"/>
              </a:spcBef>
              <a:spcAft>
                <a:spcPct val="0"/>
              </a:spcAft>
              <a:defRPr sz="4400" b="0" i="0" kern="1200">
                <a:solidFill>
                  <a:schemeClr val="accent1">
                    <a:lumMod val="75000"/>
                  </a:schemeClr>
                </a:solidFill>
                <a:latin typeface="Arial" charset="0"/>
                <a:ea typeface="Arial" charset="0"/>
                <a:cs typeface="Arial"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2400" dirty="0"/>
              <a:t>Estimate Cooling Force for PCA-based </a:t>
            </a:r>
            <a:r>
              <a:rPr lang="en-US" sz="2400" dirty="0" err="1"/>
              <a:t>CeC</a:t>
            </a:r>
            <a:r>
              <a:rPr lang="en-US" sz="2400" dirty="0"/>
              <a:t>: Line density perturbation</a:t>
            </a:r>
          </a:p>
        </p:txBody>
      </p:sp>
      <p:sp>
        <p:nvSpPr>
          <p:cNvPr id="7" name="TextBox 6">
            <a:extLst>
              <a:ext uri="{FF2B5EF4-FFF2-40B4-BE49-F238E27FC236}">
                <a16:creationId xmlns:a16="http://schemas.microsoft.com/office/drawing/2014/main" id="{F8E1905F-719D-4B26-8C90-1674910FB883}"/>
              </a:ext>
            </a:extLst>
          </p:cNvPr>
          <p:cNvSpPr txBox="1"/>
          <p:nvPr/>
        </p:nvSpPr>
        <p:spPr>
          <a:xfrm>
            <a:off x="152400" y="1371600"/>
            <a:ext cx="6248400" cy="369332"/>
          </a:xfrm>
          <a:prstGeom prst="rect">
            <a:avLst/>
          </a:prstGeom>
          <a:noFill/>
        </p:spPr>
        <p:txBody>
          <a:bodyPr wrap="square" rtlCol="0">
            <a:spAutoFit/>
          </a:bodyPr>
          <a:lstStyle/>
          <a:p>
            <a:r>
              <a:rPr lang="en-US" dirty="0"/>
              <a:t>Line density perturbation at the exit of the modulator:</a:t>
            </a:r>
          </a:p>
        </p:txBody>
      </p:sp>
      <p:graphicFrame>
        <p:nvGraphicFramePr>
          <p:cNvPr id="8" name="Object 7">
            <a:extLst>
              <a:ext uri="{FF2B5EF4-FFF2-40B4-BE49-F238E27FC236}">
                <a16:creationId xmlns:a16="http://schemas.microsoft.com/office/drawing/2014/main" id="{130B8263-A18D-4A80-9D28-6E74AF3EC66B}"/>
              </a:ext>
            </a:extLst>
          </p:cNvPr>
          <p:cNvGraphicFramePr>
            <a:graphicFrameLocks noChangeAspect="1"/>
          </p:cNvGraphicFramePr>
          <p:nvPr/>
        </p:nvGraphicFramePr>
        <p:xfrm>
          <a:off x="4645405" y="1893332"/>
          <a:ext cx="4305300" cy="914400"/>
        </p:xfrm>
        <a:graphic>
          <a:graphicData uri="http://schemas.openxmlformats.org/presentationml/2006/ole">
            <mc:AlternateContent xmlns:mc="http://schemas.openxmlformats.org/markup-compatibility/2006">
              <mc:Choice xmlns:v="urn:schemas-microsoft-com:vml" Requires="v">
                <p:oleObj spid="_x0000_s57406" name="Equation" r:id="rId3" imgW="3466800" imgH="736560" progId="Equation.DSMT4">
                  <p:embed/>
                </p:oleObj>
              </mc:Choice>
              <mc:Fallback>
                <p:oleObj name="Equation" r:id="rId3" imgW="3466800" imgH="736560" progId="Equation.DSMT4">
                  <p:embed/>
                  <p:pic>
                    <p:nvPicPr>
                      <p:cNvPr id="8" name="Object 7">
                        <a:extLst>
                          <a:ext uri="{FF2B5EF4-FFF2-40B4-BE49-F238E27FC236}">
                            <a16:creationId xmlns:a16="http://schemas.microsoft.com/office/drawing/2014/main" id="{130B8263-A18D-4A80-9D28-6E74AF3EC66B}"/>
                          </a:ext>
                        </a:extLst>
                      </p:cNvPr>
                      <p:cNvPicPr/>
                      <p:nvPr/>
                    </p:nvPicPr>
                    <p:blipFill>
                      <a:blip r:embed="rId4"/>
                      <a:stretch>
                        <a:fillRect/>
                      </a:stretch>
                    </p:blipFill>
                    <p:spPr>
                      <a:xfrm>
                        <a:off x="4645405" y="1893332"/>
                        <a:ext cx="4305300" cy="9144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45CEF504-8031-4C8E-A276-4294C9A452E9}"/>
              </a:ext>
            </a:extLst>
          </p:cNvPr>
          <p:cNvGraphicFramePr>
            <a:graphicFrameLocks noChangeAspect="1"/>
          </p:cNvGraphicFramePr>
          <p:nvPr/>
        </p:nvGraphicFramePr>
        <p:xfrm>
          <a:off x="160638" y="1990353"/>
          <a:ext cx="4144662" cy="549651"/>
        </p:xfrm>
        <a:graphic>
          <a:graphicData uri="http://schemas.openxmlformats.org/presentationml/2006/ole">
            <mc:AlternateContent xmlns:mc="http://schemas.openxmlformats.org/markup-compatibility/2006">
              <mc:Choice xmlns:v="urn:schemas-microsoft-com:vml" Requires="v">
                <p:oleObj spid="_x0000_s57407" name="Equation" r:id="rId5" imgW="3543120" imgH="469800" progId="Equation.DSMT4">
                  <p:embed/>
                </p:oleObj>
              </mc:Choice>
              <mc:Fallback>
                <p:oleObj name="Equation" r:id="rId5" imgW="3543120" imgH="469800" progId="Equation.DSMT4">
                  <p:embed/>
                  <p:pic>
                    <p:nvPicPr>
                      <p:cNvPr id="11" name="Object 10">
                        <a:extLst>
                          <a:ext uri="{FF2B5EF4-FFF2-40B4-BE49-F238E27FC236}">
                            <a16:creationId xmlns:a16="http://schemas.microsoft.com/office/drawing/2014/main" id="{45CEF504-8031-4C8E-A276-4294C9A452E9}"/>
                          </a:ext>
                        </a:extLst>
                      </p:cNvPr>
                      <p:cNvPicPr/>
                      <p:nvPr/>
                    </p:nvPicPr>
                    <p:blipFill>
                      <a:blip r:embed="rId6"/>
                      <a:stretch>
                        <a:fillRect/>
                      </a:stretch>
                    </p:blipFill>
                    <p:spPr>
                      <a:xfrm>
                        <a:off x="160638" y="1990353"/>
                        <a:ext cx="4144662" cy="549651"/>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5D4B47BF-ACAF-4FC6-82F0-80D9972B9651}"/>
              </a:ext>
            </a:extLst>
          </p:cNvPr>
          <p:cNvSpPr txBox="1"/>
          <p:nvPr/>
        </p:nvSpPr>
        <p:spPr>
          <a:xfrm>
            <a:off x="152400" y="2872487"/>
            <a:ext cx="7696200" cy="369332"/>
          </a:xfrm>
          <a:prstGeom prst="rect">
            <a:avLst/>
          </a:prstGeom>
          <a:noFill/>
        </p:spPr>
        <p:txBody>
          <a:bodyPr wrap="square" rtlCol="0">
            <a:spAutoFit/>
          </a:bodyPr>
          <a:lstStyle/>
          <a:p>
            <a:r>
              <a:rPr lang="en-US" dirty="0"/>
              <a:t>Line density perturbation at the exit of the Plasma-Cascade Amplifier:</a:t>
            </a:r>
          </a:p>
        </p:txBody>
      </p:sp>
      <p:graphicFrame>
        <p:nvGraphicFramePr>
          <p:cNvPr id="17" name="Object 16">
            <a:extLst>
              <a:ext uri="{FF2B5EF4-FFF2-40B4-BE49-F238E27FC236}">
                <a16:creationId xmlns:a16="http://schemas.microsoft.com/office/drawing/2014/main" id="{B5787F97-1370-4435-A13D-EFF2E118A162}"/>
              </a:ext>
            </a:extLst>
          </p:cNvPr>
          <p:cNvGraphicFramePr>
            <a:graphicFrameLocks noChangeAspect="1"/>
          </p:cNvGraphicFramePr>
          <p:nvPr/>
        </p:nvGraphicFramePr>
        <p:xfrm>
          <a:off x="1999217" y="3351853"/>
          <a:ext cx="4612166" cy="709564"/>
        </p:xfrm>
        <a:graphic>
          <a:graphicData uri="http://schemas.openxmlformats.org/presentationml/2006/ole">
            <mc:AlternateContent xmlns:mc="http://schemas.openxmlformats.org/markup-compatibility/2006">
              <mc:Choice xmlns:v="urn:schemas-microsoft-com:vml" Requires="v">
                <p:oleObj spid="_x0000_s57408" name="Equation" r:id="rId7" imgW="2971800" imgH="457200" progId="Equation.DSMT4">
                  <p:embed/>
                </p:oleObj>
              </mc:Choice>
              <mc:Fallback>
                <p:oleObj name="Equation" r:id="rId7" imgW="2971800" imgH="457200" progId="Equation.DSMT4">
                  <p:embed/>
                  <p:pic>
                    <p:nvPicPr>
                      <p:cNvPr id="17" name="Object 16">
                        <a:extLst>
                          <a:ext uri="{FF2B5EF4-FFF2-40B4-BE49-F238E27FC236}">
                            <a16:creationId xmlns:a16="http://schemas.microsoft.com/office/drawing/2014/main" id="{B5787F97-1370-4435-A13D-EFF2E118A162}"/>
                          </a:ext>
                        </a:extLst>
                      </p:cNvPr>
                      <p:cNvPicPr/>
                      <p:nvPr/>
                    </p:nvPicPr>
                    <p:blipFill>
                      <a:blip r:embed="rId8"/>
                      <a:stretch>
                        <a:fillRect/>
                      </a:stretch>
                    </p:blipFill>
                    <p:spPr>
                      <a:xfrm>
                        <a:off x="1999217" y="3351853"/>
                        <a:ext cx="4612166" cy="709564"/>
                      </a:xfrm>
                      <a:prstGeom prst="rect">
                        <a:avLst/>
                      </a:prstGeom>
                    </p:spPr>
                  </p:pic>
                </p:oleObj>
              </mc:Fallback>
            </mc:AlternateContent>
          </a:graphicData>
        </a:graphic>
      </p:graphicFrame>
      <p:pic>
        <p:nvPicPr>
          <p:cNvPr id="18" name="Picture 17">
            <a:extLst>
              <a:ext uri="{FF2B5EF4-FFF2-40B4-BE49-F238E27FC236}">
                <a16:creationId xmlns:a16="http://schemas.microsoft.com/office/drawing/2014/main" id="{406ABA42-0AE3-4A6A-AA41-1AA39D18868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60638" y="4061417"/>
            <a:ext cx="2870835" cy="2234946"/>
          </a:xfrm>
          <a:prstGeom prst="rect">
            <a:avLst/>
          </a:prstGeom>
          <a:noFill/>
          <a:ln>
            <a:noFill/>
          </a:ln>
        </p:spPr>
      </p:pic>
      <p:graphicFrame>
        <p:nvGraphicFramePr>
          <p:cNvPr id="19" name="Object 18">
            <a:extLst>
              <a:ext uri="{FF2B5EF4-FFF2-40B4-BE49-F238E27FC236}">
                <a16:creationId xmlns:a16="http://schemas.microsoft.com/office/drawing/2014/main" id="{A6337A14-2172-4D62-AECB-A5A4FA94BD5B}"/>
              </a:ext>
            </a:extLst>
          </p:cNvPr>
          <p:cNvGraphicFramePr>
            <a:graphicFrameLocks noChangeAspect="1"/>
          </p:cNvGraphicFramePr>
          <p:nvPr/>
        </p:nvGraphicFramePr>
        <p:xfrm>
          <a:off x="907143" y="5371814"/>
          <a:ext cx="1920495" cy="394480"/>
        </p:xfrm>
        <a:graphic>
          <a:graphicData uri="http://schemas.openxmlformats.org/presentationml/2006/ole">
            <mc:AlternateContent xmlns:mc="http://schemas.openxmlformats.org/markup-compatibility/2006">
              <mc:Choice xmlns:v="urn:schemas-microsoft-com:vml" Requires="v">
                <p:oleObj spid="_x0000_s57409" name="Equation" r:id="rId10" imgW="2349360" imgH="482400" progId="Equation.DSMT4">
                  <p:embed/>
                </p:oleObj>
              </mc:Choice>
              <mc:Fallback>
                <p:oleObj name="Equation" r:id="rId10" imgW="2349360" imgH="482400" progId="Equation.DSMT4">
                  <p:embed/>
                  <p:pic>
                    <p:nvPicPr>
                      <p:cNvPr id="19" name="Object 18">
                        <a:extLst>
                          <a:ext uri="{FF2B5EF4-FFF2-40B4-BE49-F238E27FC236}">
                            <a16:creationId xmlns:a16="http://schemas.microsoft.com/office/drawing/2014/main" id="{A6337A14-2172-4D62-AECB-A5A4FA94BD5B}"/>
                          </a:ext>
                        </a:extLst>
                      </p:cNvPr>
                      <p:cNvPicPr/>
                      <p:nvPr/>
                    </p:nvPicPr>
                    <p:blipFill>
                      <a:blip r:embed="rId11"/>
                      <a:stretch>
                        <a:fillRect/>
                      </a:stretch>
                    </p:blipFill>
                    <p:spPr>
                      <a:xfrm>
                        <a:off x="907143" y="5371814"/>
                        <a:ext cx="1920495" cy="394480"/>
                      </a:xfrm>
                      <a:prstGeom prst="rect">
                        <a:avLst/>
                      </a:prstGeom>
                    </p:spPr>
                  </p:pic>
                </p:oleObj>
              </mc:Fallback>
            </mc:AlternateContent>
          </a:graphicData>
        </a:graphic>
      </p:graphicFrame>
      <p:cxnSp>
        <p:nvCxnSpPr>
          <p:cNvPr id="21" name="Straight Arrow Connector 20">
            <a:extLst>
              <a:ext uri="{FF2B5EF4-FFF2-40B4-BE49-F238E27FC236}">
                <a16:creationId xmlns:a16="http://schemas.microsoft.com/office/drawing/2014/main" id="{F87A62D7-7237-4778-A055-02ED807EBDEE}"/>
              </a:ext>
            </a:extLst>
          </p:cNvPr>
          <p:cNvCxnSpPr/>
          <p:nvPr/>
        </p:nvCxnSpPr>
        <p:spPr>
          <a:xfrm>
            <a:off x="5257800" y="4061417"/>
            <a:ext cx="533400" cy="5105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C48DD609-A6E4-4EA7-ACCD-B7CFFDF38407}"/>
              </a:ext>
            </a:extLst>
          </p:cNvPr>
          <p:cNvSpPr txBox="1"/>
          <p:nvPr/>
        </p:nvSpPr>
        <p:spPr>
          <a:xfrm>
            <a:off x="5791200" y="4563070"/>
            <a:ext cx="2286000" cy="923330"/>
          </a:xfrm>
          <a:prstGeom prst="rect">
            <a:avLst/>
          </a:prstGeom>
          <a:noFill/>
        </p:spPr>
        <p:txBody>
          <a:bodyPr wrap="square" rtlCol="0">
            <a:spAutoFit/>
          </a:bodyPr>
          <a:lstStyle/>
          <a:p>
            <a:r>
              <a:rPr lang="en-US" dirty="0"/>
              <a:t>Landau damping factor for Lorentzian energy distribution</a:t>
            </a:r>
          </a:p>
        </p:txBody>
      </p:sp>
      <p:cxnSp>
        <p:nvCxnSpPr>
          <p:cNvPr id="24" name="Straight Arrow Connector 23">
            <a:extLst>
              <a:ext uri="{FF2B5EF4-FFF2-40B4-BE49-F238E27FC236}">
                <a16:creationId xmlns:a16="http://schemas.microsoft.com/office/drawing/2014/main" id="{2E5E2EED-8A66-4F87-ADF4-FEAA15B74226}"/>
              </a:ext>
            </a:extLst>
          </p:cNvPr>
          <p:cNvCxnSpPr>
            <a:cxnSpLocks/>
          </p:cNvCxnSpPr>
          <p:nvPr/>
        </p:nvCxnSpPr>
        <p:spPr>
          <a:xfrm>
            <a:off x="3581401" y="3962400"/>
            <a:ext cx="21572" cy="6322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3769A730-334C-424C-8ADF-0765939E0B79}"/>
              </a:ext>
            </a:extLst>
          </p:cNvPr>
          <p:cNvSpPr txBox="1"/>
          <p:nvPr/>
        </p:nvSpPr>
        <p:spPr>
          <a:xfrm>
            <a:off x="2971485" y="4594646"/>
            <a:ext cx="2362515" cy="830997"/>
          </a:xfrm>
          <a:prstGeom prst="rect">
            <a:avLst/>
          </a:prstGeom>
          <a:noFill/>
        </p:spPr>
        <p:txBody>
          <a:bodyPr wrap="square" rtlCol="0">
            <a:spAutoFit/>
          </a:bodyPr>
          <a:lstStyle/>
          <a:p>
            <a:r>
              <a:rPr lang="en-US" sz="1600" dirty="0"/>
              <a:t>Gain reduction factor due to finite transverse beam size</a:t>
            </a:r>
          </a:p>
        </p:txBody>
      </p:sp>
    </p:spTree>
    <p:extLst>
      <p:ext uri="{BB962C8B-B14F-4D97-AF65-F5344CB8AC3E}">
        <p14:creationId xmlns:p14="http://schemas.microsoft.com/office/powerpoint/2010/main" val="2979814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D5503C6-40BC-44BD-92CA-DE9AB6E1443F}"/>
              </a:ext>
            </a:extLst>
          </p:cNvPr>
          <p:cNvSpPr txBox="1">
            <a:spLocks/>
          </p:cNvSpPr>
          <p:nvPr/>
        </p:nvSpPr>
        <p:spPr>
          <a:xfrm>
            <a:off x="1066800" y="228600"/>
            <a:ext cx="6477000" cy="533400"/>
          </a:xfrm>
          <a:prstGeom prst="rect">
            <a:avLst/>
          </a:prstGeom>
        </p:spPr>
        <p:txBody>
          <a:bodyPr/>
          <a:lstStyle>
            <a:lvl1pPr algn="ctr" defTabSz="457200" rtl="0" eaLnBrk="1" fontAlgn="base" hangingPunct="1">
              <a:spcBef>
                <a:spcPct val="0"/>
              </a:spcBef>
              <a:spcAft>
                <a:spcPct val="0"/>
              </a:spcAft>
              <a:defRPr sz="4400" b="0" i="0" kern="1200">
                <a:solidFill>
                  <a:schemeClr val="accent1">
                    <a:lumMod val="75000"/>
                  </a:schemeClr>
                </a:solidFill>
                <a:latin typeface="Arial" charset="0"/>
                <a:ea typeface="Arial" charset="0"/>
                <a:cs typeface="Arial"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2400" dirty="0"/>
              <a:t>Estimate Cooling Force for PCA-based </a:t>
            </a:r>
            <a:r>
              <a:rPr lang="en-US" sz="2400" dirty="0" err="1"/>
              <a:t>CeC</a:t>
            </a:r>
            <a:r>
              <a:rPr lang="en-US" sz="2400" dirty="0"/>
              <a:t>: Line density perturbation</a:t>
            </a:r>
          </a:p>
        </p:txBody>
      </p:sp>
      <p:pic>
        <p:nvPicPr>
          <p:cNvPr id="5" name="Picture 4">
            <a:extLst>
              <a:ext uri="{FF2B5EF4-FFF2-40B4-BE49-F238E27FC236}">
                <a16:creationId xmlns:a16="http://schemas.microsoft.com/office/drawing/2014/main" id="{2841AF39-07CC-4D63-BB6A-2BCAF0F6AD20}"/>
              </a:ext>
            </a:extLst>
          </p:cNvPr>
          <p:cNvPicPr>
            <a:picLocks noChangeAspect="1"/>
          </p:cNvPicPr>
          <p:nvPr/>
        </p:nvPicPr>
        <p:blipFill>
          <a:blip r:embed="rId3"/>
          <a:stretch>
            <a:fillRect/>
          </a:stretch>
        </p:blipFill>
        <p:spPr>
          <a:xfrm>
            <a:off x="97738" y="2209800"/>
            <a:ext cx="4207562" cy="3429000"/>
          </a:xfrm>
          <a:prstGeom prst="rect">
            <a:avLst/>
          </a:prstGeom>
        </p:spPr>
      </p:pic>
      <p:pic>
        <p:nvPicPr>
          <p:cNvPr id="6" name="Picture 5">
            <a:extLst>
              <a:ext uri="{FF2B5EF4-FFF2-40B4-BE49-F238E27FC236}">
                <a16:creationId xmlns:a16="http://schemas.microsoft.com/office/drawing/2014/main" id="{D9F35E49-94FC-409F-B8ED-0CE7A662984E}"/>
              </a:ext>
            </a:extLst>
          </p:cNvPr>
          <p:cNvPicPr>
            <a:picLocks noChangeAspect="1"/>
          </p:cNvPicPr>
          <p:nvPr/>
        </p:nvPicPr>
        <p:blipFill>
          <a:blip r:embed="rId4"/>
          <a:stretch>
            <a:fillRect/>
          </a:stretch>
        </p:blipFill>
        <p:spPr>
          <a:xfrm>
            <a:off x="4657522" y="2087608"/>
            <a:ext cx="4334078" cy="3474992"/>
          </a:xfrm>
          <a:prstGeom prst="rect">
            <a:avLst/>
          </a:prstGeom>
        </p:spPr>
      </p:pic>
      <p:sp>
        <p:nvSpPr>
          <p:cNvPr id="7" name="TextBox 6">
            <a:extLst>
              <a:ext uri="{FF2B5EF4-FFF2-40B4-BE49-F238E27FC236}">
                <a16:creationId xmlns:a16="http://schemas.microsoft.com/office/drawing/2014/main" id="{6720917D-108A-475B-8B30-88FDB838FD7C}"/>
              </a:ext>
            </a:extLst>
          </p:cNvPr>
          <p:cNvSpPr txBox="1"/>
          <p:nvPr/>
        </p:nvSpPr>
        <p:spPr>
          <a:xfrm>
            <a:off x="390322" y="1529257"/>
            <a:ext cx="4181678" cy="646331"/>
          </a:xfrm>
          <a:prstGeom prst="rect">
            <a:avLst/>
          </a:prstGeom>
          <a:noFill/>
        </p:spPr>
        <p:txBody>
          <a:bodyPr wrap="square" rtlCol="0">
            <a:spAutoFit/>
          </a:bodyPr>
          <a:lstStyle/>
          <a:p>
            <a:pPr algn="ctr"/>
            <a:r>
              <a:rPr lang="en-US" dirty="0"/>
              <a:t>Line density perturbation in wave-number domain</a:t>
            </a:r>
          </a:p>
        </p:txBody>
      </p:sp>
      <p:sp>
        <p:nvSpPr>
          <p:cNvPr id="8" name="TextBox 7">
            <a:extLst>
              <a:ext uri="{FF2B5EF4-FFF2-40B4-BE49-F238E27FC236}">
                <a16:creationId xmlns:a16="http://schemas.microsoft.com/office/drawing/2014/main" id="{2C0D6CF5-F24C-4DE5-A61E-0B56F58AD9C7}"/>
              </a:ext>
            </a:extLst>
          </p:cNvPr>
          <p:cNvSpPr txBox="1"/>
          <p:nvPr/>
        </p:nvSpPr>
        <p:spPr>
          <a:xfrm>
            <a:off x="4724400" y="1526147"/>
            <a:ext cx="4181678" cy="646331"/>
          </a:xfrm>
          <a:prstGeom prst="rect">
            <a:avLst/>
          </a:prstGeom>
          <a:noFill/>
        </p:spPr>
        <p:txBody>
          <a:bodyPr wrap="square" rtlCol="0">
            <a:spAutoFit/>
          </a:bodyPr>
          <a:lstStyle/>
          <a:p>
            <a:pPr algn="ctr"/>
            <a:r>
              <a:rPr lang="en-US" dirty="0"/>
              <a:t>Line density perturbation in spatial domain</a:t>
            </a:r>
          </a:p>
        </p:txBody>
      </p:sp>
      <p:graphicFrame>
        <p:nvGraphicFramePr>
          <p:cNvPr id="10" name="Object 9">
            <a:extLst>
              <a:ext uri="{FF2B5EF4-FFF2-40B4-BE49-F238E27FC236}">
                <a16:creationId xmlns:a16="http://schemas.microsoft.com/office/drawing/2014/main" id="{C58CB595-228E-4A46-BC2B-3FC82FDB693A}"/>
              </a:ext>
            </a:extLst>
          </p:cNvPr>
          <p:cNvGraphicFramePr>
            <a:graphicFrameLocks noChangeAspect="1"/>
          </p:cNvGraphicFramePr>
          <p:nvPr/>
        </p:nvGraphicFramePr>
        <p:xfrm>
          <a:off x="5817782" y="5715000"/>
          <a:ext cx="2236091" cy="606939"/>
        </p:xfrm>
        <a:graphic>
          <a:graphicData uri="http://schemas.openxmlformats.org/presentationml/2006/ole">
            <mc:AlternateContent xmlns:mc="http://schemas.openxmlformats.org/markup-compatibility/2006">
              <mc:Choice xmlns:v="urn:schemas-microsoft-com:vml" Requires="v">
                <p:oleObj spid="_x0000_s58400" name="Equation" r:id="rId5" imgW="1777680" imgH="482400" progId="Equation.DSMT4">
                  <p:embed/>
                </p:oleObj>
              </mc:Choice>
              <mc:Fallback>
                <p:oleObj name="Equation" r:id="rId5" imgW="1777680" imgH="482400" progId="Equation.DSMT4">
                  <p:embed/>
                  <p:pic>
                    <p:nvPicPr>
                      <p:cNvPr id="10" name="Object 9">
                        <a:extLst>
                          <a:ext uri="{FF2B5EF4-FFF2-40B4-BE49-F238E27FC236}">
                            <a16:creationId xmlns:a16="http://schemas.microsoft.com/office/drawing/2014/main" id="{C58CB595-228E-4A46-BC2B-3FC82FDB693A}"/>
                          </a:ext>
                        </a:extLst>
                      </p:cNvPr>
                      <p:cNvPicPr/>
                      <p:nvPr/>
                    </p:nvPicPr>
                    <p:blipFill>
                      <a:blip r:embed="rId6"/>
                      <a:stretch>
                        <a:fillRect/>
                      </a:stretch>
                    </p:blipFill>
                    <p:spPr>
                      <a:xfrm>
                        <a:off x="5817782" y="5715000"/>
                        <a:ext cx="2236091" cy="606939"/>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928D1A84-1760-4985-887A-0F4B6D31B6BD}"/>
              </a:ext>
            </a:extLst>
          </p:cNvPr>
          <p:cNvGraphicFramePr>
            <a:graphicFrameLocks noChangeAspect="1"/>
          </p:cNvGraphicFramePr>
          <p:nvPr/>
        </p:nvGraphicFramePr>
        <p:xfrm>
          <a:off x="1090127" y="5715000"/>
          <a:ext cx="2971800" cy="457200"/>
        </p:xfrm>
        <a:graphic>
          <a:graphicData uri="http://schemas.openxmlformats.org/presentationml/2006/ole">
            <mc:AlternateContent xmlns:mc="http://schemas.openxmlformats.org/markup-compatibility/2006">
              <mc:Choice xmlns:v="urn:schemas-microsoft-com:vml" Requires="v">
                <p:oleObj spid="_x0000_s58401" name="Equation" r:id="rId7" imgW="2971800" imgH="457200" progId="Equation.DSMT4">
                  <p:embed/>
                </p:oleObj>
              </mc:Choice>
              <mc:Fallback>
                <p:oleObj name="Equation" r:id="rId7" imgW="2971800" imgH="457200" progId="Equation.DSMT4">
                  <p:embed/>
                  <p:pic>
                    <p:nvPicPr>
                      <p:cNvPr id="12" name="Object 11">
                        <a:extLst>
                          <a:ext uri="{FF2B5EF4-FFF2-40B4-BE49-F238E27FC236}">
                            <a16:creationId xmlns:a16="http://schemas.microsoft.com/office/drawing/2014/main" id="{928D1A84-1760-4985-887A-0F4B6D31B6BD}"/>
                          </a:ext>
                        </a:extLst>
                      </p:cNvPr>
                      <p:cNvPicPr/>
                      <p:nvPr/>
                    </p:nvPicPr>
                    <p:blipFill>
                      <a:blip r:embed="rId8"/>
                      <a:stretch>
                        <a:fillRect/>
                      </a:stretch>
                    </p:blipFill>
                    <p:spPr>
                      <a:xfrm>
                        <a:off x="1090127" y="5715000"/>
                        <a:ext cx="2971800" cy="457200"/>
                      </a:xfrm>
                      <a:prstGeom prst="rect">
                        <a:avLst/>
                      </a:prstGeom>
                    </p:spPr>
                  </p:pic>
                </p:oleObj>
              </mc:Fallback>
            </mc:AlternateContent>
          </a:graphicData>
        </a:graphic>
      </p:graphicFrame>
      <p:cxnSp>
        <p:nvCxnSpPr>
          <p:cNvPr id="14" name="Straight Connector 13">
            <a:extLst>
              <a:ext uri="{FF2B5EF4-FFF2-40B4-BE49-F238E27FC236}">
                <a16:creationId xmlns:a16="http://schemas.microsoft.com/office/drawing/2014/main" id="{FA6B48B9-20B5-4528-90DF-A0FB13937146}"/>
              </a:ext>
            </a:extLst>
          </p:cNvPr>
          <p:cNvCxnSpPr/>
          <p:nvPr/>
        </p:nvCxnSpPr>
        <p:spPr>
          <a:xfrm>
            <a:off x="4495800" y="1447800"/>
            <a:ext cx="0" cy="518160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4829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10C085E-CDDE-4A9A-AF68-BEBE4783DB0E}"/>
              </a:ext>
            </a:extLst>
          </p:cNvPr>
          <p:cNvSpPr txBox="1">
            <a:spLocks/>
          </p:cNvSpPr>
          <p:nvPr/>
        </p:nvSpPr>
        <p:spPr>
          <a:xfrm>
            <a:off x="1066800" y="76200"/>
            <a:ext cx="7162800" cy="914400"/>
          </a:xfrm>
          <a:prstGeom prst="rect">
            <a:avLst/>
          </a:prstGeom>
        </p:spPr>
        <p:txBody>
          <a:bodyPr/>
          <a:lstStyle>
            <a:lvl1pPr algn="ctr" defTabSz="457200" rtl="0" eaLnBrk="1" fontAlgn="base" hangingPunct="1">
              <a:spcBef>
                <a:spcPct val="0"/>
              </a:spcBef>
              <a:spcAft>
                <a:spcPct val="0"/>
              </a:spcAft>
              <a:defRPr sz="4400" b="0" i="0" kern="1200">
                <a:solidFill>
                  <a:schemeClr val="accent1">
                    <a:lumMod val="75000"/>
                  </a:schemeClr>
                </a:solidFill>
                <a:latin typeface="Arial" charset="0"/>
                <a:ea typeface="Arial" charset="0"/>
                <a:cs typeface="Arial"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2400" dirty="0"/>
              <a:t>Estimate Cooling Force for PCA-based </a:t>
            </a:r>
            <a:r>
              <a:rPr lang="en-US" sz="2400" dirty="0" err="1"/>
              <a:t>CeC</a:t>
            </a:r>
            <a:r>
              <a:rPr lang="en-US" sz="2400" dirty="0"/>
              <a:t>: Longitudinal Electric Field in the Kicker Section</a:t>
            </a:r>
          </a:p>
        </p:txBody>
      </p:sp>
      <p:graphicFrame>
        <p:nvGraphicFramePr>
          <p:cNvPr id="5" name="Object 4">
            <a:extLst>
              <a:ext uri="{FF2B5EF4-FFF2-40B4-BE49-F238E27FC236}">
                <a16:creationId xmlns:a16="http://schemas.microsoft.com/office/drawing/2014/main" id="{B389B6AF-DF25-498F-A614-34627DBC8F8E}"/>
              </a:ext>
            </a:extLst>
          </p:cNvPr>
          <p:cNvGraphicFramePr>
            <a:graphicFrameLocks noChangeAspect="1"/>
          </p:cNvGraphicFramePr>
          <p:nvPr/>
        </p:nvGraphicFramePr>
        <p:xfrm>
          <a:off x="2543370" y="1365684"/>
          <a:ext cx="4648200" cy="666674"/>
        </p:xfrm>
        <a:graphic>
          <a:graphicData uri="http://schemas.openxmlformats.org/presentationml/2006/ole">
            <mc:AlternateContent xmlns:mc="http://schemas.openxmlformats.org/markup-compatibility/2006">
              <mc:Choice xmlns:v="urn:schemas-microsoft-com:vml" Requires="v">
                <p:oleObj spid="_x0000_s59511" name="Equation" r:id="rId3" imgW="3187440" imgH="457200" progId="Equation.DSMT4">
                  <p:embed/>
                </p:oleObj>
              </mc:Choice>
              <mc:Fallback>
                <p:oleObj name="Equation" r:id="rId3" imgW="3187440" imgH="457200" progId="Equation.DSMT4">
                  <p:embed/>
                  <p:pic>
                    <p:nvPicPr>
                      <p:cNvPr id="5" name="Object 4">
                        <a:extLst>
                          <a:ext uri="{FF2B5EF4-FFF2-40B4-BE49-F238E27FC236}">
                            <a16:creationId xmlns:a16="http://schemas.microsoft.com/office/drawing/2014/main" id="{B389B6AF-DF25-498F-A614-34627DBC8F8E}"/>
                          </a:ext>
                        </a:extLst>
                      </p:cNvPr>
                      <p:cNvPicPr/>
                      <p:nvPr/>
                    </p:nvPicPr>
                    <p:blipFill>
                      <a:blip r:embed="rId4"/>
                      <a:stretch>
                        <a:fillRect/>
                      </a:stretch>
                    </p:blipFill>
                    <p:spPr>
                      <a:xfrm>
                        <a:off x="2543370" y="1365684"/>
                        <a:ext cx="4648200" cy="666674"/>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EBF8DE21-06ED-4C9B-A797-40CCDEA5C05D}"/>
              </a:ext>
            </a:extLst>
          </p:cNvPr>
          <p:cNvGraphicFramePr>
            <a:graphicFrameLocks noChangeAspect="1"/>
          </p:cNvGraphicFramePr>
          <p:nvPr/>
        </p:nvGraphicFramePr>
        <p:xfrm>
          <a:off x="1126287" y="2649051"/>
          <a:ext cx="2071916" cy="578643"/>
        </p:xfrm>
        <a:graphic>
          <a:graphicData uri="http://schemas.openxmlformats.org/presentationml/2006/ole">
            <mc:AlternateContent xmlns:mc="http://schemas.openxmlformats.org/markup-compatibility/2006">
              <mc:Choice xmlns:v="urn:schemas-microsoft-com:vml" Requires="v">
                <p:oleObj spid="_x0000_s59512" name="Equation" r:id="rId5" imgW="1409400" imgH="393480" progId="Equation.DSMT4">
                  <p:embed/>
                </p:oleObj>
              </mc:Choice>
              <mc:Fallback>
                <p:oleObj name="Equation" r:id="rId5" imgW="1409400" imgH="393480" progId="Equation.DSMT4">
                  <p:embed/>
                  <p:pic>
                    <p:nvPicPr>
                      <p:cNvPr id="6" name="Object 5">
                        <a:extLst>
                          <a:ext uri="{FF2B5EF4-FFF2-40B4-BE49-F238E27FC236}">
                            <a16:creationId xmlns:a16="http://schemas.microsoft.com/office/drawing/2014/main" id="{EBF8DE21-06ED-4C9B-A797-40CCDEA5C05D}"/>
                          </a:ext>
                        </a:extLst>
                      </p:cNvPr>
                      <p:cNvPicPr/>
                      <p:nvPr/>
                    </p:nvPicPr>
                    <p:blipFill>
                      <a:blip r:embed="rId6"/>
                      <a:stretch>
                        <a:fillRect/>
                      </a:stretch>
                    </p:blipFill>
                    <p:spPr>
                      <a:xfrm>
                        <a:off x="1126287" y="2649051"/>
                        <a:ext cx="2071916" cy="578643"/>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BE5F84E4-5668-47D9-9BD9-5CC61CF8EF66}"/>
              </a:ext>
            </a:extLst>
          </p:cNvPr>
          <p:cNvGraphicFramePr>
            <a:graphicFrameLocks noChangeAspect="1"/>
          </p:cNvGraphicFramePr>
          <p:nvPr/>
        </p:nvGraphicFramePr>
        <p:xfrm>
          <a:off x="457200" y="3610928"/>
          <a:ext cx="3593841" cy="696765"/>
        </p:xfrm>
        <a:graphic>
          <a:graphicData uri="http://schemas.openxmlformats.org/presentationml/2006/ole">
            <mc:AlternateContent xmlns:mc="http://schemas.openxmlformats.org/markup-compatibility/2006">
              <mc:Choice xmlns:v="urn:schemas-microsoft-com:vml" Requires="v">
                <p:oleObj spid="_x0000_s59513" name="Equation" r:id="rId7" imgW="2489040" imgH="482400" progId="Equation.DSMT4">
                  <p:embed/>
                </p:oleObj>
              </mc:Choice>
              <mc:Fallback>
                <p:oleObj name="Equation" r:id="rId7" imgW="2489040" imgH="482400" progId="Equation.DSMT4">
                  <p:embed/>
                  <p:pic>
                    <p:nvPicPr>
                      <p:cNvPr id="7" name="Object 6">
                        <a:extLst>
                          <a:ext uri="{FF2B5EF4-FFF2-40B4-BE49-F238E27FC236}">
                            <a16:creationId xmlns:a16="http://schemas.microsoft.com/office/drawing/2014/main" id="{BE5F84E4-5668-47D9-9BD9-5CC61CF8EF66}"/>
                          </a:ext>
                        </a:extLst>
                      </p:cNvPr>
                      <p:cNvPicPr/>
                      <p:nvPr/>
                    </p:nvPicPr>
                    <p:blipFill>
                      <a:blip r:embed="rId8"/>
                      <a:stretch>
                        <a:fillRect/>
                      </a:stretch>
                    </p:blipFill>
                    <p:spPr>
                      <a:xfrm>
                        <a:off x="457200" y="3610928"/>
                        <a:ext cx="3593841" cy="69676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BD862E29-972C-4CB0-940C-22BB9D129BD9}"/>
              </a:ext>
            </a:extLst>
          </p:cNvPr>
          <p:cNvGraphicFramePr>
            <a:graphicFrameLocks noChangeAspect="1"/>
          </p:cNvGraphicFramePr>
          <p:nvPr/>
        </p:nvGraphicFramePr>
        <p:xfrm>
          <a:off x="212642" y="4359160"/>
          <a:ext cx="4342252" cy="1213276"/>
        </p:xfrm>
        <a:graphic>
          <a:graphicData uri="http://schemas.openxmlformats.org/presentationml/2006/ole">
            <mc:AlternateContent xmlns:mc="http://schemas.openxmlformats.org/markup-compatibility/2006">
              <mc:Choice xmlns:v="urn:schemas-microsoft-com:vml" Requires="v">
                <p:oleObj spid="_x0000_s59514" name="Equation" r:id="rId9" imgW="3454200" imgH="965160" progId="Equation.DSMT4">
                  <p:embed/>
                </p:oleObj>
              </mc:Choice>
              <mc:Fallback>
                <p:oleObj name="Equation" r:id="rId9" imgW="3454200" imgH="965160" progId="Equation.DSMT4">
                  <p:embed/>
                  <p:pic>
                    <p:nvPicPr>
                      <p:cNvPr id="8" name="Object 7">
                        <a:extLst>
                          <a:ext uri="{FF2B5EF4-FFF2-40B4-BE49-F238E27FC236}">
                            <a16:creationId xmlns:a16="http://schemas.microsoft.com/office/drawing/2014/main" id="{BD862E29-972C-4CB0-940C-22BB9D129BD9}"/>
                          </a:ext>
                        </a:extLst>
                      </p:cNvPr>
                      <p:cNvPicPr/>
                      <p:nvPr/>
                    </p:nvPicPr>
                    <p:blipFill>
                      <a:blip r:embed="rId10"/>
                      <a:stretch>
                        <a:fillRect/>
                      </a:stretch>
                    </p:blipFill>
                    <p:spPr>
                      <a:xfrm>
                        <a:off x="212642" y="4359160"/>
                        <a:ext cx="4342252" cy="1213276"/>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D657A8D6-021F-470E-B9DA-DD8805A502C4}"/>
              </a:ext>
            </a:extLst>
          </p:cNvPr>
          <p:cNvPicPr>
            <a:picLocks noChangeAspect="1"/>
          </p:cNvPicPr>
          <p:nvPr/>
        </p:nvPicPr>
        <p:blipFill>
          <a:blip r:embed="rId11"/>
          <a:stretch>
            <a:fillRect/>
          </a:stretch>
        </p:blipFill>
        <p:spPr>
          <a:xfrm>
            <a:off x="4867470" y="2267379"/>
            <a:ext cx="4063888" cy="3305057"/>
          </a:xfrm>
          <a:prstGeom prst="rect">
            <a:avLst/>
          </a:prstGeom>
        </p:spPr>
      </p:pic>
      <p:graphicFrame>
        <p:nvGraphicFramePr>
          <p:cNvPr id="12" name="Object 11">
            <a:extLst>
              <a:ext uri="{FF2B5EF4-FFF2-40B4-BE49-F238E27FC236}">
                <a16:creationId xmlns:a16="http://schemas.microsoft.com/office/drawing/2014/main" id="{7947C08B-6DE1-46EB-9A4D-B27C230DC672}"/>
              </a:ext>
            </a:extLst>
          </p:cNvPr>
          <p:cNvGraphicFramePr>
            <a:graphicFrameLocks noChangeAspect="1"/>
          </p:cNvGraphicFramePr>
          <p:nvPr/>
        </p:nvGraphicFramePr>
        <p:xfrm>
          <a:off x="3810000" y="6083971"/>
          <a:ext cx="1981200" cy="574261"/>
        </p:xfrm>
        <a:graphic>
          <a:graphicData uri="http://schemas.openxmlformats.org/presentationml/2006/ole">
            <mc:AlternateContent xmlns:mc="http://schemas.openxmlformats.org/markup-compatibility/2006">
              <mc:Choice xmlns:v="urn:schemas-microsoft-com:vml" Requires="v">
                <p:oleObj spid="_x0000_s59515" name="Equation" r:id="rId12" imgW="1752480" imgH="507960" progId="Equation.DSMT4">
                  <p:embed/>
                </p:oleObj>
              </mc:Choice>
              <mc:Fallback>
                <p:oleObj name="Equation" r:id="rId12" imgW="1752480" imgH="507960" progId="Equation.DSMT4">
                  <p:embed/>
                  <p:pic>
                    <p:nvPicPr>
                      <p:cNvPr id="12" name="Object 11">
                        <a:extLst>
                          <a:ext uri="{FF2B5EF4-FFF2-40B4-BE49-F238E27FC236}">
                            <a16:creationId xmlns:a16="http://schemas.microsoft.com/office/drawing/2014/main" id="{7947C08B-6DE1-46EB-9A4D-B27C230DC672}"/>
                          </a:ext>
                        </a:extLst>
                      </p:cNvPr>
                      <p:cNvPicPr/>
                      <p:nvPr/>
                    </p:nvPicPr>
                    <p:blipFill>
                      <a:blip r:embed="rId13"/>
                      <a:stretch>
                        <a:fillRect/>
                      </a:stretch>
                    </p:blipFill>
                    <p:spPr>
                      <a:xfrm>
                        <a:off x="3810000" y="6083971"/>
                        <a:ext cx="1981200" cy="574261"/>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AE504E55-C2C4-4EF0-ACCE-B10BF5EE18BD}"/>
              </a:ext>
            </a:extLst>
          </p:cNvPr>
          <p:cNvSpPr txBox="1"/>
          <p:nvPr/>
        </p:nvSpPr>
        <p:spPr>
          <a:xfrm>
            <a:off x="304800" y="914400"/>
            <a:ext cx="8626558" cy="646331"/>
          </a:xfrm>
          <a:prstGeom prst="rect">
            <a:avLst/>
          </a:prstGeom>
          <a:noFill/>
        </p:spPr>
        <p:txBody>
          <a:bodyPr wrap="square" rtlCol="0">
            <a:spAutoFit/>
          </a:bodyPr>
          <a:lstStyle/>
          <a:p>
            <a:r>
              <a:rPr lang="en-US" dirty="0"/>
              <a:t>The electric potential induced by the line density perturbation is determined by the following equations</a:t>
            </a:r>
          </a:p>
        </p:txBody>
      </p:sp>
      <p:sp>
        <p:nvSpPr>
          <p:cNvPr id="14" name="TextBox 13">
            <a:extLst>
              <a:ext uri="{FF2B5EF4-FFF2-40B4-BE49-F238E27FC236}">
                <a16:creationId xmlns:a16="http://schemas.microsoft.com/office/drawing/2014/main" id="{AAC5FFF4-8602-4992-907A-8D10C100BA45}"/>
              </a:ext>
            </a:extLst>
          </p:cNvPr>
          <p:cNvSpPr txBox="1"/>
          <p:nvPr/>
        </p:nvSpPr>
        <p:spPr>
          <a:xfrm>
            <a:off x="304800" y="2133600"/>
            <a:ext cx="4267200" cy="1477328"/>
          </a:xfrm>
          <a:prstGeom prst="rect">
            <a:avLst/>
          </a:prstGeom>
          <a:noFill/>
        </p:spPr>
        <p:txBody>
          <a:bodyPr wrap="square" rtlCol="0">
            <a:spAutoFit/>
          </a:bodyPr>
          <a:lstStyle/>
          <a:p>
            <a:r>
              <a:rPr lang="en-US" dirty="0"/>
              <a:t>If we take the transverse distribution of the electrons as</a:t>
            </a:r>
          </a:p>
          <a:p>
            <a:endParaRPr lang="en-US" dirty="0"/>
          </a:p>
          <a:p>
            <a:endParaRPr lang="en-US" dirty="0"/>
          </a:p>
          <a:p>
            <a:r>
              <a:rPr lang="en-US" dirty="0"/>
              <a:t>The electric field can be solved as</a:t>
            </a:r>
          </a:p>
        </p:txBody>
      </p:sp>
      <p:sp>
        <p:nvSpPr>
          <p:cNvPr id="15" name="TextBox 14">
            <a:extLst>
              <a:ext uri="{FF2B5EF4-FFF2-40B4-BE49-F238E27FC236}">
                <a16:creationId xmlns:a16="http://schemas.microsoft.com/office/drawing/2014/main" id="{1A41053A-4C16-41A2-9169-4936BE82A417}"/>
              </a:ext>
            </a:extLst>
          </p:cNvPr>
          <p:cNvSpPr txBox="1"/>
          <p:nvPr/>
        </p:nvSpPr>
        <p:spPr>
          <a:xfrm>
            <a:off x="104970" y="5674337"/>
            <a:ext cx="7972230" cy="369332"/>
          </a:xfrm>
          <a:prstGeom prst="rect">
            <a:avLst/>
          </a:prstGeom>
          <a:noFill/>
        </p:spPr>
        <p:txBody>
          <a:bodyPr wrap="square" rtlCol="0">
            <a:spAutoFit/>
          </a:bodyPr>
          <a:lstStyle/>
          <a:p>
            <a:r>
              <a:rPr lang="en-US" dirty="0"/>
              <a:t>For easy implementation into ion tracking code, we use the fitting formula:</a:t>
            </a:r>
          </a:p>
        </p:txBody>
      </p:sp>
      <p:graphicFrame>
        <p:nvGraphicFramePr>
          <p:cNvPr id="16" name="Object 15">
            <a:extLst>
              <a:ext uri="{FF2B5EF4-FFF2-40B4-BE49-F238E27FC236}">
                <a16:creationId xmlns:a16="http://schemas.microsoft.com/office/drawing/2014/main" id="{FB42C4D8-80A7-4EFD-A8B8-505E1448ADA3}"/>
              </a:ext>
            </a:extLst>
          </p:cNvPr>
          <p:cNvGraphicFramePr>
            <a:graphicFrameLocks noChangeAspect="1"/>
          </p:cNvGraphicFramePr>
          <p:nvPr/>
        </p:nvGraphicFramePr>
        <p:xfrm>
          <a:off x="7632700" y="3899132"/>
          <a:ext cx="1135042" cy="291868"/>
        </p:xfrm>
        <a:graphic>
          <a:graphicData uri="http://schemas.openxmlformats.org/presentationml/2006/ole">
            <mc:AlternateContent xmlns:mc="http://schemas.openxmlformats.org/markup-compatibility/2006">
              <mc:Choice xmlns:v="urn:schemas-microsoft-com:vml" Requires="v">
                <p:oleObj spid="_x0000_s59516" name="Equation" r:id="rId14" imgW="888840" imgH="228600" progId="Equation.DSMT4">
                  <p:embed/>
                </p:oleObj>
              </mc:Choice>
              <mc:Fallback>
                <p:oleObj name="Equation" r:id="rId14" imgW="888840" imgH="228600" progId="Equation.DSMT4">
                  <p:embed/>
                  <p:pic>
                    <p:nvPicPr>
                      <p:cNvPr id="16" name="Object 15">
                        <a:extLst>
                          <a:ext uri="{FF2B5EF4-FFF2-40B4-BE49-F238E27FC236}">
                            <a16:creationId xmlns:a16="http://schemas.microsoft.com/office/drawing/2014/main" id="{FB42C4D8-80A7-4EFD-A8B8-505E1448ADA3}"/>
                          </a:ext>
                        </a:extLst>
                      </p:cNvPr>
                      <p:cNvPicPr/>
                      <p:nvPr/>
                    </p:nvPicPr>
                    <p:blipFill>
                      <a:blip r:embed="rId15"/>
                      <a:stretch>
                        <a:fillRect/>
                      </a:stretch>
                    </p:blipFill>
                    <p:spPr>
                      <a:xfrm>
                        <a:off x="7632700" y="3899132"/>
                        <a:ext cx="1135042" cy="291868"/>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9418EDE1-3BF4-40D5-A571-C19A330AA004}"/>
              </a:ext>
            </a:extLst>
          </p:cNvPr>
          <p:cNvGraphicFramePr>
            <a:graphicFrameLocks noChangeAspect="1"/>
          </p:cNvGraphicFramePr>
          <p:nvPr/>
        </p:nvGraphicFramePr>
        <p:xfrm>
          <a:off x="7632700" y="4244860"/>
          <a:ext cx="1053968" cy="291868"/>
        </p:xfrm>
        <a:graphic>
          <a:graphicData uri="http://schemas.openxmlformats.org/presentationml/2006/ole">
            <mc:AlternateContent xmlns:mc="http://schemas.openxmlformats.org/markup-compatibility/2006">
              <mc:Choice xmlns:v="urn:schemas-microsoft-com:vml" Requires="v">
                <p:oleObj spid="_x0000_s59517" name="Equation" r:id="rId16" imgW="825480" imgH="228600" progId="Equation.DSMT4">
                  <p:embed/>
                </p:oleObj>
              </mc:Choice>
              <mc:Fallback>
                <p:oleObj name="Equation" r:id="rId16" imgW="825480" imgH="228600" progId="Equation.DSMT4">
                  <p:embed/>
                  <p:pic>
                    <p:nvPicPr>
                      <p:cNvPr id="17" name="Object 16">
                        <a:extLst>
                          <a:ext uri="{FF2B5EF4-FFF2-40B4-BE49-F238E27FC236}">
                            <a16:creationId xmlns:a16="http://schemas.microsoft.com/office/drawing/2014/main" id="{9418EDE1-3BF4-40D5-A571-C19A330AA004}"/>
                          </a:ext>
                        </a:extLst>
                      </p:cNvPr>
                      <p:cNvPicPr/>
                      <p:nvPr/>
                    </p:nvPicPr>
                    <p:blipFill>
                      <a:blip r:embed="rId17"/>
                      <a:stretch>
                        <a:fillRect/>
                      </a:stretch>
                    </p:blipFill>
                    <p:spPr>
                      <a:xfrm>
                        <a:off x="7632700" y="4244860"/>
                        <a:ext cx="1053968" cy="291868"/>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2D2CD342-CC72-4A34-A9BD-90F19519CA71}"/>
              </a:ext>
            </a:extLst>
          </p:cNvPr>
          <p:cNvGraphicFramePr>
            <a:graphicFrameLocks noChangeAspect="1"/>
          </p:cNvGraphicFramePr>
          <p:nvPr>
            <p:extLst>
              <p:ext uri="{D42A27DB-BD31-4B8C-83A1-F6EECF244321}">
                <p14:modId xmlns:p14="http://schemas.microsoft.com/office/powerpoint/2010/main" val="456464570"/>
              </p:ext>
            </p:extLst>
          </p:nvPr>
        </p:nvGraphicFramePr>
        <p:xfrm>
          <a:off x="5943600" y="3107044"/>
          <a:ext cx="1079500" cy="241300"/>
        </p:xfrm>
        <a:graphic>
          <a:graphicData uri="http://schemas.openxmlformats.org/presentationml/2006/ole">
            <mc:AlternateContent xmlns:mc="http://schemas.openxmlformats.org/markup-compatibility/2006">
              <mc:Choice xmlns:v="urn:schemas-microsoft-com:vml" Requires="v">
                <p:oleObj spid="_x0000_s59518" name="Equation" r:id="rId18" imgW="1079280" imgH="241200" progId="Equation.DSMT4">
                  <p:embed/>
                </p:oleObj>
              </mc:Choice>
              <mc:Fallback>
                <p:oleObj name="Equation" r:id="rId18" imgW="1079280" imgH="241200" progId="Equation.DSMT4">
                  <p:embed/>
                  <p:pic>
                    <p:nvPicPr>
                      <p:cNvPr id="0" name=""/>
                      <p:cNvPicPr/>
                      <p:nvPr/>
                    </p:nvPicPr>
                    <p:blipFill>
                      <a:blip r:embed="rId19"/>
                      <a:stretch>
                        <a:fillRect/>
                      </a:stretch>
                    </p:blipFill>
                    <p:spPr>
                      <a:xfrm>
                        <a:off x="5943600" y="3107044"/>
                        <a:ext cx="1079500" cy="241300"/>
                      </a:xfrm>
                      <a:prstGeom prst="rect">
                        <a:avLst/>
                      </a:prstGeom>
                    </p:spPr>
                  </p:pic>
                </p:oleObj>
              </mc:Fallback>
            </mc:AlternateContent>
          </a:graphicData>
        </a:graphic>
      </p:graphicFrame>
    </p:spTree>
    <p:extLst>
      <p:ext uri="{BB962C8B-B14F-4D97-AF65-F5344CB8AC3E}">
        <p14:creationId xmlns:p14="http://schemas.microsoft.com/office/powerpoint/2010/main" val="1528866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A45B8-2CAE-4BB2-BC26-20264C8B81A3}"/>
              </a:ext>
            </a:extLst>
          </p:cNvPr>
          <p:cNvSpPr>
            <a:spLocks noGrp="1"/>
          </p:cNvSpPr>
          <p:nvPr>
            <p:ph type="title"/>
          </p:nvPr>
        </p:nvSpPr>
        <p:spPr>
          <a:xfrm>
            <a:off x="457200" y="293687"/>
            <a:ext cx="8229600" cy="838200"/>
          </a:xfrm>
        </p:spPr>
        <p:txBody>
          <a:bodyPr/>
          <a:lstStyle/>
          <a:p>
            <a:r>
              <a:rPr lang="en-US" sz="2800" dirty="0"/>
              <a:t>Single-pass Kick and Tracking Results for PCA-based </a:t>
            </a:r>
            <a:r>
              <a:rPr lang="en-US" sz="2800" dirty="0" err="1"/>
              <a:t>CeC</a:t>
            </a:r>
            <a:endParaRPr lang="en-US" sz="2800" dirty="0"/>
          </a:p>
        </p:txBody>
      </p:sp>
      <p:graphicFrame>
        <p:nvGraphicFramePr>
          <p:cNvPr id="6" name="Object 5">
            <a:extLst>
              <a:ext uri="{FF2B5EF4-FFF2-40B4-BE49-F238E27FC236}">
                <a16:creationId xmlns:a16="http://schemas.microsoft.com/office/drawing/2014/main" id="{64B88604-C730-4D52-AA0B-243AAB95E2D7}"/>
              </a:ext>
            </a:extLst>
          </p:cNvPr>
          <p:cNvGraphicFramePr>
            <a:graphicFrameLocks noChangeAspect="1"/>
          </p:cNvGraphicFramePr>
          <p:nvPr>
            <p:extLst>
              <p:ext uri="{D42A27DB-BD31-4B8C-83A1-F6EECF244321}">
                <p14:modId xmlns:p14="http://schemas.microsoft.com/office/powerpoint/2010/main" val="1871198004"/>
              </p:ext>
            </p:extLst>
          </p:nvPr>
        </p:nvGraphicFramePr>
        <p:xfrm>
          <a:off x="310151" y="1449241"/>
          <a:ext cx="7828788" cy="838200"/>
        </p:xfrm>
        <a:graphic>
          <a:graphicData uri="http://schemas.openxmlformats.org/presentationml/2006/ole">
            <mc:AlternateContent xmlns:mc="http://schemas.openxmlformats.org/markup-compatibility/2006">
              <mc:Choice xmlns:v="urn:schemas-microsoft-com:vml" Requires="v">
                <p:oleObj spid="_x0000_s60455" name="Equation" r:id="rId3" imgW="5930640" imgH="634680" progId="Equation.DSMT4">
                  <p:embed/>
                </p:oleObj>
              </mc:Choice>
              <mc:Fallback>
                <p:oleObj name="Equation" r:id="rId3" imgW="5930640" imgH="634680" progId="Equation.DSMT4">
                  <p:embed/>
                  <p:pic>
                    <p:nvPicPr>
                      <p:cNvPr id="0" name=""/>
                      <p:cNvPicPr/>
                      <p:nvPr/>
                    </p:nvPicPr>
                    <p:blipFill>
                      <a:blip r:embed="rId4"/>
                      <a:stretch>
                        <a:fillRect/>
                      </a:stretch>
                    </p:blipFill>
                    <p:spPr>
                      <a:xfrm>
                        <a:off x="310151" y="1449241"/>
                        <a:ext cx="7828788" cy="8382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7D852C31-F2B6-4B67-9336-A8E49009BEA0}"/>
              </a:ext>
            </a:extLst>
          </p:cNvPr>
          <p:cNvGraphicFramePr>
            <a:graphicFrameLocks noChangeAspect="1"/>
          </p:cNvGraphicFramePr>
          <p:nvPr>
            <p:extLst>
              <p:ext uri="{D42A27DB-BD31-4B8C-83A1-F6EECF244321}">
                <p14:modId xmlns:p14="http://schemas.microsoft.com/office/powerpoint/2010/main" val="557764940"/>
              </p:ext>
            </p:extLst>
          </p:nvPr>
        </p:nvGraphicFramePr>
        <p:xfrm>
          <a:off x="310151" y="2604795"/>
          <a:ext cx="2286000" cy="441158"/>
        </p:xfrm>
        <a:graphic>
          <a:graphicData uri="http://schemas.openxmlformats.org/presentationml/2006/ole">
            <mc:AlternateContent xmlns:mc="http://schemas.openxmlformats.org/markup-compatibility/2006">
              <mc:Choice xmlns:v="urn:schemas-microsoft-com:vml" Requires="v">
                <p:oleObj spid="_x0000_s60456" name="Equation" r:id="rId5" imgW="1447560" imgH="279360" progId="Equation.DSMT4">
                  <p:embed/>
                </p:oleObj>
              </mc:Choice>
              <mc:Fallback>
                <p:oleObj name="Equation" r:id="rId5" imgW="1447560" imgH="279360" progId="Equation.DSMT4">
                  <p:embed/>
                  <p:pic>
                    <p:nvPicPr>
                      <p:cNvPr id="0" name=""/>
                      <p:cNvPicPr/>
                      <p:nvPr/>
                    </p:nvPicPr>
                    <p:blipFill>
                      <a:blip r:embed="rId6"/>
                      <a:stretch>
                        <a:fillRect/>
                      </a:stretch>
                    </p:blipFill>
                    <p:spPr>
                      <a:xfrm>
                        <a:off x="310151" y="2604795"/>
                        <a:ext cx="2286000" cy="44115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858A9550-3222-4D60-8AF2-C708008CD35E}"/>
              </a:ext>
            </a:extLst>
          </p:cNvPr>
          <p:cNvPicPr/>
          <p:nvPr/>
        </p:nvPicPr>
        <p:blipFill>
          <a:blip r:embed="rId7"/>
          <a:stretch>
            <a:fillRect/>
          </a:stretch>
        </p:blipFill>
        <p:spPr>
          <a:xfrm>
            <a:off x="4273633" y="2604795"/>
            <a:ext cx="4560216" cy="3593686"/>
          </a:xfrm>
          <a:prstGeom prst="rect">
            <a:avLst/>
          </a:prstGeom>
        </p:spPr>
      </p:pic>
      <p:graphicFrame>
        <p:nvGraphicFramePr>
          <p:cNvPr id="5" name="Table 4">
            <a:extLst>
              <a:ext uri="{FF2B5EF4-FFF2-40B4-BE49-F238E27FC236}">
                <a16:creationId xmlns:a16="http://schemas.microsoft.com/office/drawing/2014/main" id="{80CF4E3F-5869-4FFC-A3A5-422AB8EFF62E}"/>
              </a:ext>
            </a:extLst>
          </p:cNvPr>
          <p:cNvGraphicFramePr>
            <a:graphicFrameLocks noGrp="1"/>
          </p:cNvGraphicFramePr>
          <p:nvPr>
            <p:extLst>
              <p:ext uri="{D42A27DB-BD31-4B8C-83A1-F6EECF244321}">
                <p14:modId xmlns:p14="http://schemas.microsoft.com/office/powerpoint/2010/main" val="363581499"/>
              </p:ext>
            </p:extLst>
          </p:nvPr>
        </p:nvGraphicFramePr>
        <p:xfrm>
          <a:off x="152400" y="3429000"/>
          <a:ext cx="3848728" cy="222504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847094928"/>
                    </a:ext>
                  </a:extLst>
                </a:gridCol>
                <a:gridCol w="1562728">
                  <a:extLst>
                    <a:ext uri="{9D8B030D-6E8A-4147-A177-3AD203B41FA5}">
                      <a16:colId xmlns:a16="http://schemas.microsoft.com/office/drawing/2014/main" val="1533076719"/>
                    </a:ext>
                  </a:extLst>
                </a:gridCol>
              </a:tblGrid>
              <a:tr h="370840">
                <a:tc gridSpan="2">
                  <a:txBody>
                    <a:bodyPr/>
                    <a:lstStyle/>
                    <a:p>
                      <a:r>
                        <a:rPr lang="en-US" dirty="0"/>
                        <a:t>Parameters used in ion tracking</a:t>
                      </a:r>
                    </a:p>
                  </a:txBody>
                  <a:tcPr/>
                </a:tc>
                <a:tc hMerge="1">
                  <a:txBody>
                    <a:bodyPr/>
                    <a:lstStyle/>
                    <a:p>
                      <a:endParaRPr lang="en-US" dirty="0"/>
                    </a:p>
                  </a:txBody>
                  <a:tcPr/>
                </a:tc>
                <a:extLst>
                  <a:ext uri="{0D108BD9-81ED-4DB2-BD59-A6C34878D82A}">
                    <a16:rowId xmlns:a16="http://schemas.microsoft.com/office/drawing/2014/main" val="2363660452"/>
                  </a:ext>
                </a:extLst>
              </a:tr>
              <a:tr h="370840">
                <a:tc>
                  <a:txBody>
                    <a:bodyPr/>
                    <a:lstStyle/>
                    <a:p>
                      <a:r>
                        <a:rPr lang="en-US" dirty="0"/>
                        <a:t>E</a:t>
                      </a:r>
                      <a:r>
                        <a:rPr lang="en-US" baseline="-25000" dirty="0"/>
                        <a:t>0</a:t>
                      </a:r>
                      <a:r>
                        <a:rPr lang="en-US" baseline="30000" dirty="0"/>
                        <a:t>*</a:t>
                      </a:r>
                      <a:endParaRPr lang="en-US" dirty="0"/>
                    </a:p>
                  </a:txBody>
                  <a:tcPr/>
                </a:tc>
                <a:tc>
                  <a:txBody>
                    <a:bodyPr/>
                    <a:lstStyle/>
                    <a:p>
                      <a:r>
                        <a:rPr lang="en-US" dirty="0"/>
                        <a:t>62 V/m</a:t>
                      </a:r>
                    </a:p>
                  </a:txBody>
                  <a:tcPr/>
                </a:tc>
                <a:extLst>
                  <a:ext uri="{0D108BD9-81ED-4DB2-BD59-A6C34878D82A}">
                    <a16:rowId xmlns:a16="http://schemas.microsoft.com/office/drawing/2014/main" val="2030816889"/>
                  </a:ext>
                </a:extLst>
              </a:tr>
              <a:tr h="370840">
                <a:tc>
                  <a:txBody>
                    <a:bodyPr/>
                    <a:lstStyle/>
                    <a:p>
                      <a:r>
                        <a:rPr lang="el-GR" dirty="0"/>
                        <a:t>σ</a:t>
                      </a:r>
                      <a:r>
                        <a:rPr lang="en-US" baseline="-25000" dirty="0"/>
                        <a:t>c</a:t>
                      </a:r>
                      <a:endParaRPr lang="en-US" dirty="0"/>
                    </a:p>
                  </a:txBody>
                  <a:tcPr/>
                </a:tc>
                <a:tc>
                  <a:txBody>
                    <a:bodyPr/>
                    <a:lstStyle/>
                    <a:p>
                      <a:r>
                        <a:rPr lang="en-US" dirty="0"/>
                        <a:t>3.75 </a:t>
                      </a:r>
                      <a:r>
                        <a:rPr lang="el-GR" dirty="0"/>
                        <a:t>μ</a:t>
                      </a:r>
                      <a:r>
                        <a:rPr lang="en-US" dirty="0"/>
                        <a:t>m</a:t>
                      </a:r>
                    </a:p>
                  </a:txBody>
                  <a:tcPr/>
                </a:tc>
                <a:extLst>
                  <a:ext uri="{0D108BD9-81ED-4DB2-BD59-A6C34878D82A}">
                    <a16:rowId xmlns:a16="http://schemas.microsoft.com/office/drawing/2014/main" val="1335123568"/>
                  </a:ext>
                </a:extLst>
              </a:tr>
              <a:tr h="370840">
                <a:tc>
                  <a:txBody>
                    <a:bodyPr/>
                    <a:lstStyle/>
                    <a:p>
                      <a:r>
                        <a:rPr lang="en-US" dirty="0"/>
                        <a:t>Z</a:t>
                      </a:r>
                      <a:r>
                        <a:rPr lang="en-US" baseline="-25000" dirty="0"/>
                        <a:t>ion</a:t>
                      </a:r>
                      <a:endParaRPr lang="en-US" dirty="0"/>
                    </a:p>
                  </a:txBody>
                  <a:tcPr/>
                </a:tc>
                <a:tc>
                  <a:txBody>
                    <a:bodyPr/>
                    <a:lstStyle/>
                    <a:p>
                      <a:r>
                        <a:rPr lang="en-US" dirty="0"/>
                        <a:t>79</a:t>
                      </a:r>
                    </a:p>
                  </a:txBody>
                  <a:tcPr/>
                </a:tc>
                <a:extLst>
                  <a:ext uri="{0D108BD9-81ED-4DB2-BD59-A6C34878D82A}">
                    <a16:rowId xmlns:a16="http://schemas.microsoft.com/office/drawing/2014/main" val="2323885381"/>
                  </a:ext>
                </a:extLst>
              </a:tr>
              <a:tr h="370840">
                <a:tc>
                  <a:txBody>
                    <a:bodyPr/>
                    <a:lstStyle/>
                    <a:p>
                      <a:r>
                        <a:rPr lang="en-US" dirty="0"/>
                        <a:t>Ion bunch intensity</a:t>
                      </a:r>
                    </a:p>
                  </a:txBody>
                  <a:tcPr/>
                </a:tc>
                <a:tc>
                  <a:txBody>
                    <a:bodyPr/>
                    <a:lstStyle/>
                    <a:p>
                      <a:r>
                        <a:rPr lang="en-US" dirty="0"/>
                        <a:t>2E8</a:t>
                      </a:r>
                    </a:p>
                  </a:txBody>
                  <a:tcPr/>
                </a:tc>
                <a:extLst>
                  <a:ext uri="{0D108BD9-81ED-4DB2-BD59-A6C34878D82A}">
                    <a16:rowId xmlns:a16="http://schemas.microsoft.com/office/drawing/2014/main" val="1209773150"/>
                  </a:ext>
                </a:extLst>
              </a:tr>
              <a:tr h="370840">
                <a:tc>
                  <a:txBody>
                    <a:bodyPr/>
                    <a:lstStyle/>
                    <a:p>
                      <a:r>
                        <a:rPr lang="en-US" dirty="0"/>
                        <a:t>D (R</a:t>
                      </a:r>
                      <a:r>
                        <a:rPr lang="en-US" baseline="-25000" dirty="0"/>
                        <a:t>56</a:t>
                      </a:r>
                      <a:r>
                        <a:rPr lang="en-US" dirty="0"/>
                        <a:t>)</a:t>
                      </a:r>
                    </a:p>
                  </a:txBody>
                  <a:tcPr/>
                </a:tc>
                <a:tc>
                  <a:txBody>
                    <a:bodyPr/>
                    <a:lstStyle/>
                    <a:p>
                      <a:r>
                        <a:rPr lang="en-US" dirty="0"/>
                        <a:t>1.2 cm</a:t>
                      </a:r>
                    </a:p>
                  </a:txBody>
                  <a:tcPr/>
                </a:tc>
                <a:extLst>
                  <a:ext uri="{0D108BD9-81ED-4DB2-BD59-A6C34878D82A}">
                    <a16:rowId xmlns:a16="http://schemas.microsoft.com/office/drawing/2014/main" val="3127942492"/>
                  </a:ext>
                </a:extLst>
              </a:tr>
            </a:tbl>
          </a:graphicData>
        </a:graphic>
      </p:graphicFrame>
      <p:sp>
        <p:nvSpPr>
          <p:cNvPr id="9" name="TextBox 8">
            <a:extLst>
              <a:ext uri="{FF2B5EF4-FFF2-40B4-BE49-F238E27FC236}">
                <a16:creationId xmlns:a16="http://schemas.microsoft.com/office/drawing/2014/main" id="{1817688F-2186-46C2-8543-0F4F076BEDEE}"/>
              </a:ext>
            </a:extLst>
          </p:cNvPr>
          <p:cNvSpPr txBox="1"/>
          <p:nvPr/>
        </p:nvSpPr>
        <p:spPr>
          <a:xfrm>
            <a:off x="0" y="5775477"/>
            <a:ext cx="4343400" cy="523220"/>
          </a:xfrm>
          <a:prstGeom prst="rect">
            <a:avLst/>
          </a:prstGeom>
          <a:noFill/>
        </p:spPr>
        <p:txBody>
          <a:bodyPr wrap="square" rtlCol="0">
            <a:spAutoFit/>
          </a:bodyPr>
          <a:lstStyle/>
          <a:p>
            <a:r>
              <a:rPr lang="en-US" sz="1600" baseline="30000" dirty="0"/>
              <a:t>*</a:t>
            </a:r>
            <a:r>
              <a:rPr lang="en-US" sz="1400" dirty="0"/>
              <a:t>E</a:t>
            </a:r>
            <a:r>
              <a:rPr lang="en-US" sz="1400" baseline="-25000" dirty="0"/>
              <a:t>0</a:t>
            </a:r>
            <a:r>
              <a:rPr lang="en-US" sz="1400" dirty="0"/>
              <a:t> is reduced by a factor of 2 to account for reduced cooling for ions with large </a:t>
            </a:r>
            <a:r>
              <a:rPr lang="en-US" sz="1400" dirty="0" err="1"/>
              <a:t>betatron</a:t>
            </a:r>
            <a:r>
              <a:rPr lang="en-US" sz="1400" dirty="0"/>
              <a:t> amplitude</a:t>
            </a:r>
            <a:endParaRPr lang="en-US" sz="1600" dirty="0"/>
          </a:p>
        </p:txBody>
      </p:sp>
    </p:spTree>
    <p:extLst>
      <p:ext uri="{BB962C8B-B14F-4D97-AF65-F5344CB8AC3E}">
        <p14:creationId xmlns:p14="http://schemas.microsoft.com/office/powerpoint/2010/main" val="2358324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E5029-9632-49DA-AACB-3B6C347225EB}"/>
              </a:ext>
            </a:extLst>
          </p:cNvPr>
          <p:cNvSpPr>
            <a:spLocks noGrp="1"/>
          </p:cNvSpPr>
          <p:nvPr>
            <p:ph type="title"/>
          </p:nvPr>
        </p:nvSpPr>
        <p:spPr>
          <a:xfrm>
            <a:off x="457200" y="228600"/>
            <a:ext cx="8229600" cy="591728"/>
          </a:xfrm>
        </p:spPr>
        <p:txBody>
          <a:bodyPr/>
          <a:lstStyle/>
          <a:p>
            <a:r>
              <a:rPr lang="en-US" sz="2400" dirty="0"/>
              <a:t>Tolerance of PCA-based </a:t>
            </a:r>
            <a:r>
              <a:rPr lang="en-US" sz="2400" dirty="0" err="1"/>
              <a:t>CeC</a:t>
            </a:r>
            <a:r>
              <a:rPr lang="en-US" sz="2400" dirty="0"/>
              <a:t> on the noise of electron beam</a:t>
            </a:r>
          </a:p>
        </p:txBody>
      </p:sp>
      <p:graphicFrame>
        <p:nvGraphicFramePr>
          <p:cNvPr id="5" name="Object 4">
            <a:extLst>
              <a:ext uri="{FF2B5EF4-FFF2-40B4-BE49-F238E27FC236}">
                <a16:creationId xmlns:a16="http://schemas.microsoft.com/office/drawing/2014/main" id="{B3839128-DAFA-44B9-ADBA-CF069C857EE0}"/>
              </a:ext>
            </a:extLst>
          </p:cNvPr>
          <p:cNvGraphicFramePr>
            <a:graphicFrameLocks noChangeAspect="1"/>
          </p:cNvGraphicFramePr>
          <p:nvPr>
            <p:extLst>
              <p:ext uri="{D42A27DB-BD31-4B8C-83A1-F6EECF244321}">
                <p14:modId xmlns:p14="http://schemas.microsoft.com/office/powerpoint/2010/main" val="350574332"/>
              </p:ext>
            </p:extLst>
          </p:nvPr>
        </p:nvGraphicFramePr>
        <p:xfrm>
          <a:off x="304800" y="1054722"/>
          <a:ext cx="8231187" cy="838200"/>
        </p:xfrm>
        <a:graphic>
          <a:graphicData uri="http://schemas.openxmlformats.org/presentationml/2006/ole">
            <mc:AlternateContent xmlns:mc="http://schemas.openxmlformats.org/markup-compatibility/2006">
              <mc:Choice xmlns:v="urn:schemas-microsoft-com:vml" Requires="v">
                <p:oleObj spid="_x0000_s61479" name="Equation" r:id="rId3" imgW="6235560" imgH="634680" progId="Equation.DSMT4">
                  <p:embed/>
                </p:oleObj>
              </mc:Choice>
              <mc:Fallback>
                <p:oleObj name="Equation" r:id="rId3" imgW="6235560" imgH="634680" progId="Equation.DSMT4">
                  <p:embed/>
                  <p:pic>
                    <p:nvPicPr>
                      <p:cNvPr id="6" name="Object 5">
                        <a:extLst>
                          <a:ext uri="{FF2B5EF4-FFF2-40B4-BE49-F238E27FC236}">
                            <a16:creationId xmlns:a16="http://schemas.microsoft.com/office/drawing/2014/main" id="{64B88604-C730-4D52-AA0B-243AAB95E2D7}"/>
                          </a:ext>
                        </a:extLst>
                      </p:cNvPr>
                      <p:cNvPicPr/>
                      <p:nvPr/>
                    </p:nvPicPr>
                    <p:blipFill>
                      <a:blip r:embed="rId4"/>
                      <a:stretch>
                        <a:fillRect/>
                      </a:stretch>
                    </p:blipFill>
                    <p:spPr>
                      <a:xfrm>
                        <a:off x="304800" y="1054722"/>
                        <a:ext cx="8231187" cy="8382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B6D64362-188F-4997-B39B-0EAAF57823A9}"/>
              </a:ext>
            </a:extLst>
          </p:cNvPr>
          <p:cNvGraphicFramePr>
            <a:graphicFrameLocks noChangeAspect="1"/>
          </p:cNvGraphicFramePr>
          <p:nvPr>
            <p:extLst>
              <p:ext uri="{D42A27DB-BD31-4B8C-83A1-F6EECF244321}">
                <p14:modId xmlns:p14="http://schemas.microsoft.com/office/powerpoint/2010/main" val="3691136209"/>
              </p:ext>
            </p:extLst>
          </p:nvPr>
        </p:nvGraphicFramePr>
        <p:xfrm>
          <a:off x="5202407" y="2123617"/>
          <a:ext cx="3514725" cy="512762"/>
        </p:xfrm>
        <a:graphic>
          <a:graphicData uri="http://schemas.openxmlformats.org/presentationml/2006/ole">
            <mc:AlternateContent xmlns:mc="http://schemas.openxmlformats.org/markup-compatibility/2006">
              <mc:Choice xmlns:v="urn:schemas-microsoft-com:vml" Requires="v">
                <p:oleObj spid="_x0000_s61480" name="Equation" r:id="rId5" imgW="3225600" imgH="469800" progId="Equation.DSMT4">
                  <p:embed/>
                </p:oleObj>
              </mc:Choice>
              <mc:Fallback>
                <p:oleObj name="Equation" r:id="rId5" imgW="3225600" imgH="469800" progId="Equation.DSMT4">
                  <p:embed/>
                  <p:pic>
                    <p:nvPicPr>
                      <p:cNvPr id="0" name=""/>
                      <p:cNvPicPr/>
                      <p:nvPr/>
                    </p:nvPicPr>
                    <p:blipFill>
                      <a:blip r:embed="rId6"/>
                      <a:stretch>
                        <a:fillRect/>
                      </a:stretch>
                    </p:blipFill>
                    <p:spPr>
                      <a:xfrm>
                        <a:off x="5202407" y="2123617"/>
                        <a:ext cx="3514725" cy="512762"/>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171C688C-02B4-4E16-AE10-BC6055EC7B24}"/>
              </a:ext>
            </a:extLst>
          </p:cNvPr>
          <p:cNvSpPr txBox="1"/>
          <p:nvPr/>
        </p:nvSpPr>
        <p:spPr>
          <a:xfrm>
            <a:off x="5202407" y="3401059"/>
            <a:ext cx="3304095" cy="1077218"/>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a:t>According to the simulation, the noise power in the electron beam  should not exceed 200 times of the shot noise power.</a:t>
            </a:r>
          </a:p>
        </p:txBody>
      </p:sp>
      <p:pic>
        <p:nvPicPr>
          <p:cNvPr id="8" name="Picture 7" descr="A close up of a logo&#10;&#10;Description automatically generated">
            <a:extLst>
              <a:ext uri="{FF2B5EF4-FFF2-40B4-BE49-F238E27FC236}">
                <a16:creationId xmlns:a16="http://schemas.microsoft.com/office/drawing/2014/main" id="{BCE2A375-BF43-4EDF-9E37-1091725CCE77}"/>
              </a:ext>
            </a:extLst>
          </p:cNvPr>
          <p:cNvPicPr>
            <a:picLocks noChangeAspect="1"/>
          </p:cNvPicPr>
          <p:nvPr/>
        </p:nvPicPr>
        <p:blipFill rotWithShape="1">
          <a:blip r:embed="rId7">
            <a:extLst>
              <a:ext uri="{28A0092B-C50C-407E-A947-70E740481C1C}">
                <a14:useLocalDpi xmlns:a14="http://schemas.microsoft.com/office/drawing/2010/main" val="0"/>
              </a:ext>
            </a:extLst>
          </a:blip>
          <a:srcRect l="6260" t="9599" r="10000"/>
          <a:stretch/>
        </p:blipFill>
        <p:spPr>
          <a:xfrm>
            <a:off x="228600" y="2514600"/>
            <a:ext cx="4721942" cy="3599555"/>
          </a:xfrm>
          <a:prstGeom prst="rect">
            <a:avLst/>
          </a:prstGeom>
        </p:spPr>
      </p:pic>
    </p:spTree>
    <p:extLst>
      <p:ext uri="{BB962C8B-B14F-4D97-AF65-F5344CB8AC3E}">
        <p14:creationId xmlns:p14="http://schemas.microsoft.com/office/powerpoint/2010/main" val="2630455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A776F5-1BE4-44F7-B802-B5F75289D446}"/>
              </a:ext>
            </a:extLst>
          </p:cNvPr>
          <p:cNvPicPr>
            <a:picLocks noChangeAspect="1"/>
          </p:cNvPicPr>
          <p:nvPr/>
        </p:nvPicPr>
        <p:blipFill>
          <a:blip r:embed="rId3"/>
          <a:stretch>
            <a:fillRect/>
          </a:stretch>
        </p:blipFill>
        <p:spPr>
          <a:xfrm>
            <a:off x="4648200" y="4038600"/>
            <a:ext cx="3358491" cy="2667000"/>
          </a:xfrm>
          <a:prstGeom prst="rect">
            <a:avLst/>
          </a:prstGeom>
        </p:spPr>
      </p:pic>
      <p:sp>
        <p:nvSpPr>
          <p:cNvPr id="2" name="Title 1">
            <a:extLst>
              <a:ext uri="{FF2B5EF4-FFF2-40B4-BE49-F238E27FC236}">
                <a16:creationId xmlns:a16="http://schemas.microsoft.com/office/drawing/2014/main" id="{282CFA19-4B72-1C44-B127-CF50645BE80E}"/>
              </a:ext>
            </a:extLst>
          </p:cNvPr>
          <p:cNvSpPr>
            <a:spLocks noGrp="1"/>
          </p:cNvSpPr>
          <p:nvPr>
            <p:ph type="title"/>
          </p:nvPr>
        </p:nvSpPr>
        <p:spPr>
          <a:xfrm>
            <a:off x="429768" y="293687"/>
            <a:ext cx="8229600" cy="876300"/>
          </a:xfrm>
        </p:spPr>
        <p:txBody>
          <a:bodyPr/>
          <a:lstStyle/>
          <a:p>
            <a:r>
              <a:rPr lang="en-US" sz="3600" dirty="0"/>
              <a:t>Some Preliminary Estimates for </a:t>
            </a:r>
            <a:r>
              <a:rPr lang="en-US" sz="3600" dirty="0" err="1"/>
              <a:t>eRHIC</a:t>
            </a:r>
            <a:endParaRPr lang="en-US" sz="3600" dirty="0"/>
          </a:p>
        </p:txBody>
      </p:sp>
      <p:pic>
        <p:nvPicPr>
          <p:cNvPr id="10" name="Picture 9">
            <a:extLst>
              <a:ext uri="{FF2B5EF4-FFF2-40B4-BE49-F238E27FC236}">
                <a16:creationId xmlns:a16="http://schemas.microsoft.com/office/drawing/2014/main" id="{61DD4E3D-50F5-4394-B211-5AF761497C4A}"/>
              </a:ext>
            </a:extLst>
          </p:cNvPr>
          <p:cNvPicPr>
            <a:picLocks noChangeAspect="1"/>
          </p:cNvPicPr>
          <p:nvPr/>
        </p:nvPicPr>
        <p:blipFill rotWithShape="1">
          <a:blip r:embed="rId4"/>
          <a:srcRect r="18520"/>
          <a:stretch/>
        </p:blipFill>
        <p:spPr>
          <a:xfrm>
            <a:off x="76200" y="977673"/>
            <a:ext cx="4191000" cy="3594327"/>
          </a:xfrm>
          <a:prstGeom prst="rect">
            <a:avLst/>
          </a:prstGeom>
        </p:spPr>
      </p:pic>
      <p:graphicFrame>
        <p:nvGraphicFramePr>
          <p:cNvPr id="12" name="Object 11">
            <a:extLst>
              <a:ext uri="{FF2B5EF4-FFF2-40B4-BE49-F238E27FC236}">
                <a16:creationId xmlns:a16="http://schemas.microsoft.com/office/drawing/2014/main" id="{614EED24-C8DA-4E89-AC5D-EAD4E1D16D12}"/>
              </a:ext>
            </a:extLst>
          </p:cNvPr>
          <p:cNvGraphicFramePr>
            <a:graphicFrameLocks noChangeAspect="1"/>
          </p:cNvGraphicFramePr>
          <p:nvPr>
            <p:extLst>
              <p:ext uri="{D42A27DB-BD31-4B8C-83A1-F6EECF244321}">
                <p14:modId xmlns:p14="http://schemas.microsoft.com/office/powerpoint/2010/main" val="1016245201"/>
              </p:ext>
            </p:extLst>
          </p:nvPr>
        </p:nvGraphicFramePr>
        <p:xfrm>
          <a:off x="990600" y="4853703"/>
          <a:ext cx="2548376" cy="732761"/>
        </p:xfrm>
        <a:graphic>
          <a:graphicData uri="http://schemas.openxmlformats.org/presentationml/2006/ole">
            <mc:AlternateContent xmlns:mc="http://schemas.openxmlformats.org/markup-compatibility/2006">
              <mc:Choice xmlns:v="urn:schemas-microsoft-com:vml" Requires="v">
                <p:oleObj spid="_x0000_s67615" name="Equation" r:id="rId5" imgW="1765080" imgH="507960" progId="Equation.DSMT4">
                  <p:embed/>
                </p:oleObj>
              </mc:Choice>
              <mc:Fallback>
                <p:oleObj name="Equation" r:id="rId5" imgW="1765080" imgH="507960" progId="Equation.DSMT4">
                  <p:embed/>
                  <p:pic>
                    <p:nvPicPr>
                      <p:cNvPr id="4" name="Object 3">
                        <a:extLst>
                          <a:ext uri="{FF2B5EF4-FFF2-40B4-BE49-F238E27FC236}">
                            <a16:creationId xmlns:a16="http://schemas.microsoft.com/office/drawing/2014/main" id="{DE535731-15A6-45FD-96C1-2D87AD8F29D9}"/>
                          </a:ext>
                        </a:extLst>
                      </p:cNvPr>
                      <p:cNvPicPr/>
                      <p:nvPr/>
                    </p:nvPicPr>
                    <p:blipFill>
                      <a:blip r:embed="rId6"/>
                      <a:stretch>
                        <a:fillRect/>
                      </a:stretch>
                    </p:blipFill>
                    <p:spPr>
                      <a:xfrm>
                        <a:off x="990600" y="4853703"/>
                        <a:ext cx="2548376" cy="732761"/>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1631402B-7787-47E1-AAFF-8DD39EA43EEB}"/>
              </a:ext>
            </a:extLst>
          </p:cNvPr>
          <p:cNvGraphicFramePr>
            <a:graphicFrameLocks noChangeAspect="1"/>
          </p:cNvGraphicFramePr>
          <p:nvPr>
            <p:extLst>
              <p:ext uri="{D42A27DB-BD31-4B8C-83A1-F6EECF244321}">
                <p14:modId xmlns:p14="http://schemas.microsoft.com/office/powerpoint/2010/main" val="1190502617"/>
              </p:ext>
            </p:extLst>
          </p:nvPr>
        </p:nvGraphicFramePr>
        <p:xfrm>
          <a:off x="6569848" y="5362514"/>
          <a:ext cx="1180358" cy="241300"/>
        </p:xfrm>
        <a:graphic>
          <a:graphicData uri="http://schemas.openxmlformats.org/presentationml/2006/ole">
            <mc:AlternateContent xmlns:mc="http://schemas.openxmlformats.org/markup-compatibility/2006">
              <mc:Choice xmlns:v="urn:schemas-microsoft-com:vml" Requires="v">
                <p:oleObj spid="_x0000_s67616" name="Equation" r:id="rId7" imgW="1117440" imgH="228600" progId="Equation.DSMT4">
                  <p:embed/>
                </p:oleObj>
              </mc:Choice>
              <mc:Fallback>
                <p:oleObj name="Equation" r:id="rId7" imgW="1117440" imgH="228600" progId="Equation.DSMT4">
                  <p:embed/>
                  <p:pic>
                    <p:nvPicPr>
                      <p:cNvPr id="6" name="Object 5">
                        <a:extLst>
                          <a:ext uri="{FF2B5EF4-FFF2-40B4-BE49-F238E27FC236}">
                            <a16:creationId xmlns:a16="http://schemas.microsoft.com/office/drawing/2014/main" id="{ADAA30CC-F60C-41D6-94A4-1A790FC886A4}"/>
                          </a:ext>
                        </a:extLst>
                      </p:cNvPr>
                      <p:cNvPicPr/>
                      <p:nvPr/>
                    </p:nvPicPr>
                    <p:blipFill>
                      <a:blip r:embed="rId8"/>
                      <a:stretch>
                        <a:fillRect/>
                      </a:stretch>
                    </p:blipFill>
                    <p:spPr>
                      <a:xfrm>
                        <a:off x="6569848" y="5362514"/>
                        <a:ext cx="1180358" cy="2413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5F1A35BF-EAB6-42FC-AA14-2CABD7389029}"/>
              </a:ext>
            </a:extLst>
          </p:cNvPr>
          <p:cNvGraphicFramePr>
            <a:graphicFrameLocks noChangeAspect="1"/>
          </p:cNvGraphicFramePr>
          <p:nvPr>
            <p:extLst>
              <p:ext uri="{D42A27DB-BD31-4B8C-83A1-F6EECF244321}">
                <p14:modId xmlns:p14="http://schemas.microsoft.com/office/powerpoint/2010/main" val="7315018"/>
              </p:ext>
            </p:extLst>
          </p:nvPr>
        </p:nvGraphicFramePr>
        <p:xfrm>
          <a:off x="6566149" y="5739046"/>
          <a:ext cx="1134190" cy="272247"/>
        </p:xfrm>
        <a:graphic>
          <a:graphicData uri="http://schemas.openxmlformats.org/presentationml/2006/ole">
            <mc:AlternateContent xmlns:mc="http://schemas.openxmlformats.org/markup-compatibility/2006">
              <mc:Choice xmlns:v="urn:schemas-microsoft-com:vml" Requires="v">
                <p:oleObj spid="_x0000_s67617" name="Equation" r:id="rId9" imgW="952200" imgH="228600" progId="Equation.DSMT4">
                  <p:embed/>
                </p:oleObj>
              </mc:Choice>
              <mc:Fallback>
                <p:oleObj name="Equation" r:id="rId9" imgW="952200" imgH="228600" progId="Equation.DSMT4">
                  <p:embed/>
                  <p:pic>
                    <p:nvPicPr>
                      <p:cNvPr id="7" name="Object 6">
                        <a:extLst>
                          <a:ext uri="{FF2B5EF4-FFF2-40B4-BE49-F238E27FC236}">
                            <a16:creationId xmlns:a16="http://schemas.microsoft.com/office/drawing/2014/main" id="{355CC6E7-0792-4D2C-9D72-FD70EBE5251C}"/>
                          </a:ext>
                        </a:extLst>
                      </p:cNvPr>
                      <p:cNvPicPr/>
                      <p:nvPr/>
                    </p:nvPicPr>
                    <p:blipFill>
                      <a:blip r:embed="rId10"/>
                      <a:stretch>
                        <a:fillRect/>
                      </a:stretch>
                    </p:blipFill>
                    <p:spPr>
                      <a:xfrm>
                        <a:off x="6566149" y="5739046"/>
                        <a:ext cx="1134190" cy="272247"/>
                      </a:xfrm>
                      <a:prstGeom prst="rect">
                        <a:avLst/>
                      </a:prstGeom>
                    </p:spPr>
                  </p:pic>
                </p:oleObj>
              </mc:Fallback>
            </mc:AlternateContent>
          </a:graphicData>
        </a:graphic>
      </p:graphicFrame>
      <p:pic>
        <p:nvPicPr>
          <p:cNvPr id="15" name="Picture 14">
            <a:extLst>
              <a:ext uri="{FF2B5EF4-FFF2-40B4-BE49-F238E27FC236}">
                <a16:creationId xmlns:a16="http://schemas.microsoft.com/office/drawing/2014/main" id="{AB6EC362-709C-4160-809B-7EAEAA7BB8D4}"/>
              </a:ext>
            </a:extLst>
          </p:cNvPr>
          <p:cNvPicPr>
            <a:picLocks noChangeAspect="1"/>
          </p:cNvPicPr>
          <p:nvPr/>
        </p:nvPicPr>
        <p:blipFill>
          <a:blip r:embed="rId11"/>
          <a:stretch>
            <a:fillRect/>
          </a:stretch>
        </p:blipFill>
        <p:spPr>
          <a:xfrm>
            <a:off x="4413909" y="1169987"/>
            <a:ext cx="3358491" cy="2733381"/>
          </a:xfrm>
          <a:prstGeom prst="rect">
            <a:avLst/>
          </a:prstGeom>
        </p:spPr>
      </p:pic>
      <p:graphicFrame>
        <p:nvGraphicFramePr>
          <p:cNvPr id="16" name="Object 15">
            <a:extLst>
              <a:ext uri="{FF2B5EF4-FFF2-40B4-BE49-F238E27FC236}">
                <a16:creationId xmlns:a16="http://schemas.microsoft.com/office/drawing/2014/main" id="{3827740C-FCF3-4563-83F9-8524B0679CBC}"/>
              </a:ext>
            </a:extLst>
          </p:cNvPr>
          <p:cNvGraphicFramePr>
            <a:graphicFrameLocks noChangeAspect="1"/>
          </p:cNvGraphicFramePr>
          <p:nvPr>
            <p:extLst>
              <p:ext uri="{D42A27DB-BD31-4B8C-83A1-F6EECF244321}">
                <p14:modId xmlns:p14="http://schemas.microsoft.com/office/powerpoint/2010/main" val="4074416738"/>
              </p:ext>
            </p:extLst>
          </p:nvPr>
        </p:nvGraphicFramePr>
        <p:xfrm>
          <a:off x="990600" y="5739046"/>
          <a:ext cx="1540048" cy="344246"/>
        </p:xfrm>
        <a:graphic>
          <a:graphicData uri="http://schemas.openxmlformats.org/presentationml/2006/ole">
            <mc:AlternateContent xmlns:mc="http://schemas.openxmlformats.org/markup-compatibility/2006">
              <mc:Choice xmlns:v="urn:schemas-microsoft-com:vml" Requires="v">
                <p:oleObj spid="_x0000_s67618" name="Equation" r:id="rId12" imgW="1079280" imgH="241200" progId="Equation.DSMT4">
                  <p:embed/>
                </p:oleObj>
              </mc:Choice>
              <mc:Fallback>
                <p:oleObj name="Equation" r:id="rId12" imgW="1079280" imgH="241200" progId="Equation.DSMT4">
                  <p:embed/>
                  <p:pic>
                    <p:nvPicPr>
                      <p:cNvPr id="3" name="Object 2">
                        <a:extLst>
                          <a:ext uri="{FF2B5EF4-FFF2-40B4-BE49-F238E27FC236}">
                            <a16:creationId xmlns:a16="http://schemas.microsoft.com/office/drawing/2014/main" id="{2D2CD342-CC72-4A34-A9BD-90F19519CA71}"/>
                          </a:ext>
                        </a:extLst>
                      </p:cNvPr>
                      <p:cNvPicPr/>
                      <p:nvPr/>
                    </p:nvPicPr>
                    <p:blipFill>
                      <a:blip r:embed="rId13"/>
                      <a:stretch>
                        <a:fillRect/>
                      </a:stretch>
                    </p:blipFill>
                    <p:spPr>
                      <a:xfrm>
                        <a:off x="990600" y="5739046"/>
                        <a:ext cx="1540048" cy="344246"/>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061A3455-2FC7-47B6-AE6F-AD6E198B974C}"/>
              </a:ext>
            </a:extLst>
          </p:cNvPr>
          <p:cNvSpPr txBox="1"/>
          <p:nvPr/>
        </p:nvSpPr>
        <p:spPr>
          <a:xfrm>
            <a:off x="5238392" y="1447800"/>
            <a:ext cx="1224891" cy="276999"/>
          </a:xfrm>
          <a:prstGeom prst="rect">
            <a:avLst/>
          </a:prstGeom>
          <a:noFill/>
        </p:spPr>
        <p:txBody>
          <a:bodyPr wrap="square" rtlCol="0">
            <a:spAutoFit/>
          </a:bodyPr>
          <a:lstStyle/>
          <a:p>
            <a:r>
              <a:rPr lang="en-US" sz="1200" dirty="0"/>
              <a:t>In Beam frame</a:t>
            </a:r>
          </a:p>
        </p:txBody>
      </p:sp>
      <p:sp>
        <p:nvSpPr>
          <p:cNvPr id="18" name="TextBox 17">
            <a:extLst>
              <a:ext uri="{FF2B5EF4-FFF2-40B4-BE49-F238E27FC236}">
                <a16:creationId xmlns:a16="http://schemas.microsoft.com/office/drawing/2014/main" id="{3E128FE9-4633-4D21-8117-602A451F6A7E}"/>
              </a:ext>
            </a:extLst>
          </p:cNvPr>
          <p:cNvSpPr txBox="1"/>
          <p:nvPr/>
        </p:nvSpPr>
        <p:spPr>
          <a:xfrm>
            <a:off x="5341258" y="4576704"/>
            <a:ext cx="1224891" cy="276999"/>
          </a:xfrm>
          <a:prstGeom prst="rect">
            <a:avLst/>
          </a:prstGeom>
          <a:noFill/>
        </p:spPr>
        <p:txBody>
          <a:bodyPr wrap="square" rtlCol="0">
            <a:spAutoFit/>
          </a:bodyPr>
          <a:lstStyle/>
          <a:p>
            <a:r>
              <a:rPr lang="en-US" sz="1200" dirty="0"/>
              <a:t>In lab frame</a:t>
            </a:r>
          </a:p>
        </p:txBody>
      </p:sp>
    </p:spTree>
    <p:extLst>
      <p:ext uri="{BB962C8B-B14F-4D97-AF65-F5344CB8AC3E}">
        <p14:creationId xmlns:p14="http://schemas.microsoft.com/office/powerpoint/2010/main" val="1898491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rot="212926">
            <a:off x="3238500" y="4572000"/>
            <a:ext cx="3671987" cy="185942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4648200" y="6166542"/>
            <a:ext cx="1219200" cy="462858"/>
          </a:xfrm>
          <a:prstGeom prst="ellipse">
            <a:avLst/>
          </a:prstGeom>
          <a:solidFill>
            <a:schemeClr val="bg1"/>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 name="Title 1"/>
          <p:cNvSpPr>
            <a:spLocks noGrp="1"/>
          </p:cNvSpPr>
          <p:nvPr>
            <p:ph type="title"/>
          </p:nvPr>
        </p:nvSpPr>
        <p:spPr>
          <a:xfrm>
            <a:off x="76200" y="304800"/>
            <a:ext cx="8991600" cy="792162"/>
          </a:xfrm>
        </p:spPr>
        <p:txBody>
          <a:bodyPr/>
          <a:lstStyle/>
          <a:p>
            <a:r>
              <a:rPr lang="en-US" sz="4000" dirty="0"/>
              <a:t>Overall Structure of </a:t>
            </a:r>
            <a:r>
              <a:rPr lang="en-US" sz="4000" dirty="0" err="1"/>
              <a:t>CeC</a:t>
            </a:r>
            <a:r>
              <a:rPr lang="en-US" sz="4000" dirty="0"/>
              <a:t> Prediction</a:t>
            </a:r>
          </a:p>
        </p:txBody>
      </p:sp>
      <p:sp>
        <p:nvSpPr>
          <p:cNvPr id="5" name="TextBox 4"/>
          <p:cNvSpPr txBox="1"/>
          <p:nvPr/>
        </p:nvSpPr>
        <p:spPr>
          <a:xfrm>
            <a:off x="76200" y="2119995"/>
            <a:ext cx="1828800" cy="1323439"/>
          </a:xfrm>
          <a:prstGeom prst="rect">
            <a:avLst/>
          </a:prstGeom>
          <a:noFill/>
          <a:ln>
            <a:solidFill>
              <a:schemeClr val="accent1">
                <a:shade val="50000"/>
              </a:schemeClr>
            </a:solidFill>
          </a:ln>
        </p:spPr>
        <p:txBody>
          <a:bodyPr wrap="square" rtlCol="0">
            <a:spAutoFit/>
          </a:bodyPr>
          <a:lstStyle/>
          <a:p>
            <a:r>
              <a:rPr lang="en-US" sz="1600" b="1" dirty="0"/>
              <a:t>A. Prediction of the single pass kicks received by an ion in the cooling section</a:t>
            </a:r>
          </a:p>
        </p:txBody>
      </p:sp>
      <p:cxnSp>
        <p:nvCxnSpPr>
          <p:cNvPr id="7" name="Straight Arrow Connector 6"/>
          <p:cNvCxnSpPr>
            <a:stCxn id="5" idx="3"/>
          </p:cNvCxnSpPr>
          <p:nvPr/>
        </p:nvCxnSpPr>
        <p:spPr>
          <a:xfrm flipV="1">
            <a:off x="1905000" y="2412386"/>
            <a:ext cx="304800" cy="3693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285999" y="1335165"/>
            <a:ext cx="2895601" cy="2308324"/>
          </a:xfrm>
          <a:prstGeom prst="rect">
            <a:avLst/>
          </a:prstGeom>
          <a:noFill/>
          <a:ln>
            <a:solidFill>
              <a:schemeClr val="accent1">
                <a:shade val="50000"/>
              </a:schemeClr>
            </a:solidFill>
          </a:ln>
        </p:spPr>
        <p:txBody>
          <a:bodyPr wrap="square" rtlCol="0">
            <a:spAutoFit/>
          </a:bodyPr>
          <a:lstStyle/>
          <a:p>
            <a:r>
              <a:rPr lang="en-US" dirty="0"/>
              <a:t>Ion’s initial condition</a:t>
            </a:r>
          </a:p>
          <a:p>
            <a:r>
              <a:rPr lang="en-US" dirty="0"/>
              <a:t> x,   x’,    y,   y’,   t,    E</a:t>
            </a:r>
          </a:p>
          <a:p>
            <a:r>
              <a:rPr lang="en-US" dirty="0"/>
              <a:t> …   …     …   …   …    …</a:t>
            </a:r>
          </a:p>
          <a:p>
            <a:r>
              <a:rPr lang="en-US" dirty="0"/>
              <a:t> …    …     …   …   …   … </a:t>
            </a:r>
          </a:p>
          <a:p>
            <a:endParaRPr lang="en-US" dirty="0"/>
          </a:p>
          <a:p>
            <a:endParaRPr lang="en-US" dirty="0"/>
          </a:p>
          <a:p>
            <a:endParaRPr lang="en-US" dirty="0"/>
          </a:p>
          <a:p>
            <a:endParaRPr lang="en-US" dirty="0"/>
          </a:p>
        </p:txBody>
      </p:sp>
      <p:sp>
        <p:nvSpPr>
          <p:cNvPr id="9" name="TextBox 8"/>
          <p:cNvSpPr txBox="1"/>
          <p:nvPr/>
        </p:nvSpPr>
        <p:spPr>
          <a:xfrm>
            <a:off x="5181600" y="1335165"/>
            <a:ext cx="2002367" cy="2308324"/>
          </a:xfrm>
          <a:prstGeom prst="rect">
            <a:avLst/>
          </a:prstGeom>
          <a:noFill/>
          <a:ln>
            <a:solidFill>
              <a:schemeClr val="accent1">
                <a:shade val="50000"/>
              </a:schemeClr>
            </a:solidFill>
          </a:ln>
        </p:spPr>
        <p:txBody>
          <a:bodyPr wrap="square" rtlCol="0">
            <a:spAutoFit/>
          </a:bodyPr>
          <a:lstStyle/>
          <a:p>
            <a:r>
              <a:rPr lang="en-US" dirty="0"/>
              <a:t>Kicks due to </a:t>
            </a:r>
            <a:r>
              <a:rPr lang="en-US" dirty="0" err="1"/>
              <a:t>CeC</a:t>
            </a:r>
            <a:endParaRPr lang="en-US" dirty="0"/>
          </a:p>
          <a:p>
            <a:r>
              <a:rPr lang="en-US" dirty="0"/>
              <a:t> dx’,   </a:t>
            </a:r>
            <a:r>
              <a:rPr lang="en-US" dirty="0" err="1"/>
              <a:t>dy</a:t>
            </a:r>
            <a:r>
              <a:rPr lang="en-US" dirty="0"/>
              <a:t>’,    </a:t>
            </a:r>
            <a:r>
              <a:rPr lang="en-US" dirty="0" err="1"/>
              <a:t>dE</a:t>
            </a:r>
            <a:endParaRPr lang="en-US" dirty="0"/>
          </a:p>
          <a:p>
            <a:r>
              <a:rPr lang="en-US" dirty="0"/>
              <a:t> …   …     …   …  </a:t>
            </a:r>
          </a:p>
          <a:p>
            <a:r>
              <a:rPr lang="en-US" dirty="0"/>
              <a:t> …   …     …   … </a:t>
            </a:r>
          </a:p>
          <a:p>
            <a:endParaRPr lang="en-US" dirty="0"/>
          </a:p>
          <a:p>
            <a:endParaRPr lang="en-US" dirty="0"/>
          </a:p>
          <a:p>
            <a:endParaRPr lang="en-US" dirty="0"/>
          </a:p>
          <a:p>
            <a:endParaRPr lang="en-US" dirty="0"/>
          </a:p>
        </p:txBody>
      </p:sp>
      <p:sp>
        <p:nvSpPr>
          <p:cNvPr id="11" name="TextBox 10"/>
          <p:cNvSpPr txBox="1"/>
          <p:nvPr/>
        </p:nvSpPr>
        <p:spPr>
          <a:xfrm>
            <a:off x="76200" y="5221069"/>
            <a:ext cx="2781300" cy="584775"/>
          </a:xfrm>
          <a:prstGeom prst="rect">
            <a:avLst/>
          </a:prstGeom>
          <a:noFill/>
          <a:ln>
            <a:solidFill>
              <a:schemeClr val="accent1">
                <a:shade val="95000"/>
                <a:satMod val="105000"/>
              </a:schemeClr>
            </a:solidFill>
          </a:ln>
        </p:spPr>
        <p:txBody>
          <a:bodyPr wrap="square" rtlCol="0">
            <a:spAutoFit/>
          </a:bodyPr>
          <a:lstStyle/>
          <a:p>
            <a:pPr algn="ctr"/>
            <a:r>
              <a:rPr lang="en-US" sz="1600" b="1" dirty="0"/>
              <a:t>B. Long term prediction for circulating ions</a:t>
            </a:r>
          </a:p>
        </p:txBody>
      </p:sp>
      <p:sp>
        <p:nvSpPr>
          <p:cNvPr id="12" name="Rectangle 11"/>
          <p:cNvSpPr/>
          <p:nvPr/>
        </p:nvSpPr>
        <p:spPr>
          <a:xfrm rot="19326140">
            <a:off x="6666247" y="5047196"/>
            <a:ext cx="304800" cy="4832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rot="3143402">
            <a:off x="6434505" y="5269814"/>
            <a:ext cx="966401" cy="338554"/>
          </a:xfrm>
          <a:prstGeom prst="rect">
            <a:avLst/>
          </a:prstGeom>
          <a:noFill/>
        </p:spPr>
        <p:txBody>
          <a:bodyPr wrap="square" rtlCol="0">
            <a:spAutoFit/>
          </a:bodyPr>
          <a:lstStyle/>
          <a:p>
            <a:r>
              <a:rPr lang="en-US" sz="1600" dirty="0" err="1"/>
              <a:t>CeC</a:t>
            </a:r>
            <a:endParaRPr lang="en-US" sz="1600" dirty="0"/>
          </a:p>
        </p:txBody>
      </p:sp>
      <p:cxnSp>
        <p:nvCxnSpPr>
          <p:cNvPr id="16" name="Straight Arrow Connector 15"/>
          <p:cNvCxnSpPr/>
          <p:nvPr/>
        </p:nvCxnSpPr>
        <p:spPr>
          <a:xfrm flipV="1">
            <a:off x="6203790" y="6172200"/>
            <a:ext cx="273210" cy="109196"/>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8" name="Curved Left Arrow 17"/>
          <p:cNvSpPr/>
          <p:nvPr/>
        </p:nvSpPr>
        <p:spPr>
          <a:xfrm>
            <a:off x="7183967" y="2624552"/>
            <a:ext cx="1302522" cy="302066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1" name="Straight Arrow Connector 20"/>
          <p:cNvCxnSpPr>
            <a:stCxn id="11" idx="3"/>
          </p:cNvCxnSpPr>
          <p:nvPr/>
        </p:nvCxnSpPr>
        <p:spPr>
          <a:xfrm>
            <a:off x="2857500" y="5513457"/>
            <a:ext cx="32697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5400000">
            <a:off x="7215904" y="3834884"/>
            <a:ext cx="1485900" cy="369332"/>
          </a:xfrm>
          <a:prstGeom prst="rect">
            <a:avLst/>
          </a:prstGeom>
          <a:noFill/>
        </p:spPr>
        <p:txBody>
          <a:bodyPr wrap="square" rtlCol="0">
            <a:spAutoFit/>
          </a:bodyPr>
          <a:lstStyle/>
          <a:p>
            <a:r>
              <a:rPr lang="en-US" dirty="0"/>
              <a:t>Interpolation</a:t>
            </a:r>
          </a:p>
        </p:txBody>
      </p:sp>
      <p:sp>
        <p:nvSpPr>
          <p:cNvPr id="4" name="Oval 3"/>
          <p:cNvSpPr/>
          <p:nvPr/>
        </p:nvSpPr>
        <p:spPr>
          <a:xfrm>
            <a:off x="5257800" y="6254677"/>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410200" y="6277485"/>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486400" y="6324600"/>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638800" y="6290258"/>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486400" y="6483277"/>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410200" y="6442658"/>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257800" y="6366458"/>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800600" y="6483277"/>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953000" y="6248400"/>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257800" y="6477000"/>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105400" y="6283981"/>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953000" y="6330877"/>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5105400" y="6400800"/>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961553" y="6477000"/>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800600" y="6360181"/>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638800" y="6290258"/>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334000" y="6207781"/>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181600" y="6483277"/>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638800" y="6407077"/>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685133" y="5838449"/>
            <a:ext cx="1221533" cy="369332"/>
          </a:xfrm>
          <a:prstGeom prst="rect">
            <a:avLst/>
          </a:prstGeom>
          <a:noFill/>
        </p:spPr>
        <p:txBody>
          <a:bodyPr wrap="square" rtlCol="0">
            <a:spAutoFit/>
          </a:bodyPr>
          <a:lstStyle/>
          <a:p>
            <a:r>
              <a:rPr lang="en-US" dirty="0"/>
              <a:t>Ion bunch</a:t>
            </a:r>
          </a:p>
        </p:txBody>
      </p:sp>
    </p:spTree>
    <p:extLst>
      <p:ext uri="{BB962C8B-B14F-4D97-AF65-F5344CB8AC3E}">
        <p14:creationId xmlns:p14="http://schemas.microsoft.com/office/powerpoint/2010/main" val="2329599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201" y="304800"/>
            <a:ext cx="8229600" cy="1447800"/>
          </a:xfrm>
        </p:spPr>
        <p:txBody>
          <a:bodyPr>
            <a:normAutofit/>
          </a:bodyPr>
          <a:lstStyle/>
          <a:p>
            <a:r>
              <a:rPr lang="en-US" dirty="0"/>
              <a:t>MBEC (Chicane-based </a:t>
            </a:r>
            <a:r>
              <a:rPr lang="en-US" dirty="0" err="1"/>
              <a:t>CeC</a:t>
            </a:r>
            <a:r>
              <a:rPr lang="en-US" dirty="0"/>
              <a:t>)</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592803" cy="1449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239AE1CE-5CDC-45AB-8923-F21CB7867252}"/>
              </a:ext>
            </a:extLst>
          </p:cNvPr>
          <p:cNvSpPr txBox="1"/>
          <p:nvPr/>
        </p:nvSpPr>
        <p:spPr>
          <a:xfrm>
            <a:off x="152400" y="3200400"/>
            <a:ext cx="8001000" cy="2585323"/>
          </a:xfrm>
          <a:prstGeom prst="rect">
            <a:avLst/>
          </a:prstGeom>
          <a:noFill/>
        </p:spPr>
        <p:txBody>
          <a:bodyPr wrap="square" rtlCol="0">
            <a:spAutoFit/>
          </a:bodyPr>
          <a:lstStyle/>
          <a:p>
            <a:r>
              <a:rPr lang="en-US" dirty="0">
                <a:solidFill>
                  <a:srgbClr val="000099"/>
                </a:solidFill>
              </a:rPr>
              <a:t>Enhanced bunching: single stage – VL, FEL2007</a:t>
            </a:r>
          </a:p>
          <a:p>
            <a:endParaRPr lang="en-US" dirty="0">
              <a:solidFill>
                <a:srgbClr val="000099"/>
              </a:solidFill>
            </a:endParaRPr>
          </a:p>
          <a:p>
            <a:r>
              <a:rPr lang="en-US" dirty="0">
                <a:solidFill>
                  <a:srgbClr val="000099"/>
                </a:solidFill>
              </a:rPr>
              <a:t>Micro-bunching: MB Amplifier, Single &amp; Multi-stage, D. Ratner, PRL, 2013</a:t>
            </a:r>
          </a:p>
          <a:p>
            <a:endParaRPr lang="en-US" dirty="0">
              <a:solidFill>
                <a:srgbClr val="000099"/>
              </a:solidFill>
            </a:endParaRPr>
          </a:p>
          <a:p>
            <a:r>
              <a:rPr lang="en-US" dirty="0">
                <a:solidFill>
                  <a:srgbClr val="000099"/>
                </a:solidFill>
              </a:rPr>
              <a:t>Cooling rate for </a:t>
            </a:r>
            <a:r>
              <a:rPr lang="en-US" dirty="0" err="1">
                <a:solidFill>
                  <a:srgbClr val="000099"/>
                </a:solidFill>
              </a:rPr>
              <a:t>microbunched</a:t>
            </a:r>
            <a:r>
              <a:rPr lang="en-US" dirty="0">
                <a:solidFill>
                  <a:srgbClr val="000099"/>
                </a:solidFill>
              </a:rPr>
              <a:t> electron cooling without amplification, G. </a:t>
            </a:r>
            <a:r>
              <a:rPr lang="en-US" dirty="0" err="1">
                <a:solidFill>
                  <a:srgbClr val="000099"/>
                </a:solidFill>
              </a:rPr>
              <a:t>Stupakov</a:t>
            </a:r>
            <a:r>
              <a:rPr lang="en-US" dirty="0">
                <a:solidFill>
                  <a:srgbClr val="000099"/>
                </a:solidFill>
              </a:rPr>
              <a:t>, PRAB, 2018</a:t>
            </a:r>
          </a:p>
          <a:p>
            <a:endParaRPr lang="en-US" dirty="0">
              <a:solidFill>
                <a:srgbClr val="000099"/>
              </a:solidFill>
            </a:endParaRPr>
          </a:p>
          <a:p>
            <a:r>
              <a:rPr lang="en-US" dirty="0" err="1">
                <a:solidFill>
                  <a:srgbClr val="000099"/>
                </a:solidFill>
              </a:rPr>
              <a:t>Microbunched</a:t>
            </a:r>
            <a:r>
              <a:rPr lang="en-US" dirty="0">
                <a:solidFill>
                  <a:srgbClr val="000099"/>
                </a:solidFill>
              </a:rPr>
              <a:t> electron cooling with amplification cascade, G. </a:t>
            </a:r>
            <a:r>
              <a:rPr lang="en-US" dirty="0" err="1">
                <a:solidFill>
                  <a:srgbClr val="000099"/>
                </a:solidFill>
              </a:rPr>
              <a:t>Stupakov</a:t>
            </a:r>
            <a:r>
              <a:rPr lang="en-US" dirty="0">
                <a:solidFill>
                  <a:srgbClr val="000099"/>
                </a:solidFill>
              </a:rPr>
              <a:t> and P. </a:t>
            </a:r>
            <a:r>
              <a:rPr lang="en-US" dirty="0" err="1">
                <a:solidFill>
                  <a:srgbClr val="000099"/>
                </a:solidFill>
              </a:rPr>
              <a:t>Baxevanis</a:t>
            </a:r>
            <a:r>
              <a:rPr lang="en-US" dirty="0">
                <a:solidFill>
                  <a:srgbClr val="000099"/>
                </a:solidFill>
              </a:rPr>
              <a:t>, PRAB, 2019</a:t>
            </a:r>
          </a:p>
        </p:txBody>
      </p:sp>
    </p:spTree>
    <p:extLst>
      <p:ext uri="{BB962C8B-B14F-4D97-AF65-F5344CB8AC3E}">
        <p14:creationId xmlns:p14="http://schemas.microsoft.com/office/powerpoint/2010/main" val="1323263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dirty="0"/>
              <a:t>Analysis of MBEC: Single Ion Approach I</a:t>
            </a: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nvGraphicFramePr>
        <p:xfrm>
          <a:off x="1562100" y="1924050"/>
          <a:ext cx="5146675" cy="1106488"/>
        </p:xfrm>
        <a:graphic>
          <a:graphicData uri="http://schemas.openxmlformats.org/presentationml/2006/ole">
            <mc:AlternateContent xmlns:mc="http://schemas.openxmlformats.org/markup-compatibility/2006">
              <mc:Choice xmlns:v="urn:schemas-microsoft-com:vml" Requires="v">
                <p:oleObj spid="_x0000_s40034" name="Equation" r:id="rId3" imgW="3365500" imgH="723900" progId="Equation.DSMT4">
                  <p:embed/>
                </p:oleObj>
              </mc:Choice>
              <mc:Fallback>
                <p:oleObj name="Equation" r:id="rId3" imgW="3365500" imgH="723900" progId="Equation.DSMT4">
                  <p:embed/>
                  <p:pic>
                    <p:nvPicPr>
                      <p:cNvPr id="9" name="Object 8"/>
                      <p:cNvPicPr/>
                      <p:nvPr/>
                    </p:nvPicPr>
                    <p:blipFill>
                      <a:blip r:embed="rId4"/>
                      <a:stretch>
                        <a:fillRect/>
                      </a:stretch>
                    </p:blipFill>
                    <p:spPr>
                      <a:xfrm>
                        <a:off x="1562100" y="1924050"/>
                        <a:ext cx="5146675" cy="1106488"/>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295469" y="4038600"/>
          <a:ext cx="3536302" cy="806260"/>
        </p:xfrm>
        <a:graphic>
          <a:graphicData uri="http://schemas.openxmlformats.org/presentationml/2006/ole">
            <mc:AlternateContent xmlns:mc="http://schemas.openxmlformats.org/markup-compatibility/2006">
              <mc:Choice xmlns:v="urn:schemas-microsoft-com:vml" Requires="v">
                <p:oleObj spid="_x0000_s40035" name="Equation" r:id="rId5" imgW="2171520" imgH="495000" progId="Equation.DSMT4">
                  <p:embed/>
                </p:oleObj>
              </mc:Choice>
              <mc:Fallback>
                <p:oleObj name="Equation" r:id="rId5" imgW="2171520" imgH="495000" progId="Equation.DSMT4">
                  <p:embed/>
                  <p:pic>
                    <p:nvPicPr>
                      <p:cNvPr id="10" name="Object 9"/>
                      <p:cNvPicPr/>
                      <p:nvPr/>
                    </p:nvPicPr>
                    <p:blipFill>
                      <a:blip r:embed="rId6"/>
                      <a:stretch>
                        <a:fillRect/>
                      </a:stretch>
                    </p:blipFill>
                    <p:spPr>
                      <a:xfrm>
                        <a:off x="295469" y="4038600"/>
                        <a:ext cx="3536302" cy="806260"/>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7467600" y="2277090"/>
          <a:ext cx="742950" cy="665163"/>
        </p:xfrm>
        <a:graphic>
          <a:graphicData uri="http://schemas.openxmlformats.org/presentationml/2006/ole">
            <mc:AlternateContent xmlns:mc="http://schemas.openxmlformats.org/markup-compatibility/2006">
              <mc:Choice xmlns:v="urn:schemas-microsoft-com:vml" Requires="v">
                <p:oleObj spid="_x0000_s40036" name="Equation" r:id="rId7" imgW="482400" imgH="431640" progId="Equation.DSMT4">
                  <p:embed/>
                </p:oleObj>
              </mc:Choice>
              <mc:Fallback>
                <p:oleObj name="Equation" r:id="rId7" imgW="482400" imgH="431640" progId="Equation.DSMT4">
                  <p:embed/>
                  <p:pic>
                    <p:nvPicPr>
                      <p:cNvPr id="11" name="Object 10"/>
                      <p:cNvPicPr/>
                      <p:nvPr/>
                    </p:nvPicPr>
                    <p:blipFill>
                      <a:blip r:embed="rId8"/>
                      <a:stretch>
                        <a:fillRect/>
                      </a:stretch>
                    </p:blipFill>
                    <p:spPr>
                      <a:xfrm>
                        <a:off x="7467600" y="2277090"/>
                        <a:ext cx="742950" cy="665163"/>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4267201" y="3962400"/>
          <a:ext cx="4191000" cy="962526"/>
        </p:xfrm>
        <a:graphic>
          <a:graphicData uri="http://schemas.openxmlformats.org/presentationml/2006/ole">
            <mc:AlternateContent xmlns:mc="http://schemas.openxmlformats.org/markup-compatibility/2006">
              <mc:Choice xmlns:v="urn:schemas-microsoft-com:vml" Requires="v">
                <p:oleObj spid="_x0000_s40037" name="Equation" r:id="rId9" imgW="2654280" imgH="609480" progId="Equation.DSMT4">
                  <p:embed/>
                </p:oleObj>
              </mc:Choice>
              <mc:Fallback>
                <p:oleObj name="Equation" r:id="rId9" imgW="2654280" imgH="609480" progId="Equation.DSMT4">
                  <p:embed/>
                  <p:pic>
                    <p:nvPicPr>
                      <p:cNvPr id="12" name="Object 11"/>
                      <p:cNvPicPr/>
                      <p:nvPr/>
                    </p:nvPicPr>
                    <p:blipFill>
                      <a:blip r:embed="rId10"/>
                      <a:stretch>
                        <a:fillRect/>
                      </a:stretch>
                    </p:blipFill>
                    <p:spPr>
                      <a:xfrm>
                        <a:off x="4267201" y="3962400"/>
                        <a:ext cx="4191000" cy="962526"/>
                      </a:xfrm>
                      <a:prstGeom prst="rect">
                        <a:avLst/>
                      </a:prstGeom>
                    </p:spPr>
                  </p:pic>
                </p:oleObj>
              </mc:Fallback>
            </mc:AlternateContent>
          </a:graphicData>
        </a:graphic>
      </p:graphicFrame>
      <p:sp>
        <p:nvSpPr>
          <p:cNvPr id="13"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 name="Object 13"/>
          <p:cNvGraphicFramePr>
            <a:graphicFrameLocks noChangeAspect="1"/>
          </p:cNvGraphicFramePr>
          <p:nvPr/>
        </p:nvGraphicFramePr>
        <p:xfrm>
          <a:off x="2352675" y="3406775"/>
          <a:ext cx="3905250" cy="506413"/>
        </p:xfrm>
        <a:graphic>
          <a:graphicData uri="http://schemas.openxmlformats.org/presentationml/2006/ole">
            <mc:AlternateContent xmlns:mc="http://schemas.openxmlformats.org/markup-compatibility/2006">
              <mc:Choice xmlns:v="urn:schemas-microsoft-com:vml" Requires="v">
                <p:oleObj spid="_x0000_s40038" name="Equation" r:id="rId11" imgW="2247900" imgH="279400" progId="Equation.DSMT4">
                  <p:embed/>
                </p:oleObj>
              </mc:Choice>
              <mc:Fallback>
                <p:oleObj name="Equation" r:id="rId11" imgW="2247900" imgH="279400" progId="Equation.DSMT4">
                  <p:embed/>
                  <p:pic>
                    <p:nvPicPr>
                      <p:cNvPr id="14" name="Object 13"/>
                      <p:cNvPicPr>
                        <a:picLocks noChangeAspect="1" noChangeArrowheads="1"/>
                      </p:cNvPicPr>
                      <p:nvPr/>
                    </p:nvPicPr>
                    <p:blipFill>
                      <a:blip r:embed="rId12"/>
                      <a:srcRect/>
                      <a:stretch>
                        <a:fillRect/>
                      </a:stretch>
                    </p:blipFill>
                    <p:spPr bwMode="auto">
                      <a:xfrm>
                        <a:off x="2352675" y="3406775"/>
                        <a:ext cx="3905250" cy="506413"/>
                      </a:xfrm>
                      <a:prstGeom prst="rect">
                        <a:avLst/>
                      </a:prstGeom>
                      <a:noFill/>
                    </p:spPr>
                  </p:pic>
                </p:oleObj>
              </mc:Fallback>
            </mc:AlternateContent>
          </a:graphicData>
        </a:graphic>
      </p:graphicFrame>
      <p:sp>
        <p:nvSpPr>
          <p:cNvPr id="15"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nvGraphicFramePr>
        <p:xfrm>
          <a:off x="1406525" y="5421313"/>
          <a:ext cx="6538913" cy="1131887"/>
        </p:xfrm>
        <a:graphic>
          <a:graphicData uri="http://schemas.openxmlformats.org/presentationml/2006/ole">
            <mc:AlternateContent xmlns:mc="http://schemas.openxmlformats.org/markup-compatibility/2006">
              <mc:Choice xmlns:v="urn:schemas-microsoft-com:vml" Requires="v">
                <p:oleObj spid="_x0000_s40039" name="Equation" r:id="rId13" imgW="3517900" imgH="596900" progId="Equation.DSMT4">
                  <p:embed/>
                </p:oleObj>
              </mc:Choice>
              <mc:Fallback>
                <p:oleObj name="Equation" r:id="rId13" imgW="3517900" imgH="596900" progId="Equation.DSMT4">
                  <p:embed/>
                  <p:pic>
                    <p:nvPicPr>
                      <p:cNvPr id="16" name="Object 15"/>
                      <p:cNvPicPr>
                        <a:picLocks noChangeAspect="1" noChangeArrowheads="1"/>
                      </p:cNvPicPr>
                      <p:nvPr/>
                    </p:nvPicPr>
                    <p:blipFill>
                      <a:blip r:embed="rId14"/>
                      <a:srcRect/>
                      <a:stretch>
                        <a:fillRect/>
                      </a:stretch>
                    </p:blipFill>
                    <p:spPr bwMode="auto">
                      <a:xfrm>
                        <a:off x="1406525" y="5421313"/>
                        <a:ext cx="6538913" cy="1131887"/>
                      </a:xfrm>
                      <a:prstGeom prst="rect">
                        <a:avLst/>
                      </a:prstGeom>
                      <a:noFill/>
                    </p:spPr>
                  </p:pic>
                </p:oleObj>
              </mc:Fallback>
            </mc:AlternateContent>
          </a:graphicData>
        </a:graphic>
      </p:graphicFrame>
      <p:sp>
        <p:nvSpPr>
          <p:cNvPr id="17" name="TextBox 16"/>
          <p:cNvSpPr txBox="1"/>
          <p:nvPr/>
        </p:nvSpPr>
        <p:spPr>
          <a:xfrm>
            <a:off x="304800" y="1447800"/>
            <a:ext cx="8534400" cy="646331"/>
          </a:xfrm>
          <a:prstGeom prst="rect">
            <a:avLst/>
          </a:prstGeom>
          <a:noFill/>
        </p:spPr>
        <p:txBody>
          <a:bodyPr wrap="square" rtlCol="0">
            <a:spAutoFit/>
          </a:bodyPr>
          <a:lstStyle/>
          <a:p>
            <a:r>
              <a:rPr lang="en-US" dirty="0"/>
              <a:t>Consider the following initial distribution of electrons (Spatially </a:t>
            </a:r>
            <a:r>
              <a:rPr lang="en-US" dirty="0" err="1"/>
              <a:t>Beercan</a:t>
            </a:r>
            <a:r>
              <a:rPr lang="en-US" dirty="0"/>
              <a:t> and Gaussian energy distribution)</a:t>
            </a:r>
          </a:p>
        </p:txBody>
      </p:sp>
      <p:sp>
        <p:nvSpPr>
          <p:cNvPr id="18" name="TextBox 17"/>
          <p:cNvSpPr txBox="1"/>
          <p:nvPr/>
        </p:nvSpPr>
        <p:spPr>
          <a:xfrm>
            <a:off x="304800" y="2971800"/>
            <a:ext cx="8534400" cy="369332"/>
          </a:xfrm>
          <a:prstGeom prst="rect">
            <a:avLst/>
          </a:prstGeom>
          <a:noFill/>
        </p:spPr>
        <p:txBody>
          <a:bodyPr wrap="square" rtlCol="0">
            <a:spAutoFit/>
          </a:bodyPr>
          <a:lstStyle/>
          <a:p>
            <a:r>
              <a:rPr lang="en-US" dirty="0"/>
              <a:t>After the modulation (kicked by a single ion) and the </a:t>
            </a:r>
            <a:r>
              <a:rPr lang="en-US" dirty="0" err="1"/>
              <a:t>buncher</a:t>
            </a:r>
            <a:r>
              <a:rPr lang="en-US" dirty="0"/>
              <a:t>, the distribution function is</a:t>
            </a:r>
          </a:p>
        </p:txBody>
      </p:sp>
      <p:sp>
        <p:nvSpPr>
          <p:cNvPr id="19" name="TextBox 18"/>
          <p:cNvSpPr txBox="1"/>
          <p:nvPr/>
        </p:nvSpPr>
        <p:spPr>
          <a:xfrm>
            <a:off x="152400" y="4953000"/>
            <a:ext cx="8534400" cy="369332"/>
          </a:xfrm>
          <a:prstGeom prst="rect">
            <a:avLst/>
          </a:prstGeom>
          <a:noFill/>
        </p:spPr>
        <p:txBody>
          <a:bodyPr wrap="square" rtlCol="0">
            <a:spAutoFit/>
          </a:bodyPr>
          <a:lstStyle/>
          <a:p>
            <a:r>
              <a:rPr lang="en-US" dirty="0"/>
              <a:t>The line density modulation at the exit of the </a:t>
            </a:r>
            <a:r>
              <a:rPr lang="en-US" dirty="0" err="1"/>
              <a:t>buncher</a:t>
            </a:r>
            <a:r>
              <a:rPr lang="en-US" dirty="0"/>
              <a:t> is thus</a:t>
            </a:r>
          </a:p>
        </p:txBody>
      </p:sp>
      <p:sp>
        <p:nvSpPr>
          <p:cNvPr id="5" name="Rectangle 4"/>
          <p:cNvSpPr/>
          <p:nvPr/>
        </p:nvSpPr>
        <p:spPr>
          <a:xfrm>
            <a:off x="5943600" y="1066800"/>
            <a:ext cx="1846817" cy="369332"/>
          </a:xfrm>
          <a:prstGeom prst="rect">
            <a:avLst/>
          </a:prstGeom>
        </p:spPr>
        <p:txBody>
          <a:bodyPr wrap="none">
            <a:spAutoFit/>
          </a:bodyPr>
          <a:lstStyle/>
          <a:p>
            <a:r>
              <a:rPr lang="en-US" dirty="0"/>
              <a:t>© V.N. Litvinenko</a:t>
            </a:r>
          </a:p>
        </p:txBody>
      </p:sp>
    </p:spTree>
    <p:extLst>
      <p:ext uri="{BB962C8B-B14F-4D97-AF65-F5344CB8AC3E}">
        <p14:creationId xmlns:p14="http://schemas.microsoft.com/office/powerpoint/2010/main" val="35788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307"/>
            <a:ext cx="8229600" cy="792162"/>
          </a:xfrm>
        </p:spPr>
        <p:txBody>
          <a:bodyPr>
            <a:normAutofit fontScale="90000"/>
          </a:bodyPr>
          <a:lstStyle/>
          <a:p>
            <a:r>
              <a:rPr lang="en-US" sz="3600" dirty="0"/>
              <a:t>Analysis of MBEC: Single Ion Approach II</a:t>
            </a:r>
          </a:p>
        </p:txBody>
      </p:sp>
      <p:graphicFrame>
        <p:nvGraphicFramePr>
          <p:cNvPr id="15" name="Object 14"/>
          <p:cNvGraphicFramePr>
            <a:graphicFrameLocks noChangeAspect="1"/>
          </p:cNvGraphicFramePr>
          <p:nvPr/>
        </p:nvGraphicFramePr>
        <p:xfrm>
          <a:off x="2362200" y="1524000"/>
          <a:ext cx="5227963" cy="725422"/>
        </p:xfrm>
        <a:graphic>
          <a:graphicData uri="http://schemas.openxmlformats.org/presentationml/2006/ole">
            <mc:AlternateContent xmlns:mc="http://schemas.openxmlformats.org/markup-compatibility/2006">
              <mc:Choice xmlns:v="urn:schemas-microsoft-com:vml" Requires="v">
                <p:oleObj spid="_x0000_s41052" name="Equation" r:id="rId3" imgW="3860640" imgH="533160" progId="Equation.DSMT4">
                  <p:embed/>
                </p:oleObj>
              </mc:Choice>
              <mc:Fallback>
                <p:oleObj name="Equation" r:id="rId3" imgW="3860640" imgH="533160" progId="Equation.DSMT4">
                  <p:embed/>
                  <p:pic>
                    <p:nvPicPr>
                      <p:cNvPr id="15" name="Object 14"/>
                      <p:cNvPicPr>
                        <a:picLocks noChangeAspect="1" noChangeArrowheads="1"/>
                      </p:cNvPicPr>
                      <p:nvPr/>
                    </p:nvPicPr>
                    <p:blipFill>
                      <a:blip r:embed="rId4"/>
                      <a:srcRect/>
                      <a:stretch>
                        <a:fillRect/>
                      </a:stretch>
                    </p:blipFill>
                    <p:spPr bwMode="auto">
                      <a:xfrm>
                        <a:off x="2362200" y="1524000"/>
                        <a:ext cx="5227963" cy="725422"/>
                      </a:xfrm>
                      <a:prstGeom prst="rect">
                        <a:avLst/>
                      </a:prstGeom>
                      <a:noFill/>
                      <a:ln>
                        <a:solidFill>
                          <a:srgbClr val="0070C0"/>
                        </a:solidFill>
                      </a:ln>
                    </p:spPr>
                  </p:pic>
                </p:oleObj>
              </mc:Fallback>
            </mc:AlternateContent>
          </a:graphicData>
        </a:graphic>
      </p:graphicFrame>
      <p:sp>
        <p:nvSpPr>
          <p:cNvPr id="3" name="Rectangle 2"/>
          <p:cNvSpPr>
            <a:spLocks noChangeArrowheads="1"/>
          </p:cNvSpPr>
          <p:nvPr/>
        </p:nvSpPr>
        <p:spPr bwMode="auto">
          <a:xfrm>
            <a:off x="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nvGraphicFramePr>
        <p:xfrm>
          <a:off x="266700" y="2468563"/>
          <a:ext cx="8459788" cy="992187"/>
        </p:xfrm>
        <a:graphic>
          <a:graphicData uri="http://schemas.openxmlformats.org/presentationml/2006/ole">
            <mc:AlternateContent xmlns:mc="http://schemas.openxmlformats.org/markup-compatibility/2006">
              <mc:Choice xmlns:v="urn:schemas-microsoft-com:vml" Requires="v">
                <p:oleObj spid="_x0000_s41053" name="Equation" r:id="rId5" imgW="8267700" imgH="965200" progId="Equation.DSMT4">
                  <p:embed/>
                </p:oleObj>
              </mc:Choice>
              <mc:Fallback>
                <p:oleObj name="Equation" r:id="rId5" imgW="8267700" imgH="965200" progId="Equation.DSMT4">
                  <p:embed/>
                  <p:pic>
                    <p:nvPicPr>
                      <p:cNvPr id="16" name="Object 15"/>
                      <p:cNvPicPr>
                        <a:picLocks noChangeAspect="1" noChangeArrowheads="1"/>
                      </p:cNvPicPr>
                      <p:nvPr/>
                    </p:nvPicPr>
                    <p:blipFill>
                      <a:blip r:embed="rId6"/>
                      <a:srcRect/>
                      <a:stretch>
                        <a:fillRect/>
                      </a:stretch>
                    </p:blipFill>
                    <p:spPr bwMode="auto">
                      <a:xfrm>
                        <a:off x="266700" y="2468563"/>
                        <a:ext cx="8459788" cy="992187"/>
                      </a:xfrm>
                      <a:prstGeom prst="rect">
                        <a:avLst/>
                      </a:prstGeom>
                      <a:noFill/>
                    </p:spPr>
                  </p:pic>
                </p:oleObj>
              </mc:Fallback>
            </mc:AlternateContent>
          </a:graphicData>
        </a:graphic>
      </p:graphicFrame>
      <p:grpSp>
        <p:nvGrpSpPr>
          <p:cNvPr id="17" name="Group 16"/>
          <p:cNvGrpSpPr/>
          <p:nvPr/>
        </p:nvGrpSpPr>
        <p:grpSpPr>
          <a:xfrm>
            <a:off x="5867400" y="3735705"/>
            <a:ext cx="2743200" cy="1535430"/>
            <a:chOff x="0" y="0"/>
            <a:chExt cx="2743200" cy="1535430"/>
          </a:xfrm>
        </p:grpSpPr>
        <p:grpSp>
          <p:nvGrpSpPr>
            <p:cNvPr id="18" name="Group 17"/>
            <p:cNvGrpSpPr/>
            <p:nvPr/>
          </p:nvGrpSpPr>
          <p:grpSpPr>
            <a:xfrm>
              <a:off x="0" y="0"/>
              <a:ext cx="2743200" cy="1535430"/>
              <a:chOff x="0" y="0"/>
              <a:chExt cx="2743200" cy="1535430"/>
            </a:xfrm>
            <a:extLst>
              <a:ext uri="{0CCBE362-F206-4b92-989A-16890622DB6E}">
                <ma14:wrappingTextBoxFlag xmlns:ma14="http://schemas.microsoft.com/office/mac/drawingml/2011/main" xmlns=""/>
              </a:ext>
            </a:extLst>
          </p:grpSpPr>
          <p:sp>
            <p:nvSpPr>
              <p:cNvPr id="20" name="Oval 19"/>
              <p:cNvSpPr/>
              <p:nvPr/>
            </p:nvSpPr>
            <p:spPr>
              <a:xfrm>
                <a:off x="0" y="0"/>
                <a:ext cx="342900" cy="1535430"/>
              </a:xfrm>
              <a:prstGeom prst="ellipse">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Oval 20"/>
              <p:cNvSpPr/>
              <p:nvPr/>
            </p:nvSpPr>
            <p:spPr>
              <a:xfrm>
                <a:off x="2400300" y="0"/>
                <a:ext cx="342900" cy="1535430"/>
              </a:xfrm>
              <a:prstGeom prst="ellipse">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2" name="Straight Connector 21"/>
              <p:cNvCxnSpPr/>
              <p:nvPr/>
            </p:nvCxnSpPr>
            <p:spPr>
              <a:xfrm>
                <a:off x="155575" y="3810"/>
                <a:ext cx="2400300" cy="0"/>
              </a:xfrm>
              <a:prstGeom prst="line">
                <a:avLst/>
              </a:prstGeom>
              <a:ln w="19050">
                <a:prstDash val="lgDash"/>
              </a:ln>
              <a:extLst>
                <a:ext uri="{FAA26D3D-D897-4be2-8F04-BA451C77F1D7}">
                  <ma14:placeholder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55575" y="1535430"/>
                <a:ext cx="2400300" cy="0"/>
              </a:xfrm>
              <a:prstGeom prst="line">
                <a:avLst/>
              </a:prstGeom>
              <a:ln w="19050">
                <a:prstDash val="lgDash"/>
              </a:ln>
              <a:extLst>
                <a:ext uri="{FAA26D3D-D897-4be2-8F04-BA451C77F1D7}">
                  <ma14:placeholder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228600" y="393065"/>
                <a:ext cx="1143000" cy="3422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228600" y="278765"/>
                <a:ext cx="45085" cy="228600"/>
              </a:xfrm>
              <a:prstGeom prst="ellipse">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6" name="Straight Arrow Connector 25"/>
              <p:cNvCxnSpPr/>
              <p:nvPr/>
            </p:nvCxnSpPr>
            <p:spPr>
              <a:xfrm>
                <a:off x="228600" y="393065"/>
                <a:ext cx="10287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 Box 45"/>
              <p:cNvSpPr txBox="1"/>
              <p:nvPr/>
            </p:nvSpPr>
            <p:spPr>
              <a:xfrm>
                <a:off x="800100" y="114300"/>
                <a:ext cx="475615" cy="328930"/>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spAutoFit/>
              </a:bodyPr>
              <a:lstStyle/>
              <a:p>
                <a:pPr marL="0" marR="0">
                  <a:spcBef>
                    <a:spcPts val="0"/>
                  </a:spcBef>
                  <a:spcAft>
                    <a:spcPts val="0"/>
                  </a:spcAft>
                </a:pPr>
                <a:r>
                  <a:rPr lang="en-US" sz="1200">
                    <a:effectLst/>
                    <a:ea typeface="MS Mincho"/>
                    <a:cs typeface="Times New Roman"/>
                  </a:rPr>
                  <a:t> </a:t>
                </a:r>
              </a:p>
            </p:txBody>
          </p:sp>
          <p:sp>
            <p:nvSpPr>
              <p:cNvPr id="28" name="Text Box 46"/>
              <p:cNvSpPr txBox="1"/>
              <p:nvPr/>
            </p:nvSpPr>
            <p:spPr>
              <a:xfrm>
                <a:off x="685800" y="621030"/>
                <a:ext cx="436880" cy="302895"/>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spAutoFit/>
              </a:bodyPr>
              <a:lstStyle/>
              <a:p>
                <a:pPr marL="0" marR="0">
                  <a:spcBef>
                    <a:spcPts val="0"/>
                  </a:spcBef>
                  <a:spcAft>
                    <a:spcPts val="0"/>
                  </a:spcAft>
                </a:pPr>
                <a:r>
                  <a:rPr lang="en-US" sz="1200">
                    <a:effectLst/>
                    <a:ea typeface="MS Mincho"/>
                    <a:cs typeface="Times New Roman"/>
                  </a:rPr>
                  <a:t> </a:t>
                </a:r>
              </a:p>
            </p:txBody>
          </p:sp>
        </p:grpSp>
        <p:cxnSp>
          <p:nvCxnSpPr>
            <p:cNvPr id="19" name="Straight Connector 18"/>
            <p:cNvCxnSpPr/>
            <p:nvPr/>
          </p:nvCxnSpPr>
          <p:spPr>
            <a:xfrm>
              <a:off x="177800" y="781050"/>
              <a:ext cx="2400300" cy="0"/>
            </a:xfrm>
            <a:prstGeom prst="line">
              <a:avLst/>
            </a:prstGeom>
            <a:ln w="19050">
              <a:prstDash val="lgDash"/>
            </a:ln>
            <a:extLst>
              <a:ext uri="{FAA26D3D-D897-4be2-8F04-BA451C77F1D7}">
                <ma14:placeholderFlag xmlns:ma14="http://schemas.microsoft.com/office/mac/drawingml/2011/main" xmlns=""/>
              </a:ext>
              <a:ext uri="{C572A759-6A51-4108-AA02-DFA0A04FC94B}">
                <ma14:wrappingTextBoxFlag xmlns:ma14="http://schemas.microsoft.com/office/mac/drawingml/2011/main" xmlns=""/>
              </a:ext>
            </a:extLst>
          </p:spPr>
          <p:style>
            <a:lnRef idx="2">
              <a:schemeClr val="accent1"/>
            </a:lnRef>
            <a:fillRef idx="0">
              <a:schemeClr val="accent1"/>
            </a:fillRef>
            <a:effectRef idx="1">
              <a:schemeClr val="accent1"/>
            </a:effectRef>
            <a:fontRef idx="minor">
              <a:schemeClr val="tx1"/>
            </a:fontRef>
          </p:style>
        </p:cxnSp>
      </p:grpSp>
      <p:sp>
        <p:nvSpPr>
          <p:cNvPr id="29" name="Rectangle 4"/>
          <p:cNvSpPr>
            <a:spLocks noChangeArrowheads="1"/>
          </p:cNvSpPr>
          <p:nvPr/>
        </p:nvSpPr>
        <p:spPr bwMode="auto">
          <a:xfrm>
            <a:off x="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0" name="Object 29"/>
          <p:cNvGraphicFramePr>
            <a:graphicFrameLocks noChangeAspect="1"/>
          </p:cNvGraphicFramePr>
          <p:nvPr/>
        </p:nvGraphicFramePr>
        <p:xfrm>
          <a:off x="6905307" y="3769995"/>
          <a:ext cx="288925" cy="244475"/>
        </p:xfrm>
        <a:graphic>
          <a:graphicData uri="http://schemas.openxmlformats.org/presentationml/2006/ole">
            <mc:AlternateContent xmlns:mc="http://schemas.openxmlformats.org/markup-compatibility/2006">
              <mc:Choice xmlns:v="urn:schemas-microsoft-com:vml" Requires="v">
                <p:oleObj spid="_x0000_s41054" name="Equation" r:id="rId7" imgW="191880" imgH="155160" progId="Equation.DSMT4">
                  <p:embed/>
                </p:oleObj>
              </mc:Choice>
              <mc:Fallback>
                <p:oleObj name="Equation" r:id="rId7" imgW="191880" imgH="155160" progId="Equation.DSMT4">
                  <p:embed/>
                  <p:pic>
                    <p:nvPicPr>
                      <p:cNvPr id="30" name="Object 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5307" y="3769995"/>
                        <a:ext cx="288925" cy="244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Rectangle 6"/>
          <p:cNvSpPr>
            <a:spLocks noChangeArrowheads="1"/>
          </p:cNvSpPr>
          <p:nvPr/>
        </p:nvSpPr>
        <p:spPr bwMode="auto">
          <a:xfrm>
            <a:off x="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2" name="Object 31"/>
          <p:cNvGraphicFramePr>
            <a:graphicFrameLocks noChangeAspect="1"/>
          </p:cNvGraphicFramePr>
          <p:nvPr/>
        </p:nvGraphicFramePr>
        <p:xfrm>
          <a:off x="7017702" y="4191376"/>
          <a:ext cx="250825" cy="212725"/>
        </p:xfrm>
        <a:graphic>
          <a:graphicData uri="http://schemas.openxmlformats.org/presentationml/2006/ole">
            <mc:AlternateContent xmlns:mc="http://schemas.openxmlformats.org/markup-compatibility/2006">
              <mc:Choice xmlns:v="urn:schemas-microsoft-com:vml" Requires="v">
                <p:oleObj spid="_x0000_s41055" name="Equation" r:id="rId9" imgW="219240" imgH="182520" progId="Equation.DSMT4">
                  <p:embed/>
                </p:oleObj>
              </mc:Choice>
              <mc:Fallback>
                <p:oleObj name="Equation" r:id="rId9" imgW="219240" imgH="182520" progId="Equation.DSMT4">
                  <p:embed/>
                  <p:pic>
                    <p:nvPicPr>
                      <p:cNvPr id="32" name="Object 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7702" y="4191376"/>
                        <a:ext cx="250825" cy="212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Rectangle 8"/>
          <p:cNvSpPr>
            <a:spLocks noChangeArrowheads="1"/>
          </p:cNvSpPr>
          <p:nvPr/>
        </p:nvSpPr>
        <p:spPr bwMode="auto">
          <a:xfrm>
            <a:off x="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4" name="Object 33"/>
          <p:cNvGraphicFramePr>
            <a:graphicFrameLocks noChangeAspect="1"/>
          </p:cNvGraphicFramePr>
          <p:nvPr/>
        </p:nvGraphicFramePr>
        <p:xfrm>
          <a:off x="505028" y="4384727"/>
          <a:ext cx="4065417" cy="786130"/>
        </p:xfrm>
        <a:graphic>
          <a:graphicData uri="http://schemas.openxmlformats.org/presentationml/2006/ole">
            <mc:AlternateContent xmlns:mc="http://schemas.openxmlformats.org/markup-compatibility/2006">
              <mc:Choice xmlns:v="urn:schemas-microsoft-com:vml" Requires="v">
                <p:oleObj spid="_x0000_s41056" name="Equation" r:id="rId11" imgW="2861640" imgH="548280" progId="Equation.DSMT4">
                  <p:embed/>
                </p:oleObj>
              </mc:Choice>
              <mc:Fallback>
                <p:oleObj name="Equation" r:id="rId11" imgW="2861640" imgH="548280" progId="Equation.DSMT4">
                  <p:embed/>
                  <p:pic>
                    <p:nvPicPr>
                      <p:cNvPr id="34" name="Object 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5028" y="4384727"/>
                        <a:ext cx="4065417" cy="786130"/>
                      </a:xfrm>
                      <a:prstGeom prst="rect">
                        <a:avLst/>
                      </a:prstGeom>
                      <a:noFill/>
                    </p:spPr>
                  </p:pic>
                </p:oleObj>
              </mc:Fallback>
            </mc:AlternateContent>
          </a:graphicData>
        </a:graphic>
      </p:graphicFrame>
      <p:sp>
        <p:nvSpPr>
          <p:cNvPr id="35" name="Rectangle 10"/>
          <p:cNvSpPr>
            <a:spLocks noChangeArrowheads="1"/>
          </p:cNvSpPr>
          <p:nvPr/>
        </p:nvSpPr>
        <p:spPr bwMode="auto">
          <a:xfrm>
            <a:off x="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6" name="Object 35"/>
          <p:cNvGraphicFramePr>
            <a:graphicFrameLocks noChangeAspect="1"/>
          </p:cNvGraphicFramePr>
          <p:nvPr/>
        </p:nvGraphicFramePr>
        <p:xfrm>
          <a:off x="304800" y="5410200"/>
          <a:ext cx="8458200" cy="784438"/>
        </p:xfrm>
        <a:graphic>
          <a:graphicData uri="http://schemas.openxmlformats.org/presentationml/2006/ole">
            <mc:AlternateContent xmlns:mc="http://schemas.openxmlformats.org/markup-compatibility/2006">
              <mc:Choice xmlns:v="urn:schemas-microsoft-com:vml" Requires="v">
                <p:oleObj spid="_x0000_s41057" name="Equation" r:id="rId13" imgW="6946560" imgH="634680" progId="Equation.DSMT4">
                  <p:embed/>
                </p:oleObj>
              </mc:Choice>
              <mc:Fallback>
                <p:oleObj name="Equation" r:id="rId13" imgW="6946560" imgH="634680" progId="Equation.DSMT4">
                  <p:embed/>
                  <p:pic>
                    <p:nvPicPr>
                      <p:cNvPr id="36" name="Object 35"/>
                      <p:cNvPicPr>
                        <a:picLocks noChangeAspect="1" noChangeArrowheads="1"/>
                      </p:cNvPicPr>
                      <p:nvPr/>
                    </p:nvPicPr>
                    <p:blipFill>
                      <a:blip r:embed="rId14"/>
                      <a:srcRect/>
                      <a:stretch>
                        <a:fillRect/>
                      </a:stretch>
                    </p:blipFill>
                    <p:spPr bwMode="auto">
                      <a:xfrm>
                        <a:off x="304800" y="5410200"/>
                        <a:ext cx="8458200" cy="784438"/>
                      </a:xfrm>
                      <a:prstGeom prst="rect">
                        <a:avLst/>
                      </a:prstGeom>
                      <a:noFill/>
                    </p:spPr>
                  </p:pic>
                </p:oleObj>
              </mc:Fallback>
            </mc:AlternateContent>
          </a:graphicData>
        </a:graphic>
      </p:graphicFrame>
      <p:sp>
        <p:nvSpPr>
          <p:cNvPr id="37" name="TextBox 36"/>
          <p:cNvSpPr txBox="1"/>
          <p:nvPr/>
        </p:nvSpPr>
        <p:spPr>
          <a:xfrm>
            <a:off x="155575" y="1066800"/>
            <a:ext cx="8912225" cy="369332"/>
          </a:xfrm>
          <a:prstGeom prst="rect">
            <a:avLst/>
          </a:prstGeom>
          <a:noFill/>
        </p:spPr>
        <p:txBody>
          <a:bodyPr wrap="square" rtlCol="0">
            <a:spAutoFit/>
          </a:bodyPr>
          <a:lstStyle/>
          <a:p>
            <a:r>
              <a:rPr lang="en-US" dirty="0"/>
              <a:t>For the specific form of initial distribution, the integral can be reduced to</a:t>
            </a:r>
          </a:p>
        </p:txBody>
      </p:sp>
      <p:sp>
        <p:nvSpPr>
          <p:cNvPr id="38" name="TextBox 37"/>
          <p:cNvSpPr txBox="1"/>
          <p:nvPr/>
        </p:nvSpPr>
        <p:spPr>
          <a:xfrm>
            <a:off x="231775" y="3412448"/>
            <a:ext cx="5791200" cy="646331"/>
          </a:xfrm>
          <a:prstGeom prst="rect">
            <a:avLst/>
          </a:prstGeom>
          <a:noFill/>
        </p:spPr>
        <p:txBody>
          <a:bodyPr wrap="square" rtlCol="0">
            <a:spAutoFit/>
          </a:bodyPr>
          <a:lstStyle/>
          <a:p>
            <a:r>
              <a:rPr lang="en-US" dirty="0"/>
              <a:t>The electric field due to the density modulation can be calculated as follows (disc charge model)</a:t>
            </a:r>
          </a:p>
        </p:txBody>
      </p:sp>
    </p:spTree>
    <p:extLst>
      <p:ext uri="{BB962C8B-B14F-4D97-AF65-F5344CB8AC3E}">
        <p14:creationId xmlns:p14="http://schemas.microsoft.com/office/powerpoint/2010/main" val="2275879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3600" dirty="0"/>
              <a:t>Analysis of MBEC: Single Ion Approach III</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757" y="3200400"/>
            <a:ext cx="3886200" cy="3093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2839" y="3602874"/>
            <a:ext cx="3444875" cy="2918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p:cNvGraphicFramePr>
            <a:graphicFrameLocks noChangeAspect="1"/>
          </p:cNvGraphicFramePr>
          <p:nvPr/>
        </p:nvGraphicFramePr>
        <p:xfrm>
          <a:off x="762000" y="1283732"/>
          <a:ext cx="1157524" cy="300099"/>
        </p:xfrm>
        <a:graphic>
          <a:graphicData uri="http://schemas.openxmlformats.org/presentationml/2006/ole">
            <mc:AlternateContent xmlns:mc="http://schemas.openxmlformats.org/markup-compatibility/2006">
              <mc:Choice xmlns:v="urn:schemas-microsoft-com:vml" Requires="v">
                <p:oleObj spid="_x0000_s42136" name="Equation" r:id="rId5" imgW="685800" imgH="177480" progId="Equation.DSMT4">
                  <p:embed/>
                </p:oleObj>
              </mc:Choice>
              <mc:Fallback>
                <p:oleObj name="Equation" r:id="rId5" imgW="685800" imgH="177480" progId="Equation.DSMT4">
                  <p:embed/>
                  <p:pic>
                    <p:nvPicPr>
                      <p:cNvPr id="16" name="Object 15"/>
                      <p:cNvPicPr/>
                      <p:nvPr/>
                    </p:nvPicPr>
                    <p:blipFill>
                      <a:blip r:embed="rId6"/>
                      <a:stretch>
                        <a:fillRect/>
                      </a:stretch>
                    </p:blipFill>
                    <p:spPr>
                      <a:xfrm>
                        <a:off x="762000" y="1283732"/>
                        <a:ext cx="1157524" cy="300099"/>
                      </a:xfrm>
                      <a:prstGeom prst="rect">
                        <a:avLst/>
                      </a:prstGeom>
                    </p:spPr>
                  </p:pic>
                </p:oleObj>
              </mc:Fallback>
            </mc:AlternateContent>
          </a:graphicData>
        </a:graphic>
      </p:graphicFrame>
      <p:sp>
        <p:nvSpPr>
          <p:cNvPr id="17" name="TextBox 16"/>
          <p:cNvSpPr txBox="1"/>
          <p:nvPr/>
        </p:nvSpPr>
        <p:spPr>
          <a:xfrm>
            <a:off x="265922" y="914400"/>
            <a:ext cx="8116078" cy="369332"/>
          </a:xfrm>
          <a:prstGeom prst="rect">
            <a:avLst/>
          </a:prstGeom>
          <a:noFill/>
        </p:spPr>
        <p:txBody>
          <a:bodyPr wrap="square" rtlCol="0">
            <a:spAutoFit/>
          </a:bodyPr>
          <a:lstStyle/>
          <a:p>
            <a:r>
              <a:rPr lang="en-US" dirty="0"/>
              <a:t>The following shows an example of our analysis:</a:t>
            </a:r>
          </a:p>
        </p:txBody>
      </p:sp>
      <p:graphicFrame>
        <p:nvGraphicFramePr>
          <p:cNvPr id="18" name="Object 17"/>
          <p:cNvGraphicFramePr>
            <a:graphicFrameLocks noChangeAspect="1"/>
          </p:cNvGraphicFramePr>
          <p:nvPr/>
        </p:nvGraphicFramePr>
        <p:xfrm>
          <a:off x="2438400" y="1283732"/>
          <a:ext cx="1049338" cy="407988"/>
        </p:xfrm>
        <a:graphic>
          <a:graphicData uri="http://schemas.openxmlformats.org/presentationml/2006/ole">
            <mc:AlternateContent xmlns:mc="http://schemas.openxmlformats.org/markup-compatibility/2006">
              <mc:Choice xmlns:v="urn:schemas-microsoft-com:vml" Requires="v">
                <p:oleObj spid="_x0000_s42137" name="Equation" r:id="rId7" imgW="622080" imgH="241200" progId="Equation.DSMT4">
                  <p:embed/>
                </p:oleObj>
              </mc:Choice>
              <mc:Fallback>
                <p:oleObj name="Equation" r:id="rId7" imgW="622080" imgH="241200" progId="Equation.DSMT4">
                  <p:embed/>
                  <p:pic>
                    <p:nvPicPr>
                      <p:cNvPr id="18" name="Object 17"/>
                      <p:cNvPicPr>
                        <a:picLocks noChangeAspect="1" noChangeArrowheads="1"/>
                      </p:cNvPicPr>
                      <p:nvPr/>
                    </p:nvPicPr>
                    <p:blipFill>
                      <a:blip r:embed="rId8"/>
                      <a:srcRect/>
                      <a:stretch>
                        <a:fillRect/>
                      </a:stretch>
                    </p:blipFill>
                    <p:spPr bwMode="auto">
                      <a:xfrm>
                        <a:off x="2438400" y="1283732"/>
                        <a:ext cx="104933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nvGraphicFramePr>
        <p:xfrm>
          <a:off x="3886200" y="1283732"/>
          <a:ext cx="1177925" cy="387350"/>
        </p:xfrm>
        <a:graphic>
          <a:graphicData uri="http://schemas.openxmlformats.org/presentationml/2006/ole">
            <mc:AlternateContent xmlns:mc="http://schemas.openxmlformats.org/markup-compatibility/2006">
              <mc:Choice xmlns:v="urn:schemas-microsoft-com:vml" Requires="v">
                <p:oleObj spid="_x0000_s42138" name="Equation" r:id="rId9" imgW="698400" imgH="228600" progId="Equation.DSMT4">
                  <p:embed/>
                </p:oleObj>
              </mc:Choice>
              <mc:Fallback>
                <p:oleObj name="Equation" r:id="rId9" imgW="698400" imgH="228600" progId="Equation.DSMT4">
                  <p:embed/>
                  <p:pic>
                    <p:nvPicPr>
                      <p:cNvPr id="19" name="Object 18"/>
                      <p:cNvPicPr>
                        <a:picLocks noChangeAspect="1" noChangeArrowheads="1"/>
                      </p:cNvPicPr>
                      <p:nvPr/>
                    </p:nvPicPr>
                    <p:blipFill>
                      <a:blip r:embed="rId10"/>
                      <a:srcRect/>
                      <a:stretch>
                        <a:fillRect/>
                      </a:stretch>
                    </p:blipFill>
                    <p:spPr bwMode="auto">
                      <a:xfrm>
                        <a:off x="3886200" y="1283732"/>
                        <a:ext cx="117792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nvGraphicFramePr>
        <p:xfrm>
          <a:off x="685800" y="1676400"/>
          <a:ext cx="1198563" cy="387350"/>
        </p:xfrm>
        <a:graphic>
          <a:graphicData uri="http://schemas.openxmlformats.org/presentationml/2006/ole">
            <mc:AlternateContent xmlns:mc="http://schemas.openxmlformats.org/markup-compatibility/2006">
              <mc:Choice xmlns:v="urn:schemas-microsoft-com:vml" Requires="v">
                <p:oleObj spid="_x0000_s42139" name="Equation" r:id="rId11" imgW="711000" imgH="228600" progId="Equation.DSMT4">
                  <p:embed/>
                </p:oleObj>
              </mc:Choice>
              <mc:Fallback>
                <p:oleObj name="Equation" r:id="rId11" imgW="711000" imgH="228600" progId="Equation.DSMT4">
                  <p:embed/>
                  <p:pic>
                    <p:nvPicPr>
                      <p:cNvPr id="20" name="Object 19"/>
                      <p:cNvPicPr>
                        <a:picLocks noChangeAspect="1" noChangeArrowheads="1"/>
                      </p:cNvPicPr>
                      <p:nvPr/>
                    </p:nvPicPr>
                    <p:blipFill>
                      <a:blip r:embed="rId12"/>
                      <a:srcRect/>
                      <a:stretch>
                        <a:fillRect/>
                      </a:stretch>
                    </p:blipFill>
                    <p:spPr bwMode="auto">
                      <a:xfrm>
                        <a:off x="685800" y="1676400"/>
                        <a:ext cx="11985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nvGraphicFramePr>
        <p:xfrm>
          <a:off x="2481165" y="1676400"/>
          <a:ext cx="1135063" cy="430213"/>
        </p:xfrm>
        <a:graphic>
          <a:graphicData uri="http://schemas.openxmlformats.org/presentationml/2006/ole">
            <mc:AlternateContent xmlns:mc="http://schemas.openxmlformats.org/markup-compatibility/2006">
              <mc:Choice xmlns:v="urn:schemas-microsoft-com:vml" Requires="v">
                <p:oleObj spid="_x0000_s42140" name="Equation" r:id="rId13" imgW="672840" imgH="253800" progId="Equation.DSMT4">
                  <p:embed/>
                </p:oleObj>
              </mc:Choice>
              <mc:Fallback>
                <p:oleObj name="Equation" r:id="rId13" imgW="672840" imgH="253800" progId="Equation.DSMT4">
                  <p:embed/>
                  <p:pic>
                    <p:nvPicPr>
                      <p:cNvPr id="21" name="Object 20"/>
                      <p:cNvPicPr>
                        <a:picLocks noChangeAspect="1" noChangeArrowheads="1"/>
                      </p:cNvPicPr>
                      <p:nvPr/>
                    </p:nvPicPr>
                    <p:blipFill>
                      <a:blip r:embed="rId14"/>
                      <a:srcRect/>
                      <a:stretch>
                        <a:fillRect/>
                      </a:stretch>
                    </p:blipFill>
                    <p:spPr bwMode="auto">
                      <a:xfrm>
                        <a:off x="2481165" y="1676400"/>
                        <a:ext cx="11350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nvGraphicFramePr>
        <p:xfrm>
          <a:off x="3921935" y="1752600"/>
          <a:ext cx="1220787" cy="301625"/>
        </p:xfrm>
        <a:graphic>
          <a:graphicData uri="http://schemas.openxmlformats.org/presentationml/2006/ole">
            <mc:AlternateContent xmlns:mc="http://schemas.openxmlformats.org/markup-compatibility/2006">
              <mc:Choice xmlns:v="urn:schemas-microsoft-com:vml" Requires="v">
                <p:oleObj spid="_x0000_s42141" name="Equation" r:id="rId15" imgW="723600" imgH="177480" progId="Equation.DSMT4">
                  <p:embed/>
                </p:oleObj>
              </mc:Choice>
              <mc:Fallback>
                <p:oleObj name="Equation" r:id="rId15" imgW="723600" imgH="177480" progId="Equation.DSMT4">
                  <p:embed/>
                  <p:pic>
                    <p:nvPicPr>
                      <p:cNvPr id="22" name="Object 21"/>
                      <p:cNvPicPr>
                        <a:picLocks noChangeAspect="1" noChangeArrowheads="1"/>
                      </p:cNvPicPr>
                      <p:nvPr/>
                    </p:nvPicPr>
                    <p:blipFill>
                      <a:blip r:embed="rId16"/>
                      <a:srcRect/>
                      <a:stretch>
                        <a:fillRect/>
                      </a:stretch>
                    </p:blipFill>
                    <p:spPr bwMode="auto">
                      <a:xfrm>
                        <a:off x="3921935" y="1752600"/>
                        <a:ext cx="12207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nvGraphicFramePr>
        <p:xfrm>
          <a:off x="5562600" y="1219200"/>
          <a:ext cx="1520825" cy="430213"/>
        </p:xfrm>
        <a:graphic>
          <a:graphicData uri="http://schemas.openxmlformats.org/presentationml/2006/ole">
            <mc:AlternateContent xmlns:mc="http://schemas.openxmlformats.org/markup-compatibility/2006">
              <mc:Choice xmlns:v="urn:schemas-microsoft-com:vml" Requires="v">
                <p:oleObj spid="_x0000_s42142" name="Equation" r:id="rId17" imgW="901440" imgH="253800" progId="Equation.DSMT4">
                  <p:embed/>
                </p:oleObj>
              </mc:Choice>
              <mc:Fallback>
                <p:oleObj name="Equation" r:id="rId17" imgW="901440" imgH="253800" progId="Equation.DSMT4">
                  <p:embed/>
                  <p:pic>
                    <p:nvPicPr>
                      <p:cNvPr id="23" name="Object 22"/>
                      <p:cNvPicPr>
                        <a:picLocks noChangeAspect="1" noChangeArrowheads="1"/>
                      </p:cNvPicPr>
                      <p:nvPr/>
                    </p:nvPicPr>
                    <p:blipFill>
                      <a:blip r:embed="rId18"/>
                      <a:srcRect/>
                      <a:stretch>
                        <a:fillRect/>
                      </a:stretch>
                    </p:blipFill>
                    <p:spPr bwMode="auto">
                      <a:xfrm>
                        <a:off x="5562600" y="1219200"/>
                        <a:ext cx="15208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nvGraphicFramePr>
        <p:xfrm>
          <a:off x="5609890" y="1680392"/>
          <a:ext cx="1498600" cy="409575"/>
        </p:xfrm>
        <a:graphic>
          <a:graphicData uri="http://schemas.openxmlformats.org/presentationml/2006/ole">
            <mc:AlternateContent xmlns:mc="http://schemas.openxmlformats.org/markup-compatibility/2006">
              <mc:Choice xmlns:v="urn:schemas-microsoft-com:vml" Requires="v">
                <p:oleObj spid="_x0000_s42143" name="Equation" r:id="rId19" imgW="888840" imgH="241200" progId="Equation.DSMT4">
                  <p:embed/>
                </p:oleObj>
              </mc:Choice>
              <mc:Fallback>
                <p:oleObj name="Equation" r:id="rId19" imgW="888840" imgH="241200" progId="Equation.DSMT4">
                  <p:embed/>
                  <p:pic>
                    <p:nvPicPr>
                      <p:cNvPr id="24" name="Object 23"/>
                      <p:cNvPicPr>
                        <a:picLocks noChangeAspect="1" noChangeArrowheads="1"/>
                      </p:cNvPicPr>
                      <p:nvPr/>
                    </p:nvPicPr>
                    <p:blipFill>
                      <a:blip r:embed="rId20"/>
                      <a:srcRect/>
                      <a:stretch>
                        <a:fillRect/>
                      </a:stretch>
                    </p:blipFill>
                    <p:spPr bwMode="auto">
                      <a:xfrm>
                        <a:off x="5609890" y="1680392"/>
                        <a:ext cx="14986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TextBox 24"/>
          <p:cNvSpPr txBox="1"/>
          <p:nvPr/>
        </p:nvSpPr>
        <p:spPr>
          <a:xfrm>
            <a:off x="265922" y="2107073"/>
            <a:ext cx="8116078" cy="369332"/>
          </a:xfrm>
          <a:prstGeom prst="rect">
            <a:avLst/>
          </a:prstGeom>
          <a:noFill/>
        </p:spPr>
        <p:txBody>
          <a:bodyPr wrap="square" rtlCol="0">
            <a:spAutoFit/>
          </a:bodyPr>
          <a:lstStyle/>
          <a:p>
            <a:r>
              <a:rPr lang="en-US" dirty="0"/>
              <a:t>Maximal reduction of energy error in one pass:</a:t>
            </a:r>
          </a:p>
        </p:txBody>
      </p:sp>
      <p:graphicFrame>
        <p:nvGraphicFramePr>
          <p:cNvPr id="26" name="Object 25"/>
          <p:cNvGraphicFramePr>
            <a:graphicFrameLocks noChangeAspect="1"/>
          </p:cNvGraphicFramePr>
          <p:nvPr/>
        </p:nvGraphicFramePr>
        <p:xfrm>
          <a:off x="5334000" y="2129527"/>
          <a:ext cx="2241523" cy="394342"/>
        </p:xfrm>
        <a:graphic>
          <a:graphicData uri="http://schemas.openxmlformats.org/presentationml/2006/ole">
            <mc:AlternateContent xmlns:mc="http://schemas.openxmlformats.org/markup-compatibility/2006">
              <mc:Choice xmlns:v="urn:schemas-microsoft-com:vml" Requires="v">
                <p:oleObj spid="_x0000_s42144" name="Equation" r:id="rId21" imgW="1371600" imgH="241200" progId="Equation.DSMT4">
                  <p:embed/>
                </p:oleObj>
              </mc:Choice>
              <mc:Fallback>
                <p:oleObj name="Equation" r:id="rId21" imgW="1371600" imgH="241200" progId="Equation.DSMT4">
                  <p:embed/>
                  <p:pic>
                    <p:nvPicPr>
                      <p:cNvPr id="26" name="Object 25"/>
                      <p:cNvPicPr/>
                      <p:nvPr/>
                    </p:nvPicPr>
                    <p:blipFill>
                      <a:blip r:embed="rId22"/>
                      <a:stretch>
                        <a:fillRect/>
                      </a:stretch>
                    </p:blipFill>
                    <p:spPr>
                      <a:xfrm>
                        <a:off x="5334000" y="2129527"/>
                        <a:ext cx="2241523" cy="394342"/>
                      </a:xfrm>
                      <a:prstGeom prst="rect">
                        <a:avLst/>
                      </a:prstGeom>
                    </p:spPr>
                  </p:pic>
                </p:oleObj>
              </mc:Fallback>
            </mc:AlternateContent>
          </a:graphicData>
        </a:graphic>
      </p:graphicFrame>
      <p:sp>
        <p:nvSpPr>
          <p:cNvPr id="27" name="TextBox 26"/>
          <p:cNvSpPr txBox="1"/>
          <p:nvPr/>
        </p:nvSpPr>
        <p:spPr>
          <a:xfrm>
            <a:off x="343915" y="2771877"/>
            <a:ext cx="4876800" cy="369332"/>
          </a:xfrm>
          <a:prstGeom prst="rect">
            <a:avLst/>
          </a:prstGeom>
          <a:noFill/>
        </p:spPr>
        <p:txBody>
          <a:bodyPr wrap="square" rtlCol="0">
            <a:spAutoFit/>
          </a:bodyPr>
          <a:lstStyle/>
          <a:p>
            <a:r>
              <a:rPr lang="en-US" dirty="0"/>
              <a:t>Local cooling time: </a:t>
            </a:r>
          </a:p>
        </p:txBody>
      </p:sp>
      <p:graphicFrame>
        <p:nvGraphicFramePr>
          <p:cNvPr id="28" name="Object 27"/>
          <p:cNvGraphicFramePr>
            <a:graphicFrameLocks noChangeAspect="1"/>
          </p:cNvGraphicFramePr>
          <p:nvPr/>
        </p:nvGraphicFramePr>
        <p:xfrm>
          <a:off x="2477515" y="2623168"/>
          <a:ext cx="2743200" cy="666750"/>
        </p:xfrm>
        <a:graphic>
          <a:graphicData uri="http://schemas.openxmlformats.org/presentationml/2006/ole">
            <mc:AlternateContent xmlns:mc="http://schemas.openxmlformats.org/markup-compatibility/2006">
              <mc:Choice xmlns:v="urn:schemas-microsoft-com:vml" Requires="v">
                <p:oleObj spid="_x0000_s42145" name="Equation" r:id="rId23" imgW="1828800" imgH="444240" progId="Equation.DSMT4">
                  <p:embed/>
                </p:oleObj>
              </mc:Choice>
              <mc:Fallback>
                <p:oleObj name="Equation" r:id="rId23" imgW="1828800" imgH="444240" progId="Equation.DSMT4">
                  <p:embed/>
                  <p:pic>
                    <p:nvPicPr>
                      <p:cNvPr id="28" name="Object 27"/>
                      <p:cNvPicPr/>
                      <p:nvPr/>
                    </p:nvPicPr>
                    <p:blipFill>
                      <a:blip r:embed="rId24"/>
                      <a:stretch>
                        <a:fillRect/>
                      </a:stretch>
                    </p:blipFill>
                    <p:spPr>
                      <a:xfrm>
                        <a:off x="2477515" y="2623168"/>
                        <a:ext cx="2743200" cy="666750"/>
                      </a:xfrm>
                      <a:prstGeom prst="rect">
                        <a:avLst/>
                      </a:prstGeom>
                    </p:spPr>
                  </p:pic>
                </p:oleObj>
              </mc:Fallback>
            </mc:AlternateContent>
          </a:graphicData>
        </a:graphic>
      </p:graphicFrame>
      <p:sp>
        <p:nvSpPr>
          <p:cNvPr id="29" name="TextBox 28"/>
          <p:cNvSpPr txBox="1"/>
          <p:nvPr/>
        </p:nvSpPr>
        <p:spPr>
          <a:xfrm>
            <a:off x="5321797" y="2541044"/>
            <a:ext cx="3847085" cy="830997"/>
          </a:xfrm>
          <a:prstGeom prst="rect">
            <a:avLst/>
          </a:prstGeom>
          <a:noFill/>
        </p:spPr>
        <p:txBody>
          <a:bodyPr wrap="square" rtlCol="0">
            <a:spAutoFit/>
          </a:bodyPr>
          <a:lstStyle/>
          <a:p>
            <a:r>
              <a:rPr lang="en-US" sz="1600" dirty="0"/>
              <a:t>*This is the cooling time for energy spread and the cooling time for emittance should be a factor of 2 shorter.</a:t>
            </a:r>
          </a:p>
        </p:txBody>
      </p:sp>
    </p:spTree>
    <p:extLst>
      <p:ext uri="{BB962C8B-B14F-4D97-AF65-F5344CB8AC3E}">
        <p14:creationId xmlns:p14="http://schemas.microsoft.com/office/powerpoint/2010/main" val="3509882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8D80C-D173-421D-8FE1-4B2F12D069CD}"/>
              </a:ext>
            </a:extLst>
          </p:cNvPr>
          <p:cNvSpPr>
            <a:spLocks noGrp="1"/>
          </p:cNvSpPr>
          <p:nvPr>
            <p:ph type="title"/>
          </p:nvPr>
        </p:nvSpPr>
        <p:spPr>
          <a:xfrm>
            <a:off x="411470" y="198287"/>
            <a:ext cx="8229600" cy="491934"/>
          </a:xfrm>
        </p:spPr>
        <p:txBody>
          <a:bodyPr/>
          <a:lstStyle/>
          <a:p>
            <a:r>
              <a:rPr lang="en-US" sz="2400" dirty="0"/>
              <a:t>Approach Used in PRL 111, 084802 (2013) by D. Ratner</a:t>
            </a:r>
          </a:p>
        </p:txBody>
      </p:sp>
      <p:graphicFrame>
        <p:nvGraphicFramePr>
          <p:cNvPr id="4" name="Object 3">
            <a:extLst>
              <a:ext uri="{FF2B5EF4-FFF2-40B4-BE49-F238E27FC236}">
                <a16:creationId xmlns:a16="http://schemas.microsoft.com/office/drawing/2014/main" id="{56363277-12EA-4073-B650-004883EAC428}"/>
              </a:ext>
            </a:extLst>
          </p:cNvPr>
          <p:cNvGraphicFramePr>
            <a:graphicFrameLocks noChangeAspect="1"/>
          </p:cNvGraphicFramePr>
          <p:nvPr>
            <p:extLst>
              <p:ext uri="{D42A27DB-BD31-4B8C-83A1-F6EECF244321}">
                <p14:modId xmlns:p14="http://schemas.microsoft.com/office/powerpoint/2010/main" val="2623281059"/>
              </p:ext>
            </p:extLst>
          </p:nvPr>
        </p:nvGraphicFramePr>
        <p:xfrm>
          <a:off x="1384950" y="2631496"/>
          <a:ext cx="782750" cy="320386"/>
        </p:xfrm>
        <a:graphic>
          <a:graphicData uri="http://schemas.openxmlformats.org/presentationml/2006/ole">
            <mc:AlternateContent xmlns:mc="http://schemas.openxmlformats.org/markup-compatibility/2006">
              <mc:Choice xmlns:v="urn:schemas-microsoft-com:vml" Requires="v">
                <p:oleObj spid="_x0000_s65573" name="Equation" r:id="rId3" imgW="558720" imgH="228600" progId="Equation.DSMT4">
                  <p:embed/>
                </p:oleObj>
              </mc:Choice>
              <mc:Fallback>
                <p:oleObj name="Equation" r:id="rId3" imgW="558720" imgH="228600" progId="Equation.DSMT4">
                  <p:embed/>
                  <p:pic>
                    <p:nvPicPr>
                      <p:cNvPr id="0" name=""/>
                      <p:cNvPicPr/>
                      <p:nvPr/>
                    </p:nvPicPr>
                    <p:blipFill>
                      <a:blip r:embed="rId4"/>
                      <a:stretch>
                        <a:fillRect/>
                      </a:stretch>
                    </p:blipFill>
                    <p:spPr>
                      <a:xfrm>
                        <a:off x="1384950" y="2631496"/>
                        <a:ext cx="782750" cy="320386"/>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0230B729-4D34-465F-807F-CA2B207A6849}"/>
              </a:ext>
            </a:extLst>
          </p:cNvPr>
          <p:cNvPicPr>
            <a:picLocks noChangeAspect="1"/>
          </p:cNvPicPr>
          <p:nvPr/>
        </p:nvPicPr>
        <p:blipFill>
          <a:blip r:embed="rId5"/>
          <a:stretch>
            <a:fillRect/>
          </a:stretch>
        </p:blipFill>
        <p:spPr>
          <a:xfrm>
            <a:off x="2411252" y="2562441"/>
            <a:ext cx="2853940" cy="547995"/>
          </a:xfrm>
          <a:prstGeom prst="rect">
            <a:avLst/>
          </a:prstGeom>
        </p:spPr>
      </p:pic>
      <p:pic>
        <p:nvPicPr>
          <p:cNvPr id="6" name="Picture 5">
            <a:extLst>
              <a:ext uri="{FF2B5EF4-FFF2-40B4-BE49-F238E27FC236}">
                <a16:creationId xmlns:a16="http://schemas.microsoft.com/office/drawing/2014/main" id="{A515C473-7BCC-4497-98CC-82C9A5FB62E1}"/>
              </a:ext>
            </a:extLst>
          </p:cNvPr>
          <p:cNvPicPr>
            <a:picLocks noChangeAspect="1"/>
          </p:cNvPicPr>
          <p:nvPr/>
        </p:nvPicPr>
        <p:blipFill>
          <a:blip r:embed="rId6"/>
          <a:stretch>
            <a:fillRect/>
          </a:stretch>
        </p:blipFill>
        <p:spPr>
          <a:xfrm>
            <a:off x="5392212" y="2820413"/>
            <a:ext cx="3472190" cy="1256817"/>
          </a:xfrm>
          <a:prstGeom prst="rect">
            <a:avLst/>
          </a:prstGeom>
        </p:spPr>
      </p:pic>
      <p:graphicFrame>
        <p:nvGraphicFramePr>
          <p:cNvPr id="7" name="Object 6">
            <a:extLst>
              <a:ext uri="{FF2B5EF4-FFF2-40B4-BE49-F238E27FC236}">
                <a16:creationId xmlns:a16="http://schemas.microsoft.com/office/drawing/2014/main" id="{1749F180-53D4-4D43-88D2-0FF1A9520983}"/>
              </a:ext>
            </a:extLst>
          </p:cNvPr>
          <p:cNvGraphicFramePr>
            <a:graphicFrameLocks noChangeAspect="1"/>
          </p:cNvGraphicFramePr>
          <p:nvPr>
            <p:extLst>
              <p:ext uri="{D42A27DB-BD31-4B8C-83A1-F6EECF244321}">
                <p14:modId xmlns:p14="http://schemas.microsoft.com/office/powerpoint/2010/main" val="1086315851"/>
              </p:ext>
            </p:extLst>
          </p:nvPr>
        </p:nvGraphicFramePr>
        <p:xfrm>
          <a:off x="1832711" y="3921960"/>
          <a:ext cx="890476" cy="364479"/>
        </p:xfrm>
        <a:graphic>
          <a:graphicData uri="http://schemas.openxmlformats.org/presentationml/2006/ole">
            <mc:AlternateContent xmlns:mc="http://schemas.openxmlformats.org/markup-compatibility/2006">
              <mc:Choice xmlns:v="urn:schemas-microsoft-com:vml" Requires="v">
                <p:oleObj spid="_x0000_s65574" name="Equation" r:id="rId7" imgW="558720" imgH="228600" progId="Equation.DSMT4">
                  <p:embed/>
                </p:oleObj>
              </mc:Choice>
              <mc:Fallback>
                <p:oleObj name="Equation" r:id="rId7" imgW="558720" imgH="228600" progId="Equation.DSMT4">
                  <p:embed/>
                  <p:pic>
                    <p:nvPicPr>
                      <p:cNvPr id="4" name="Object 3">
                        <a:extLst>
                          <a:ext uri="{FF2B5EF4-FFF2-40B4-BE49-F238E27FC236}">
                            <a16:creationId xmlns:a16="http://schemas.microsoft.com/office/drawing/2014/main" id="{56363277-12EA-4073-B650-004883EAC428}"/>
                          </a:ext>
                        </a:extLst>
                      </p:cNvPr>
                      <p:cNvPicPr/>
                      <p:nvPr/>
                    </p:nvPicPr>
                    <p:blipFill>
                      <a:blip r:embed="rId8"/>
                      <a:stretch>
                        <a:fillRect/>
                      </a:stretch>
                    </p:blipFill>
                    <p:spPr>
                      <a:xfrm>
                        <a:off x="1832711" y="3921960"/>
                        <a:ext cx="890476" cy="364479"/>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73748C93-63C0-43CC-8025-A8235A9D1585}"/>
              </a:ext>
            </a:extLst>
          </p:cNvPr>
          <p:cNvPicPr>
            <a:picLocks noChangeAspect="1"/>
          </p:cNvPicPr>
          <p:nvPr/>
        </p:nvPicPr>
        <p:blipFill>
          <a:blip r:embed="rId9"/>
          <a:stretch>
            <a:fillRect/>
          </a:stretch>
        </p:blipFill>
        <p:spPr>
          <a:xfrm>
            <a:off x="3221033" y="3825029"/>
            <a:ext cx="2853940" cy="605930"/>
          </a:xfrm>
          <a:prstGeom prst="rect">
            <a:avLst/>
          </a:prstGeom>
        </p:spPr>
      </p:pic>
      <p:sp>
        <p:nvSpPr>
          <p:cNvPr id="9" name="TextBox 8">
            <a:extLst>
              <a:ext uri="{FF2B5EF4-FFF2-40B4-BE49-F238E27FC236}">
                <a16:creationId xmlns:a16="http://schemas.microsoft.com/office/drawing/2014/main" id="{669B4DC4-960C-4C03-9D47-6D637CE93A9B}"/>
              </a:ext>
            </a:extLst>
          </p:cNvPr>
          <p:cNvSpPr txBox="1"/>
          <p:nvPr/>
        </p:nvSpPr>
        <p:spPr>
          <a:xfrm>
            <a:off x="1090015" y="3249358"/>
            <a:ext cx="2155371" cy="369332"/>
          </a:xfrm>
          <a:prstGeom prst="rect">
            <a:avLst/>
          </a:prstGeom>
          <a:noFill/>
        </p:spPr>
        <p:txBody>
          <a:bodyPr wrap="square" rtlCol="0">
            <a:spAutoFit/>
          </a:bodyPr>
          <a:lstStyle/>
          <a:p>
            <a:r>
              <a:rPr lang="en-US" dirty="0"/>
              <a:t>‘Disc’ model</a:t>
            </a:r>
          </a:p>
        </p:txBody>
      </p:sp>
      <p:pic>
        <p:nvPicPr>
          <p:cNvPr id="10" name="Picture 9">
            <a:extLst>
              <a:ext uri="{FF2B5EF4-FFF2-40B4-BE49-F238E27FC236}">
                <a16:creationId xmlns:a16="http://schemas.microsoft.com/office/drawing/2014/main" id="{E1BC732A-5607-43F0-924B-AD71561A8081}"/>
              </a:ext>
            </a:extLst>
          </p:cNvPr>
          <p:cNvPicPr>
            <a:picLocks noChangeAspect="1"/>
          </p:cNvPicPr>
          <p:nvPr/>
        </p:nvPicPr>
        <p:blipFill>
          <a:blip r:embed="rId10"/>
          <a:stretch>
            <a:fillRect/>
          </a:stretch>
        </p:blipFill>
        <p:spPr>
          <a:xfrm>
            <a:off x="832580" y="4589709"/>
            <a:ext cx="3417476" cy="1806714"/>
          </a:xfrm>
          <a:prstGeom prst="rect">
            <a:avLst/>
          </a:prstGeom>
        </p:spPr>
      </p:pic>
      <p:pic>
        <p:nvPicPr>
          <p:cNvPr id="11" name="Picture 10">
            <a:extLst>
              <a:ext uri="{FF2B5EF4-FFF2-40B4-BE49-F238E27FC236}">
                <a16:creationId xmlns:a16="http://schemas.microsoft.com/office/drawing/2014/main" id="{407CD806-A8C5-4B18-B048-7930CDF3D1B4}"/>
              </a:ext>
            </a:extLst>
          </p:cNvPr>
          <p:cNvPicPr>
            <a:picLocks noChangeAspect="1"/>
          </p:cNvPicPr>
          <p:nvPr/>
        </p:nvPicPr>
        <p:blipFill>
          <a:blip r:embed="rId11"/>
          <a:stretch>
            <a:fillRect/>
          </a:stretch>
        </p:blipFill>
        <p:spPr>
          <a:xfrm>
            <a:off x="6936875" y="1905000"/>
            <a:ext cx="1676400" cy="266098"/>
          </a:xfrm>
          <a:prstGeom prst="rect">
            <a:avLst/>
          </a:prstGeom>
        </p:spPr>
      </p:pic>
      <p:pic>
        <p:nvPicPr>
          <p:cNvPr id="12" name="Picture 11">
            <a:extLst>
              <a:ext uri="{FF2B5EF4-FFF2-40B4-BE49-F238E27FC236}">
                <a16:creationId xmlns:a16="http://schemas.microsoft.com/office/drawing/2014/main" id="{83A08F3E-877D-4606-B4F7-B21A1522A31C}"/>
              </a:ext>
            </a:extLst>
          </p:cNvPr>
          <p:cNvPicPr>
            <a:picLocks noChangeAspect="1"/>
          </p:cNvPicPr>
          <p:nvPr/>
        </p:nvPicPr>
        <p:blipFill>
          <a:blip r:embed="rId12"/>
          <a:stretch>
            <a:fillRect/>
          </a:stretch>
        </p:blipFill>
        <p:spPr>
          <a:xfrm>
            <a:off x="6874744" y="2362200"/>
            <a:ext cx="1913279" cy="219000"/>
          </a:xfrm>
          <a:prstGeom prst="rect">
            <a:avLst/>
          </a:prstGeom>
        </p:spPr>
      </p:pic>
      <p:pic>
        <p:nvPicPr>
          <p:cNvPr id="13" name="Picture 12">
            <a:extLst>
              <a:ext uri="{FF2B5EF4-FFF2-40B4-BE49-F238E27FC236}">
                <a16:creationId xmlns:a16="http://schemas.microsoft.com/office/drawing/2014/main" id="{94FD7ACA-C224-4CC2-BA1E-C5C6ADB57700}"/>
              </a:ext>
            </a:extLst>
          </p:cNvPr>
          <p:cNvPicPr>
            <a:picLocks noChangeAspect="1"/>
          </p:cNvPicPr>
          <p:nvPr/>
        </p:nvPicPr>
        <p:blipFill>
          <a:blip r:embed="rId13"/>
          <a:stretch>
            <a:fillRect/>
          </a:stretch>
        </p:blipFill>
        <p:spPr>
          <a:xfrm>
            <a:off x="4285407" y="4589709"/>
            <a:ext cx="3692748" cy="1873301"/>
          </a:xfrm>
          <a:prstGeom prst="rect">
            <a:avLst/>
          </a:prstGeom>
        </p:spPr>
      </p:pic>
      <p:sp>
        <p:nvSpPr>
          <p:cNvPr id="14" name="Rectangle 13">
            <a:extLst>
              <a:ext uri="{FF2B5EF4-FFF2-40B4-BE49-F238E27FC236}">
                <a16:creationId xmlns:a16="http://schemas.microsoft.com/office/drawing/2014/main" id="{CE58AE7F-E314-400E-B329-C8029E6488CB}"/>
              </a:ext>
            </a:extLst>
          </p:cNvPr>
          <p:cNvSpPr/>
          <p:nvPr/>
        </p:nvSpPr>
        <p:spPr>
          <a:xfrm>
            <a:off x="6425230" y="1061827"/>
            <a:ext cx="1406154" cy="369332"/>
          </a:xfrm>
          <a:prstGeom prst="rect">
            <a:avLst/>
          </a:prstGeom>
        </p:spPr>
        <p:txBody>
          <a:bodyPr wrap="none">
            <a:spAutoFit/>
          </a:bodyPr>
          <a:lstStyle/>
          <a:p>
            <a:r>
              <a:rPr lang="en-US" dirty="0"/>
              <a:t>© D. Ratner</a:t>
            </a:r>
          </a:p>
        </p:txBody>
      </p:sp>
      <p:pic>
        <p:nvPicPr>
          <p:cNvPr id="3" name="Picture 2">
            <a:extLst>
              <a:ext uri="{FF2B5EF4-FFF2-40B4-BE49-F238E27FC236}">
                <a16:creationId xmlns:a16="http://schemas.microsoft.com/office/drawing/2014/main" id="{94297E47-0363-4913-B1CC-EA1347E7D60D}"/>
              </a:ext>
            </a:extLst>
          </p:cNvPr>
          <p:cNvPicPr>
            <a:picLocks noChangeAspect="1"/>
          </p:cNvPicPr>
          <p:nvPr/>
        </p:nvPicPr>
        <p:blipFill>
          <a:blip r:embed="rId14"/>
          <a:stretch>
            <a:fillRect/>
          </a:stretch>
        </p:blipFill>
        <p:spPr>
          <a:xfrm>
            <a:off x="762000" y="911316"/>
            <a:ext cx="5562600" cy="1347855"/>
          </a:xfrm>
          <a:prstGeom prst="rect">
            <a:avLst/>
          </a:prstGeom>
        </p:spPr>
      </p:pic>
    </p:spTree>
    <p:extLst>
      <p:ext uri="{BB962C8B-B14F-4D97-AF65-F5344CB8AC3E}">
        <p14:creationId xmlns:p14="http://schemas.microsoft.com/office/powerpoint/2010/main" val="1040861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A4546-DE22-4232-BE31-DF6731873600}"/>
              </a:ext>
            </a:extLst>
          </p:cNvPr>
          <p:cNvSpPr>
            <a:spLocks noGrp="1"/>
          </p:cNvSpPr>
          <p:nvPr>
            <p:ph type="title"/>
          </p:nvPr>
        </p:nvSpPr>
        <p:spPr>
          <a:xfrm>
            <a:off x="685800" y="228600"/>
            <a:ext cx="7772400" cy="876300"/>
          </a:xfrm>
        </p:spPr>
        <p:txBody>
          <a:bodyPr/>
          <a:lstStyle/>
          <a:p>
            <a:r>
              <a:rPr lang="en-US" sz="2800" dirty="0"/>
              <a:t>Analysis in Frequency Domain by G. </a:t>
            </a:r>
            <a:r>
              <a:rPr lang="en-US" sz="2800" dirty="0" err="1"/>
              <a:t>Stupakov</a:t>
            </a:r>
            <a:r>
              <a:rPr lang="en-US" sz="2800" dirty="0"/>
              <a:t> and P. </a:t>
            </a:r>
            <a:r>
              <a:rPr lang="en-US" sz="2800" dirty="0" err="1"/>
              <a:t>Baxevanis</a:t>
            </a:r>
            <a:endParaRPr lang="en-US" sz="2800" dirty="0"/>
          </a:p>
        </p:txBody>
      </p:sp>
      <p:sp>
        <p:nvSpPr>
          <p:cNvPr id="4" name="Rectangle 3">
            <a:extLst>
              <a:ext uri="{FF2B5EF4-FFF2-40B4-BE49-F238E27FC236}">
                <a16:creationId xmlns:a16="http://schemas.microsoft.com/office/drawing/2014/main" id="{F5C85AE8-11E7-473C-B41A-1DA87E09D295}"/>
              </a:ext>
            </a:extLst>
          </p:cNvPr>
          <p:cNvSpPr/>
          <p:nvPr/>
        </p:nvSpPr>
        <p:spPr>
          <a:xfrm>
            <a:off x="3122468" y="1175535"/>
            <a:ext cx="2899063" cy="369332"/>
          </a:xfrm>
          <a:prstGeom prst="rect">
            <a:avLst/>
          </a:prstGeom>
        </p:spPr>
        <p:txBody>
          <a:bodyPr wrap="none">
            <a:spAutoFit/>
          </a:bodyPr>
          <a:lstStyle/>
          <a:p>
            <a:r>
              <a:rPr lang="en-US" dirty="0"/>
              <a:t>(PRAB 21 (2018), 114402)</a:t>
            </a:r>
          </a:p>
        </p:txBody>
      </p:sp>
      <p:pic>
        <p:nvPicPr>
          <p:cNvPr id="5" name="Picture 4">
            <a:extLst>
              <a:ext uri="{FF2B5EF4-FFF2-40B4-BE49-F238E27FC236}">
                <a16:creationId xmlns:a16="http://schemas.microsoft.com/office/drawing/2014/main" id="{D71B6434-80A5-40C5-9B2C-C38FBD12CA01}"/>
              </a:ext>
            </a:extLst>
          </p:cNvPr>
          <p:cNvPicPr>
            <a:picLocks noChangeAspect="1"/>
          </p:cNvPicPr>
          <p:nvPr/>
        </p:nvPicPr>
        <p:blipFill>
          <a:blip r:embed="rId3"/>
          <a:stretch>
            <a:fillRect/>
          </a:stretch>
        </p:blipFill>
        <p:spPr>
          <a:xfrm>
            <a:off x="685800" y="3247717"/>
            <a:ext cx="2846840" cy="1212850"/>
          </a:xfrm>
          <a:prstGeom prst="rect">
            <a:avLst/>
          </a:prstGeom>
        </p:spPr>
      </p:pic>
      <p:pic>
        <p:nvPicPr>
          <p:cNvPr id="6" name="Picture 5">
            <a:extLst>
              <a:ext uri="{FF2B5EF4-FFF2-40B4-BE49-F238E27FC236}">
                <a16:creationId xmlns:a16="http://schemas.microsoft.com/office/drawing/2014/main" id="{D298A11F-63DF-44D8-8B10-2F6551C9C7D5}"/>
              </a:ext>
            </a:extLst>
          </p:cNvPr>
          <p:cNvPicPr>
            <a:picLocks noChangeAspect="1"/>
          </p:cNvPicPr>
          <p:nvPr/>
        </p:nvPicPr>
        <p:blipFill>
          <a:blip r:embed="rId4"/>
          <a:stretch>
            <a:fillRect/>
          </a:stretch>
        </p:blipFill>
        <p:spPr>
          <a:xfrm>
            <a:off x="589961" y="2184863"/>
            <a:ext cx="3402301" cy="630063"/>
          </a:xfrm>
          <a:prstGeom prst="rect">
            <a:avLst/>
          </a:prstGeom>
        </p:spPr>
      </p:pic>
      <p:pic>
        <p:nvPicPr>
          <p:cNvPr id="7" name="Picture 6">
            <a:extLst>
              <a:ext uri="{FF2B5EF4-FFF2-40B4-BE49-F238E27FC236}">
                <a16:creationId xmlns:a16="http://schemas.microsoft.com/office/drawing/2014/main" id="{CDB1156E-2EA3-4F3B-A862-DD8FCC4B1750}"/>
              </a:ext>
            </a:extLst>
          </p:cNvPr>
          <p:cNvPicPr>
            <a:picLocks noChangeAspect="1"/>
          </p:cNvPicPr>
          <p:nvPr/>
        </p:nvPicPr>
        <p:blipFill>
          <a:blip r:embed="rId5"/>
          <a:stretch>
            <a:fillRect/>
          </a:stretch>
        </p:blipFill>
        <p:spPr>
          <a:xfrm>
            <a:off x="4474997" y="2626062"/>
            <a:ext cx="3629643" cy="2235676"/>
          </a:xfrm>
          <a:prstGeom prst="rect">
            <a:avLst/>
          </a:prstGeom>
        </p:spPr>
      </p:pic>
      <p:pic>
        <p:nvPicPr>
          <p:cNvPr id="8" name="Picture 7">
            <a:extLst>
              <a:ext uri="{FF2B5EF4-FFF2-40B4-BE49-F238E27FC236}">
                <a16:creationId xmlns:a16="http://schemas.microsoft.com/office/drawing/2014/main" id="{1AF5720D-3A74-47F3-9F33-49F1C3DA7862}"/>
              </a:ext>
            </a:extLst>
          </p:cNvPr>
          <p:cNvPicPr>
            <a:picLocks noChangeAspect="1"/>
          </p:cNvPicPr>
          <p:nvPr/>
        </p:nvPicPr>
        <p:blipFill>
          <a:blip r:embed="rId6"/>
          <a:stretch>
            <a:fillRect/>
          </a:stretch>
        </p:blipFill>
        <p:spPr>
          <a:xfrm>
            <a:off x="5334000" y="1984834"/>
            <a:ext cx="2259713" cy="565206"/>
          </a:xfrm>
          <a:prstGeom prst="rect">
            <a:avLst/>
          </a:prstGeom>
        </p:spPr>
      </p:pic>
      <p:pic>
        <p:nvPicPr>
          <p:cNvPr id="9" name="Picture 8">
            <a:extLst>
              <a:ext uri="{FF2B5EF4-FFF2-40B4-BE49-F238E27FC236}">
                <a16:creationId xmlns:a16="http://schemas.microsoft.com/office/drawing/2014/main" id="{F2D332F6-02B2-4A44-8C24-04D365CBF8D6}"/>
              </a:ext>
            </a:extLst>
          </p:cNvPr>
          <p:cNvPicPr>
            <a:picLocks noChangeAspect="1"/>
          </p:cNvPicPr>
          <p:nvPr/>
        </p:nvPicPr>
        <p:blipFill>
          <a:blip r:embed="rId7"/>
          <a:stretch>
            <a:fillRect/>
          </a:stretch>
        </p:blipFill>
        <p:spPr>
          <a:xfrm>
            <a:off x="361361" y="5004022"/>
            <a:ext cx="4464622" cy="635902"/>
          </a:xfrm>
          <a:prstGeom prst="rect">
            <a:avLst/>
          </a:prstGeom>
        </p:spPr>
      </p:pic>
      <p:pic>
        <p:nvPicPr>
          <p:cNvPr id="10" name="Picture 9">
            <a:extLst>
              <a:ext uri="{FF2B5EF4-FFF2-40B4-BE49-F238E27FC236}">
                <a16:creationId xmlns:a16="http://schemas.microsoft.com/office/drawing/2014/main" id="{DB7359F5-802B-48A8-9037-F5A4626C2825}"/>
              </a:ext>
            </a:extLst>
          </p:cNvPr>
          <p:cNvPicPr>
            <a:picLocks noChangeAspect="1"/>
          </p:cNvPicPr>
          <p:nvPr/>
        </p:nvPicPr>
        <p:blipFill>
          <a:blip r:embed="rId8"/>
          <a:stretch>
            <a:fillRect/>
          </a:stretch>
        </p:blipFill>
        <p:spPr>
          <a:xfrm>
            <a:off x="3375826" y="5941815"/>
            <a:ext cx="2895600" cy="687585"/>
          </a:xfrm>
          <a:prstGeom prst="rect">
            <a:avLst/>
          </a:prstGeom>
        </p:spPr>
      </p:pic>
      <p:sp>
        <p:nvSpPr>
          <p:cNvPr id="11" name="TextBox 10">
            <a:extLst>
              <a:ext uri="{FF2B5EF4-FFF2-40B4-BE49-F238E27FC236}">
                <a16:creationId xmlns:a16="http://schemas.microsoft.com/office/drawing/2014/main" id="{52B92DC2-65C2-44C8-AAEF-AAEC538F90FB}"/>
              </a:ext>
            </a:extLst>
          </p:cNvPr>
          <p:cNvSpPr txBox="1"/>
          <p:nvPr/>
        </p:nvSpPr>
        <p:spPr>
          <a:xfrm>
            <a:off x="589961" y="1703606"/>
            <a:ext cx="2846840" cy="369332"/>
          </a:xfrm>
          <a:prstGeom prst="rect">
            <a:avLst/>
          </a:prstGeom>
          <a:noFill/>
        </p:spPr>
        <p:txBody>
          <a:bodyPr wrap="square" rtlCol="0">
            <a:spAutoFit/>
          </a:bodyPr>
          <a:lstStyle/>
          <a:p>
            <a:r>
              <a:rPr lang="en-US" dirty="0"/>
              <a:t>Single pass energy kick</a:t>
            </a:r>
          </a:p>
        </p:txBody>
      </p:sp>
      <p:sp>
        <p:nvSpPr>
          <p:cNvPr id="12" name="TextBox 11">
            <a:extLst>
              <a:ext uri="{FF2B5EF4-FFF2-40B4-BE49-F238E27FC236}">
                <a16:creationId xmlns:a16="http://schemas.microsoft.com/office/drawing/2014/main" id="{03C3C205-3C2D-4936-916D-FF923879EEB5}"/>
              </a:ext>
            </a:extLst>
          </p:cNvPr>
          <p:cNvSpPr txBox="1"/>
          <p:nvPr/>
        </p:nvSpPr>
        <p:spPr>
          <a:xfrm>
            <a:off x="589961" y="2887990"/>
            <a:ext cx="3202784" cy="369332"/>
          </a:xfrm>
          <a:prstGeom prst="rect">
            <a:avLst/>
          </a:prstGeom>
          <a:noFill/>
        </p:spPr>
        <p:txBody>
          <a:bodyPr wrap="square" rtlCol="0">
            <a:spAutoFit/>
          </a:bodyPr>
          <a:lstStyle/>
          <a:p>
            <a:r>
              <a:rPr lang="en-US" dirty="0"/>
              <a:t>Impedance due to MBEC</a:t>
            </a:r>
          </a:p>
        </p:txBody>
      </p:sp>
      <p:sp>
        <p:nvSpPr>
          <p:cNvPr id="13" name="TextBox 12">
            <a:extLst>
              <a:ext uri="{FF2B5EF4-FFF2-40B4-BE49-F238E27FC236}">
                <a16:creationId xmlns:a16="http://schemas.microsoft.com/office/drawing/2014/main" id="{90628CF1-0E2B-4513-B5D0-C7C3E9F97588}"/>
              </a:ext>
            </a:extLst>
          </p:cNvPr>
          <p:cNvSpPr txBox="1"/>
          <p:nvPr/>
        </p:nvSpPr>
        <p:spPr>
          <a:xfrm>
            <a:off x="507828" y="4460567"/>
            <a:ext cx="4464622" cy="369332"/>
          </a:xfrm>
          <a:prstGeom prst="rect">
            <a:avLst/>
          </a:prstGeom>
          <a:noFill/>
        </p:spPr>
        <p:txBody>
          <a:bodyPr wrap="square" rtlCol="0">
            <a:spAutoFit/>
          </a:bodyPr>
          <a:lstStyle/>
          <a:p>
            <a:r>
              <a:rPr lang="en-US" dirty="0"/>
              <a:t>Cooling rate in 1/number of turns</a:t>
            </a:r>
          </a:p>
        </p:txBody>
      </p:sp>
      <p:sp>
        <p:nvSpPr>
          <p:cNvPr id="14" name="TextBox 13">
            <a:extLst>
              <a:ext uri="{FF2B5EF4-FFF2-40B4-BE49-F238E27FC236}">
                <a16:creationId xmlns:a16="http://schemas.microsoft.com/office/drawing/2014/main" id="{C41E4C8A-6129-4979-9B3A-342571B4FC30}"/>
              </a:ext>
            </a:extLst>
          </p:cNvPr>
          <p:cNvSpPr txBox="1"/>
          <p:nvPr/>
        </p:nvSpPr>
        <p:spPr>
          <a:xfrm>
            <a:off x="507828" y="5693530"/>
            <a:ext cx="3024812" cy="646331"/>
          </a:xfrm>
          <a:prstGeom prst="rect">
            <a:avLst/>
          </a:prstGeom>
          <a:noFill/>
        </p:spPr>
        <p:txBody>
          <a:bodyPr wrap="square" rtlCol="0">
            <a:spAutoFit/>
          </a:bodyPr>
          <a:lstStyle/>
          <a:p>
            <a:r>
              <a:rPr lang="en-US" dirty="0"/>
              <a:t>Cooling rate is maximized at </a:t>
            </a:r>
          </a:p>
        </p:txBody>
      </p:sp>
      <p:graphicFrame>
        <p:nvGraphicFramePr>
          <p:cNvPr id="15" name="Object 14">
            <a:extLst>
              <a:ext uri="{FF2B5EF4-FFF2-40B4-BE49-F238E27FC236}">
                <a16:creationId xmlns:a16="http://schemas.microsoft.com/office/drawing/2014/main" id="{0D3707F5-0DC7-40D6-8EEA-6D44F7789597}"/>
              </a:ext>
            </a:extLst>
          </p:cNvPr>
          <p:cNvGraphicFramePr>
            <a:graphicFrameLocks noChangeAspect="1"/>
          </p:cNvGraphicFramePr>
          <p:nvPr>
            <p:extLst>
              <p:ext uri="{D42A27DB-BD31-4B8C-83A1-F6EECF244321}">
                <p14:modId xmlns:p14="http://schemas.microsoft.com/office/powerpoint/2010/main" val="264864193"/>
              </p:ext>
            </p:extLst>
          </p:nvPr>
        </p:nvGraphicFramePr>
        <p:xfrm>
          <a:off x="1470015" y="5989838"/>
          <a:ext cx="1273186" cy="358084"/>
        </p:xfrm>
        <a:graphic>
          <a:graphicData uri="http://schemas.openxmlformats.org/presentationml/2006/ole">
            <mc:AlternateContent xmlns:mc="http://schemas.openxmlformats.org/markup-compatibility/2006">
              <mc:Choice xmlns:v="urn:schemas-microsoft-com:vml" Requires="v">
                <p:oleObj spid="_x0000_s66576" name="Equation" r:id="rId9" imgW="812520" imgH="228600" progId="Equation.DSMT4">
                  <p:embed/>
                </p:oleObj>
              </mc:Choice>
              <mc:Fallback>
                <p:oleObj name="Equation" r:id="rId9" imgW="812520" imgH="228600" progId="Equation.DSMT4">
                  <p:embed/>
                  <p:pic>
                    <p:nvPicPr>
                      <p:cNvPr id="0" name=""/>
                      <p:cNvPicPr/>
                      <p:nvPr/>
                    </p:nvPicPr>
                    <p:blipFill>
                      <a:blip r:embed="rId10"/>
                      <a:stretch>
                        <a:fillRect/>
                      </a:stretch>
                    </p:blipFill>
                    <p:spPr>
                      <a:xfrm>
                        <a:off x="1470015" y="5989838"/>
                        <a:ext cx="1273186" cy="358084"/>
                      </a:xfrm>
                      <a:prstGeom prst="rect">
                        <a:avLst/>
                      </a:prstGeom>
                    </p:spPr>
                  </p:pic>
                </p:oleObj>
              </mc:Fallback>
            </mc:AlternateContent>
          </a:graphicData>
        </a:graphic>
      </p:graphicFrame>
      <p:pic>
        <p:nvPicPr>
          <p:cNvPr id="17" name="Picture 16">
            <a:extLst>
              <a:ext uri="{FF2B5EF4-FFF2-40B4-BE49-F238E27FC236}">
                <a16:creationId xmlns:a16="http://schemas.microsoft.com/office/drawing/2014/main" id="{55E320D6-B42E-4699-93B8-3736F12CBD5E}"/>
              </a:ext>
            </a:extLst>
          </p:cNvPr>
          <p:cNvPicPr>
            <a:picLocks noChangeAspect="1"/>
          </p:cNvPicPr>
          <p:nvPr/>
        </p:nvPicPr>
        <p:blipFill>
          <a:blip r:embed="rId11"/>
          <a:stretch>
            <a:fillRect/>
          </a:stretch>
        </p:blipFill>
        <p:spPr>
          <a:xfrm>
            <a:off x="5107747" y="5007978"/>
            <a:ext cx="3579264" cy="631946"/>
          </a:xfrm>
          <a:prstGeom prst="rect">
            <a:avLst/>
          </a:prstGeom>
        </p:spPr>
      </p:pic>
      <p:sp>
        <p:nvSpPr>
          <p:cNvPr id="18" name="Rectangle 17">
            <a:extLst>
              <a:ext uri="{FF2B5EF4-FFF2-40B4-BE49-F238E27FC236}">
                <a16:creationId xmlns:a16="http://schemas.microsoft.com/office/drawing/2014/main" id="{07A8BA49-B030-49DE-A207-DA4C1EFA6219}"/>
              </a:ext>
            </a:extLst>
          </p:cNvPr>
          <p:cNvSpPr/>
          <p:nvPr/>
        </p:nvSpPr>
        <p:spPr>
          <a:xfrm>
            <a:off x="3375826" y="5867400"/>
            <a:ext cx="2895600" cy="79700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BD0F565-D3D1-4E49-A167-86362D727092}"/>
              </a:ext>
            </a:extLst>
          </p:cNvPr>
          <p:cNvSpPr/>
          <p:nvPr/>
        </p:nvSpPr>
        <p:spPr>
          <a:xfrm>
            <a:off x="6427606" y="1311483"/>
            <a:ext cx="1688283" cy="369332"/>
          </a:xfrm>
          <a:prstGeom prst="rect">
            <a:avLst/>
          </a:prstGeom>
        </p:spPr>
        <p:txBody>
          <a:bodyPr wrap="none">
            <a:spAutoFit/>
          </a:bodyPr>
          <a:lstStyle/>
          <a:p>
            <a:r>
              <a:rPr lang="en-US" dirty="0"/>
              <a:t>© G. </a:t>
            </a:r>
            <a:r>
              <a:rPr lang="en-US" dirty="0" err="1"/>
              <a:t>Stupakov</a:t>
            </a:r>
            <a:endParaRPr lang="en-US" dirty="0"/>
          </a:p>
        </p:txBody>
      </p:sp>
    </p:spTree>
    <p:extLst>
      <p:ext uri="{BB962C8B-B14F-4D97-AF65-F5344CB8AC3E}">
        <p14:creationId xmlns:p14="http://schemas.microsoft.com/office/powerpoint/2010/main" val="23345690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D949F-ACC1-4339-9EB2-C60F30B322E2}"/>
              </a:ext>
            </a:extLst>
          </p:cNvPr>
          <p:cNvSpPr>
            <a:spLocks noGrp="1"/>
          </p:cNvSpPr>
          <p:nvPr>
            <p:ph type="title"/>
          </p:nvPr>
        </p:nvSpPr>
        <p:spPr>
          <a:xfrm>
            <a:off x="660271" y="161979"/>
            <a:ext cx="8077200" cy="876300"/>
          </a:xfrm>
        </p:spPr>
        <p:txBody>
          <a:bodyPr/>
          <a:lstStyle/>
          <a:p>
            <a:r>
              <a:rPr lang="en-US" sz="2400" dirty="0"/>
              <a:t>Analysis in Frequency Domain by G. </a:t>
            </a:r>
            <a:r>
              <a:rPr lang="en-US" sz="2400" dirty="0" err="1"/>
              <a:t>Stupakov</a:t>
            </a:r>
            <a:r>
              <a:rPr lang="en-US" sz="2400" dirty="0"/>
              <a:t> and P. </a:t>
            </a:r>
            <a:r>
              <a:rPr lang="en-US" sz="2400" dirty="0" err="1"/>
              <a:t>Baxevanis</a:t>
            </a:r>
            <a:endParaRPr lang="en-US" sz="2400" dirty="0"/>
          </a:p>
        </p:txBody>
      </p:sp>
      <p:sp>
        <p:nvSpPr>
          <p:cNvPr id="3" name="Content Placeholder 2">
            <a:extLst>
              <a:ext uri="{FF2B5EF4-FFF2-40B4-BE49-F238E27FC236}">
                <a16:creationId xmlns:a16="http://schemas.microsoft.com/office/drawing/2014/main" id="{E1397313-4D74-47EE-B736-84C9E9C59EE1}"/>
              </a:ext>
            </a:extLst>
          </p:cNvPr>
          <p:cNvSpPr>
            <a:spLocks noGrp="1"/>
          </p:cNvSpPr>
          <p:nvPr>
            <p:ph idx="1"/>
          </p:nvPr>
        </p:nvSpPr>
        <p:spPr>
          <a:xfrm>
            <a:off x="381000" y="1295400"/>
            <a:ext cx="8229600" cy="4525963"/>
          </a:xfrm>
        </p:spPr>
        <p:txBody>
          <a:bodyPr/>
          <a:lstStyle/>
          <a:p>
            <a:r>
              <a:rPr lang="en-US" sz="2800" dirty="0"/>
              <a:t>With multiple amplification stages</a:t>
            </a:r>
          </a:p>
        </p:txBody>
      </p:sp>
      <p:pic>
        <p:nvPicPr>
          <p:cNvPr id="4" name="Picture 3">
            <a:extLst>
              <a:ext uri="{FF2B5EF4-FFF2-40B4-BE49-F238E27FC236}">
                <a16:creationId xmlns:a16="http://schemas.microsoft.com/office/drawing/2014/main" id="{CB408142-BE89-41CD-9BB3-F713623F1678}"/>
              </a:ext>
            </a:extLst>
          </p:cNvPr>
          <p:cNvPicPr>
            <a:picLocks noChangeAspect="1"/>
          </p:cNvPicPr>
          <p:nvPr/>
        </p:nvPicPr>
        <p:blipFill>
          <a:blip r:embed="rId2"/>
          <a:stretch>
            <a:fillRect/>
          </a:stretch>
        </p:blipFill>
        <p:spPr>
          <a:xfrm>
            <a:off x="170468" y="4478862"/>
            <a:ext cx="4875038" cy="665891"/>
          </a:xfrm>
          <a:prstGeom prst="rect">
            <a:avLst/>
          </a:prstGeom>
        </p:spPr>
      </p:pic>
      <p:pic>
        <p:nvPicPr>
          <p:cNvPr id="5" name="Picture 4">
            <a:extLst>
              <a:ext uri="{FF2B5EF4-FFF2-40B4-BE49-F238E27FC236}">
                <a16:creationId xmlns:a16="http://schemas.microsoft.com/office/drawing/2014/main" id="{097D7871-0F08-4C99-9B68-2261371DDE82}"/>
              </a:ext>
            </a:extLst>
          </p:cNvPr>
          <p:cNvPicPr>
            <a:picLocks noChangeAspect="1"/>
          </p:cNvPicPr>
          <p:nvPr/>
        </p:nvPicPr>
        <p:blipFill>
          <a:blip r:embed="rId3"/>
          <a:stretch>
            <a:fillRect/>
          </a:stretch>
        </p:blipFill>
        <p:spPr>
          <a:xfrm>
            <a:off x="165755" y="5519214"/>
            <a:ext cx="3233394" cy="567052"/>
          </a:xfrm>
          <a:prstGeom prst="rect">
            <a:avLst/>
          </a:prstGeom>
        </p:spPr>
      </p:pic>
      <p:pic>
        <p:nvPicPr>
          <p:cNvPr id="6" name="Picture 5">
            <a:extLst>
              <a:ext uri="{FF2B5EF4-FFF2-40B4-BE49-F238E27FC236}">
                <a16:creationId xmlns:a16="http://schemas.microsoft.com/office/drawing/2014/main" id="{DAC52E25-3CAF-407D-849E-CCD846F2E49B}"/>
              </a:ext>
            </a:extLst>
          </p:cNvPr>
          <p:cNvPicPr>
            <a:picLocks noChangeAspect="1"/>
          </p:cNvPicPr>
          <p:nvPr/>
        </p:nvPicPr>
        <p:blipFill>
          <a:blip r:embed="rId4"/>
          <a:stretch>
            <a:fillRect/>
          </a:stretch>
        </p:blipFill>
        <p:spPr>
          <a:xfrm>
            <a:off x="5270964" y="4473572"/>
            <a:ext cx="2680088" cy="772178"/>
          </a:xfrm>
          <a:prstGeom prst="rect">
            <a:avLst/>
          </a:prstGeom>
        </p:spPr>
      </p:pic>
      <p:pic>
        <p:nvPicPr>
          <p:cNvPr id="8" name="Picture 7">
            <a:extLst>
              <a:ext uri="{FF2B5EF4-FFF2-40B4-BE49-F238E27FC236}">
                <a16:creationId xmlns:a16="http://schemas.microsoft.com/office/drawing/2014/main" id="{F24985FE-E2B1-4809-B3F3-5991FCDC4C7A}"/>
              </a:ext>
            </a:extLst>
          </p:cNvPr>
          <p:cNvPicPr>
            <a:picLocks noChangeAspect="1"/>
          </p:cNvPicPr>
          <p:nvPr/>
        </p:nvPicPr>
        <p:blipFill>
          <a:blip r:embed="rId5"/>
          <a:stretch>
            <a:fillRect/>
          </a:stretch>
        </p:blipFill>
        <p:spPr>
          <a:xfrm>
            <a:off x="1905000" y="6125512"/>
            <a:ext cx="1295400" cy="630966"/>
          </a:xfrm>
          <a:prstGeom prst="rect">
            <a:avLst/>
          </a:prstGeom>
        </p:spPr>
      </p:pic>
      <p:pic>
        <p:nvPicPr>
          <p:cNvPr id="10" name="Picture 9">
            <a:extLst>
              <a:ext uri="{FF2B5EF4-FFF2-40B4-BE49-F238E27FC236}">
                <a16:creationId xmlns:a16="http://schemas.microsoft.com/office/drawing/2014/main" id="{99E5FC4A-14F0-48E1-823F-53BADEAED36C}"/>
              </a:ext>
            </a:extLst>
          </p:cNvPr>
          <p:cNvPicPr>
            <a:picLocks noChangeAspect="1"/>
          </p:cNvPicPr>
          <p:nvPr/>
        </p:nvPicPr>
        <p:blipFill>
          <a:blip r:embed="rId6"/>
          <a:stretch>
            <a:fillRect/>
          </a:stretch>
        </p:blipFill>
        <p:spPr>
          <a:xfrm>
            <a:off x="3684312" y="5540288"/>
            <a:ext cx="2029118" cy="545978"/>
          </a:xfrm>
          <a:prstGeom prst="rect">
            <a:avLst/>
          </a:prstGeom>
        </p:spPr>
      </p:pic>
      <p:pic>
        <p:nvPicPr>
          <p:cNvPr id="11" name="Picture 10">
            <a:extLst>
              <a:ext uri="{FF2B5EF4-FFF2-40B4-BE49-F238E27FC236}">
                <a16:creationId xmlns:a16="http://schemas.microsoft.com/office/drawing/2014/main" id="{92CCE1D7-A290-48A7-9985-ADD2900E5490}"/>
              </a:ext>
            </a:extLst>
          </p:cNvPr>
          <p:cNvPicPr>
            <a:picLocks noChangeAspect="1"/>
          </p:cNvPicPr>
          <p:nvPr/>
        </p:nvPicPr>
        <p:blipFill>
          <a:blip r:embed="rId7"/>
          <a:stretch>
            <a:fillRect/>
          </a:stretch>
        </p:blipFill>
        <p:spPr>
          <a:xfrm>
            <a:off x="337009" y="1790642"/>
            <a:ext cx="4951201" cy="2270417"/>
          </a:xfrm>
          <a:prstGeom prst="rect">
            <a:avLst/>
          </a:prstGeom>
        </p:spPr>
      </p:pic>
      <p:sp>
        <p:nvSpPr>
          <p:cNvPr id="13" name="TextBox 12">
            <a:extLst>
              <a:ext uri="{FF2B5EF4-FFF2-40B4-BE49-F238E27FC236}">
                <a16:creationId xmlns:a16="http://schemas.microsoft.com/office/drawing/2014/main" id="{0E4CE566-98B8-4E38-944F-C11B0EE8F5FC}"/>
              </a:ext>
            </a:extLst>
          </p:cNvPr>
          <p:cNvSpPr txBox="1"/>
          <p:nvPr/>
        </p:nvSpPr>
        <p:spPr>
          <a:xfrm>
            <a:off x="170468" y="4146927"/>
            <a:ext cx="3536028" cy="369332"/>
          </a:xfrm>
          <a:prstGeom prst="rect">
            <a:avLst/>
          </a:prstGeom>
          <a:noFill/>
        </p:spPr>
        <p:txBody>
          <a:bodyPr wrap="square" rtlCol="0">
            <a:spAutoFit/>
          </a:bodyPr>
          <a:lstStyle/>
          <a:p>
            <a:r>
              <a:rPr lang="en-US" dirty="0"/>
              <a:t>With one amplification stage:</a:t>
            </a:r>
          </a:p>
        </p:txBody>
      </p:sp>
      <p:sp>
        <p:nvSpPr>
          <p:cNvPr id="14" name="TextBox 13">
            <a:extLst>
              <a:ext uri="{FF2B5EF4-FFF2-40B4-BE49-F238E27FC236}">
                <a16:creationId xmlns:a16="http://schemas.microsoft.com/office/drawing/2014/main" id="{E4E25AAB-62D8-4070-9315-11C76FFA06BE}"/>
              </a:ext>
            </a:extLst>
          </p:cNvPr>
          <p:cNvSpPr txBox="1"/>
          <p:nvPr/>
        </p:nvSpPr>
        <p:spPr>
          <a:xfrm>
            <a:off x="136986" y="5092539"/>
            <a:ext cx="3536028" cy="369332"/>
          </a:xfrm>
          <a:prstGeom prst="rect">
            <a:avLst/>
          </a:prstGeom>
          <a:noFill/>
        </p:spPr>
        <p:txBody>
          <a:bodyPr wrap="square" rtlCol="0">
            <a:spAutoFit/>
          </a:bodyPr>
          <a:lstStyle/>
          <a:p>
            <a:r>
              <a:rPr lang="en-US" dirty="0"/>
              <a:t>With two amplification stage:</a:t>
            </a:r>
          </a:p>
        </p:txBody>
      </p:sp>
      <p:pic>
        <p:nvPicPr>
          <p:cNvPr id="16" name="Picture 15">
            <a:extLst>
              <a:ext uri="{FF2B5EF4-FFF2-40B4-BE49-F238E27FC236}">
                <a16:creationId xmlns:a16="http://schemas.microsoft.com/office/drawing/2014/main" id="{87E9FBD4-A970-499A-9B78-A7B0FA26FCA4}"/>
              </a:ext>
            </a:extLst>
          </p:cNvPr>
          <p:cNvPicPr>
            <a:picLocks noChangeAspect="1"/>
          </p:cNvPicPr>
          <p:nvPr/>
        </p:nvPicPr>
        <p:blipFill>
          <a:blip r:embed="rId8"/>
          <a:stretch>
            <a:fillRect/>
          </a:stretch>
        </p:blipFill>
        <p:spPr>
          <a:xfrm>
            <a:off x="3399149" y="6212457"/>
            <a:ext cx="973318" cy="565150"/>
          </a:xfrm>
          <a:prstGeom prst="rect">
            <a:avLst/>
          </a:prstGeom>
        </p:spPr>
      </p:pic>
      <p:pic>
        <p:nvPicPr>
          <p:cNvPr id="17" name="Picture 16">
            <a:extLst>
              <a:ext uri="{FF2B5EF4-FFF2-40B4-BE49-F238E27FC236}">
                <a16:creationId xmlns:a16="http://schemas.microsoft.com/office/drawing/2014/main" id="{F8517063-A044-478A-8A51-0124C1BEB80F}"/>
              </a:ext>
            </a:extLst>
          </p:cNvPr>
          <p:cNvPicPr>
            <a:picLocks noChangeAspect="1"/>
          </p:cNvPicPr>
          <p:nvPr/>
        </p:nvPicPr>
        <p:blipFill>
          <a:blip r:embed="rId9"/>
          <a:stretch>
            <a:fillRect/>
          </a:stretch>
        </p:blipFill>
        <p:spPr>
          <a:xfrm>
            <a:off x="4782533" y="6139364"/>
            <a:ext cx="1101005" cy="594256"/>
          </a:xfrm>
          <a:prstGeom prst="rect">
            <a:avLst/>
          </a:prstGeom>
        </p:spPr>
      </p:pic>
      <p:sp>
        <p:nvSpPr>
          <p:cNvPr id="18" name="TextBox 17">
            <a:extLst>
              <a:ext uri="{FF2B5EF4-FFF2-40B4-BE49-F238E27FC236}">
                <a16:creationId xmlns:a16="http://schemas.microsoft.com/office/drawing/2014/main" id="{545756C7-F9F4-4129-9933-205BA28A125F}"/>
              </a:ext>
            </a:extLst>
          </p:cNvPr>
          <p:cNvSpPr txBox="1"/>
          <p:nvPr/>
        </p:nvSpPr>
        <p:spPr>
          <a:xfrm>
            <a:off x="6017868" y="5213112"/>
            <a:ext cx="3012225" cy="1200329"/>
          </a:xfrm>
          <a:prstGeom prst="rect">
            <a:avLst/>
          </a:prstGeom>
          <a:noFill/>
        </p:spPr>
        <p:txBody>
          <a:bodyPr wrap="square" rtlCol="0">
            <a:spAutoFit/>
          </a:bodyPr>
          <a:lstStyle/>
          <a:p>
            <a:r>
              <a:rPr lang="en-US" dirty="0"/>
              <a:t>Roughly speaking, every amplification stage increase the cooling rate by a factor of A.</a:t>
            </a:r>
          </a:p>
        </p:txBody>
      </p:sp>
      <p:sp>
        <p:nvSpPr>
          <p:cNvPr id="19" name="Rectangle 18">
            <a:extLst>
              <a:ext uri="{FF2B5EF4-FFF2-40B4-BE49-F238E27FC236}">
                <a16:creationId xmlns:a16="http://schemas.microsoft.com/office/drawing/2014/main" id="{FF094A7B-74DC-434F-99E4-7C83E7BD0547}"/>
              </a:ext>
            </a:extLst>
          </p:cNvPr>
          <p:cNvSpPr/>
          <p:nvPr/>
        </p:nvSpPr>
        <p:spPr>
          <a:xfrm>
            <a:off x="3240779" y="956753"/>
            <a:ext cx="2916183" cy="369332"/>
          </a:xfrm>
          <a:prstGeom prst="rect">
            <a:avLst/>
          </a:prstGeom>
        </p:spPr>
        <p:txBody>
          <a:bodyPr wrap="none">
            <a:spAutoFit/>
          </a:bodyPr>
          <a:lstStyle/>
          <a:p>
            <a:r>
              <a:rPr lang="en-US" dirty="0"/>
              <a:t>(PRAB 22 (2019), 034401)</a:t>
            </a:r>
          </a:p>
        </p:txBody>
      </p:sp>
      <p:pic>
        <p:nvPicPr>
          <p:cNvPr id="20" name="Picture 19">
            <a:extLst>
              <a:ext uri="{FF2B5EF4-FFF2-40B4-BE49-F238E27FC236}">
                <a16:creationId xmlns:a16="http://schemas.microsoft.com/office/drawing/2014/main" id="{887FA5D9-267E-483B-82A8-D630CAA4F903}"/>
              </a:ext>
            </a:extLst>
          </p:cNvPr>
          <p:cNvPicPr>
            <a:picLocks noChangeAspect="1"/>
          </p:cNvPicPr>
          <p:nvPr/>
        </p:nvPicPr>
        <p:blipFill>
          <a:blip r:embed="rId10"/>
          <a:stretch>
            <a:fillRect/>
          </a:stretch>
        </p:blipFill>
        <p:spPr>
          <a:xfrm>
            <a:off x="5332201" y="1945974"/>
            <a:ext cx="3536029" cy="2178748"/>
          </a:xfrm>
          <a:prstGeom prst="rect">
            <a:avLst/>
          </a:prstGeom>
        </p:spPr>
      </p:pic>
      <p:sp>
        <p:nvSpPr>
          <p:cNvPr id="21" name="Rectangle 20">
            <a:extLst>
              <a:ext uri="{FF2B5EF4-FFF2-40B4-BE49-F238E27FC236}">
                <a16:creationId xmlns:a16="http://schemas.microsoft.com/office/drawing/2014/main" id="{5F33438A-38CB-4A21-83AE-20BA0F0085E0}"/>
              </a:ext>
            </a:extLst>
          </p:cNvPr>
          <p:cNvSpPr/>
          <p:nvPr/>
        </p:nvSpPr>
        <p:spPr>
          <a:xfrm>
            <a:off x="6508567" y="1141419"/>
            <a:ext cx="1688283" cy="369332"/>
          </a:xfrm>
          <a:prstGeom prst="rect">
            <a:avLst/>
          </a:prstGeom>
        </p:spPr>
        <p:txBody>
          <a:bodyPr wrap="none">
            <a:spAutoFit/>
          </a:bodyPr>
          <a:lstStyle/>
          <a:p>
            <a:r>
              <a:rPr lang="en-US" dirty="0"/>
              <a:t>© G. </a:t>
            </a:r>
            <a:r>
              <a:rPr lang="en-US" dirty="0" err="1"/>
              <a:t>Stupakov</a:t>
            </a:r>
            <a:endParaRPr lang="en-US" dirty="0"/>
          </a:p>
        </p:txBody>
      </p:sp>
      <p:sp>
        <p:nvSpPr>
          <p:cNvPr id="7" name="Rectangle 6">
            <a:extLst>
              <a:ext uri="{FF2B5EF4-FFF2-40B4-BE49-F238E27FC236}">
                <a16:creationId xmlns:a16="http://schemas.microsoft.com/office/drawing/2014/main" id="{316E6DB5-4D3F-44E4-ABD4-B9DEAFB39606}"/>
              </a:ext>
            </a:extLst>
          </p:cNvPr>
          <p:cNvSpPr/>
          <p:nvPr/>
        </p:nvSpPr>
        <p:spPr>
          <a:xfrm>
            <a:off x="4782533" y="6086266"/>
            <a:ext cx="1101005" cy="670212"/>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77043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661" y="152400"/>
            <a:ext cx="8839200" cy="1143000"/>
          </a:xfrm>
        </p:spPr>
        <p:txBody>
          <a:bodyPr>
            <a:noAutofit/>
          </a:bodyPr>
          <a:lstStyle/>
          <a:p>
            <a:r>
              <a:rPr lang="en-US" sz="3600" dirty="0"/>
              <a:t>Circulating Ion Beam Evolution in the Presence of </a:t>
            </a:r>
            <a:r>
              <a:rPr lang="en-US" sz="3600" dirty="0" err="1"/>
              <a:t>CeC</a:t>
            </a:r>
            <a:endParaRPr lang="en-US" sz="3600" dirty="0"/>
          </a:p>
        </p:txBody>
      </p:sp>
      <p:sp>
        <p:nvSpPr>
          <p:cNvPr id="8" name="Oval 7"/>
          <p:cNvSpPr/>
          <p:nvPr/>
        </p:nvSpPr>
        <p:spPr>
          <a:xfrm>
            <a:off x="1905000" y="1662543"/>
            <a:ext cx="4670251" cy="162574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507396">
            <a:off x="2746422" y="2959029"/>
            <a:ext cx="1219200" cy="462858"/>
          </a:xfrm>
          <a:prstGeom prst="ellipse">
            <a:avLst/>
          </a:prstGeom>
          <a:solidFill>
            <a:schemeClr val="bg1"/>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Rectangle 9"/>
          <p:cNvSpPr/>
          <p:nvPr/>
        </p:nvSpPr>
        <p:spPr>
          <a:xfrm rot="17025120">
            <a:off x="5284182" y="1508919"/>
            <a:ext cx="304800" cy="5148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8" idx="4"/>
          </p:cNvCxnSpPr>
          <p:nvPr/>
        </p:nvCxnSpPr>
        <p:spPr>
          <a:xfrm flipV="1">
            <a:off x="4240126" y="3276474"/>
            <a:ext cx="293135" cy="11809"/>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3496732" y="3078453"/>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729166" y="3123832"/>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639801" y="3136628"/>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546522" y="3176099"/>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534832" y="3322208"/>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241722" y="3253321"/>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356022" y="3028733"/>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898822" y="3145552"/>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089322" y="3241512"/>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394121" y="3323244"/>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165522" y="2981680"/>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051222" y="2993152"/>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202818" y="3175757"/>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059775" y="3139275"/>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898822" y="3022456"/>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698922" y="3252285"/>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432222" y="3178480"/>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279822" y="3145552"/>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813222" y="3206551"/>
            <a:ext cx="76200" cy="699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rot="608407">
            <a:off x="3011955" y="2599101"/>
            <a:ext cx="1221533" cy="369332"/>
          </a:xfrm>
          <a:prstGeom prst="rect">
            <a:avLst/>
          </a:prstGeom>
          <a:noFill/>
        </p:spPr>
        <p:txBody>
          <a:bodyPr wrap="square" rtlCol="0">
            <a:spAutoFit/>
          </a:bodyPr>
          <a:lstStyle/>
          <a:p>
            <a:r>
              <a:rPr lang="en-US" dirty="0"/>
              <a:t>Ion bunch</a:t>
            </a:r>
          </a:p>
        </p:txBody>
      </p:sp>
      <p:sp>
        <p:nvSpPr>
          <p:cNvPr id="32" name="TextBox 31"/>
          <p:cNvSpPr txBox="1"/>
          <p:nvPr/>
        </p:nvSpPr>
        <p:spPr>
          <a:xfrm rot="830898">
            <a:off x="5117245" y="1580662"/>
            <a:ext cx="716366" cy="369332"/>
          </a:xfrm>
          <a:prstGeom prst="rect">
            <a:avLst/>
          </a:prstGeom>
          <a:noFill/>
        </p:spPr>
        <p:txBody>
          <a:bodyPr wrap="square" rtlCol="0">
            <a:spAutoFit/>
          </a:bodyPr>
          <a:lstStyle/>
          <a:p>
            <a:r>
              <a:rPr lang="en-US" dirty="0" err="1"/>
              <a:t>CeC</a:t>
            </a:r>
            <a:endParaRPr lang="en-US" dirty="0"/>
          </a:p>
        </p:txBody>
      </p:sp>
      <p:sp>
        <p:nvSpPr>
          <p:cNvPr id="33" name="TextBox 32"/>
          <p:cNvSpPr txBox="1"/>
          <p:nvPr/>
        </p:nvSpPr>
        <p:spPr>
          <a:xfrm>
            <a:off x="293539" y="3677453"/>
            <a:ext cx="8186307" cy="2554545"/>
          </a:xfrm>
          <a:prstGeom prst="rect">
            <a:avLst/>
          </a:prstGeom>
          <a:noFill/>
        </p:spPr>
        <p:txBody>
          <a:bodyPr wrap="square" rtlCol="0">
            <a:spAutoFit/>
          </a:bodyPr>
          <a:lstStyle/>
          <a:p>
            <a:r>
              <a:rPr lang="en-US" sz="1600" dirty="0"/>
              <a:t>We take two approach to predict the evolution of the ion bunch in the presence of </a:t>
            </a:r>
            <a:r>
              <a:rPr lang="en-US" sz="1600" dirty="0" err="1"/>
              <a:t>CeC</a:t>
            </a:r>
            <a:r>
              <a:rPr lang="en-US" sz="1600" dirty="0"/>
              <a:t>:</a:t>
            </a:r>
          </a:p>
          <a:p>
            <a:endParaRPr lang="en-US" sz="1600" dirty="0"/>
          </a:p>
          <a:p>
            <a:pPr marL="285750" indent="-285750">
              <a:buFont typeface="Arial" panose="020B0604020202020204" pitchFamily="34" charset="0"/>
              <a:buChar char="•"/>
            </a:pPr>
            <a:r>
              <a:rPr lang="en-US" sz="1600" dirty="0"/>
              <a:t>Solving 1-D Fokker-Planck equation (analytical tool);</a:t>
            </a:r>
          </a:p>
          <a:p>
            <a:pPr marL="742950" lvl="1" indent="-285750">
              <a:buFont typeface="Courier New" panose="02070309020205020404" pitchFamily="49" charset="0"/>
              <a:buChar char="o"/>
            </a:pPr>
            <a:r>
              <a:rPr lang="en-US" sz="1600" dirty="0"/>
              <a:t>Very fast (a few minutes on a pc)</a:t>
            </a:r>
          </a:p>
          <a:p>
            <a:pPr marL="742950" lvl="1" indent="-285750">
              <a:buFont typeface="Courier New" panose="02070309020205020404" pitchFamily="49" charset="0"/>
              <a:buChar char="o"/>
            </a:pPr>
            <a:r>
              <a:rPr lang="en-US" sz="1600" dirty="0"/>
              <a:t>With limitations (currently work with linear cooling force, no beam losses from RF bucket, static diffusion coefficient…)</a:t>
            </a:r>
          </a:p>
          <a:p>
            <a:pPr marL="742950" lvl="1"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Macro-particle tracking (simulation tool).</a:t>
            </a:r>
          </a:p>
          <a:p>
            <a:pPr marL="742950" lvl="1" indent="-285750">
              <a:buFont typeface="Courier New" panose="02070309020205020404" pitchFamily="49" charset="0"/>
              <a:buChar char="o"/>
            </a:pPr>
            <a:r>
              <a:rPr lang="en-US" sz="1600" dirty="0"/>
              <a:t>Time consuming (a few hours on a pc)</a:t>
            </a:r>
          </a:p>
          <a:p>
            <a:pPr marL="742950" lvl="1" indent="-285750">
              <a:buFont typeface="Courier New" panose="02070309020205020404" pitchFamily="49" charset="0"/>
              <a:buChar char="o"/>
            </a:pPr>
            <a:r>
              <a:rPr lang="en-US" sz="1600" dirty="0"/>
              <a:t>More realistic and versatile</a:t>
            </a:r>
          </a:p>
        </p:txBody>
      </p:sp>
    </p:spTree>
    <p:extLst>
      <p:ext uri="{BB962C8B-B14F-4D97-AF65-F5344CB8AC3E}">
        <p14:creationId xmlns:p14="http://schemas.microsoft.com/office/powerpoint/2010/main" val="2363689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76300"/>
          </a:xfrm>
        </p:spPr>
        <p:txBody>
          <a:bodyPr>
            <a:noAutofit/>
          </a:bodyPr>
          <a:lstStyle/>
          <a:p>
            <a:r>
              <a:rPr lang="en-US" sz="2800" dirty="0"/>
              <a:t>Analytical tools for predicting the influences of </a:t>
            </a:r>
            <a:r>
              <a:rPr lang="en-US" sz="2800" dirty="0" err="1"/>
              <a:t>CeC</a:t>
            </a:r>
            <a:r>
              <a:rPr lang="en-US" sz="2800" dirty="0"/>
              <a:t> to a circulating ion beam I</a:t>
            </a:r>
          </a:p>
        </p:txBody>
      </p:sp>
      <p:sp>
        <p:nvSpPr>
          <p:cNvPr id="3" name="Content Placeholder 2"/>
          <p:cNvSpPr>
            <a:spLocks noGrp="1"/>
          </p:cNvSpPr>
          <p:nvPr>
            <p:ph idx="1"/>
          </p:nvPr>
        </p:nvSpPr>
        <p:spPr>
          <a:xfrm>
            <a:off x="152400" y="1219200"/>
            <a:ext cx="8839200" cy="4525963"/>
          </a:xfrm>
        </p:spPr>
        <p:txBody>
          <a:bodyPr/>
          <a:lstStyle/>
          <a:p>
            <a:pPr algn="just"/>
            <a:r>
              <a:rPr lang="en-US" sz="2400" dirty="0"/>
              <a:t>Evolution of the longitudinal phase space density of the ion bunch, after averaging over the synchrotron oscillation phase, follows the 1-D Fokker-Planck equation</a:t>
            </a:r>
          </a:p>
          <a:p>
            <a:pPr algn="just"/>
            <a:endParaRPr lang="en-US" sz="2400" dirty="0"/>
          </a:p>
          <a:p>
            <a:pPr algn="just"/>
            <a:endParaRPr lang="en-US" sz="2400" dirty="0"/>
          </a:p>
          <a:p>
            <a:pPr algn="just"/>
            <a:r>
              <a:rPr lang="en-US" sz="2400" dirty="0"/>
              <a:t>In the limit of               , an analytical solution can be derived for   the following form of cooling profile and initial condition,</a:t>
            </a:r>
          </a:p>
          <a:p>
            <a:pPr algn="just"/>
            <a:endParaRPr lang="en-US" sz="2400" dirty="0"/>
          </a:p>
          <a:p>
            <a:pPr algn="just"/>
            <a:endParaRPr lang="en-US" sz="2400" dirty="0"/>
          </a:p>
          <a:p>
            <a:pPr marL="0" indent="0" algn="just">
              <a:buNone/>
            </a:pPr>
            <a:r>
              <a:rPr lang="en-US" sz="2400" dirty="0"/>
              <a:t>     as</a:t>
            </a:r>
            <a:endParaRPr lang="en-US" dirty="0"/>
          </a:p>
        </p:txBody>
      </p:sp>
      <p:sp>
        <p:nvSpPr>
          <p:cNvPr id="12" name="TextBox 11"/>
          <p:cNvSpPr txBox="1"/>
          <p:nvPr/>
        </p:nvSpPr>
        <p:spPr>
          <a:xfrm>
            <a:off x="5562600" y="4191000"/>
            <a:ext cx="3505200" cy="830997"/>
          </a:xfrm>
          <a:prstGeom prst="rect">
            <a:avLst/>
          </a:prstGeom>
          <a:noFill/>
        </p:spPr>
        <p:txBody>
          <a:bodyPr wrap="square" rtlCol="0">
            <a:spAutoFit/>
          </a:bodyPr>
          <a:lstStyle/>
          <a:p>
            <a:pPr algn="just"/>
            <a:r>
              <a:rPr lang="en-US" sz="1600" dirty="0"/>
              <a:t>            is called </a:t>
            </a:r>
            <a:r>
              <a:rPr lang="en-US" sz="1600" dirty="0">
                <a:solidFill>
                  <a:srgbClr val="0070C0"/>
                </a:solidFill>
              </a:rPr>
              <a:t>product logarithm function</a:t>
            </a:r>
            <a:r>
              <a:rPr lang="en-US" sz="1600" dirty="0"/>
              <a:t> and can be directly evaluated in Mathematica.</a:t>
            </a:r>
          </a:p>
        </p:txBody>
      </p:sp>
      <p:graphicFrame>
        <p:nvGraphicFramePr>
          <p:cNvPr id="5" name="Object 4"/>
          <p:cNvGraphicFramePr>
            <a:graphicFrameLocks noChangeAspect="1"/>
          </p:cNvGraphicFramePr>
          <p:nvPr>
            <p:extLst>
              <p:ext uri="{D42A27DB-BD31-4B8C-83A1-F6EECF244321}">
                <p14:modId xmlns:p14="http://schemas.microsoft.com/office/powerpoint/2010/main" val="3664468882"/>
              </p:ext>
            </p:extLst>
          </p:nvPr>
        </p:nvGraphicFramePr>
        <p:xfrm>
          <a:off x="2362200" y="2514600"/>
          <a:ext cx="5105400" cy="620303"/>
        </p:xfrm>
        <a:graphic>
          <a:graphicData uri="http://schemas.openxmlformats.org/presentationml/2006/ole">
            <mc:AlternateContent xmlns:mc="http://schemas.openxmlformats.org/markup-compatibility/2006">
              <mc:Choice xmlns:v="urn:schemas-microsoft-com:vml" Requires="v">
                <p:oleObj spid="_x0000_s15688" name="Equation" r:id="rId3" imgW="3684240" imgH="447840" progId="Equation.DSMT4">
                  <p:embed/>
                </p:oleObj>
              </mc:Choice>
              <mc:Fallback>
                <p:oleObj name="Equation" r:id="rId3" imgW="3684240" imgH="4478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514600"/>
                        <a:ext cx="5105400" cy="620303"/>
                      </a:xfrm>
                      <a:prstGeom prst="rect">
                        <a:avLst/>
                      </a:prstGeom>
                      <a:noFill/>
                      <a:ln>
                        <a:noFill/>
                      </a:ln>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46387487"/>
              </p:ext>
            </p:extLst>
          </p:nvPr>
        </p:nvGraphicFramePr>
        <p:xfrm>
          <a:off x="2438400" y="3276600"/>
          <a:ext cx="1097280" cy="457200"/>
        </p:xfrm>
        <a:graphic>
          <a:graphicData uri="http://schemas.openxmlformats.org/presentationml/2006/ole">
            <mc:AlternateContent xmlns:mc="http://schemas.openxmlformats.org/markup-compatibility/2006">
              <mc:Choice xmlns:v="urn:schemas-microsoft-com:vml" Requires="v">
                <p:oleObj spid="_x0000_s15689" name="Equation" r:id="rId5" imgW="609480" imgH="253800" progId="Equation.DSMT4">
                  <p:embed/>
                </p:oleObj>
              </mc:Choice>
              <mc:Fallback>
                <p:oleObj name="Equation" r:id="rId5" imgW="609480" imgH="253800" progId="Equation.DSMT4">
                  <p:embed/>
                  <p:pic>
                    <p:nvPicPr>
                      <p:cNvPr id="0" name=""/>
                      <p:cNvPicPr/>
                      <p:nvPr/>
                    </p:nvPicPr>
                    <p:blipFill>
                      <a:blip r:embed="rId6"/>
                      <a:stretch>
                        <a:fillRect/>
                      </a:stretch>
                    </p:blipFill>
                    <p:spPr>
                      <a:xfrm>
                        <a:off x="2438400" y="3276600"/>
                        <a:ext cx="1097280" cy="4572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02108675"/>
              </p:ext>
            </p:extLst>
          </p:nvPr>
        </p:nvGraphicFramePr>
        <p:xfrm>
          <a:off x="1447800" y="4263598"/>
          <a:ext cx="1653988" cy="685800"/>
        </p:xfrm>
        <a:graphic>
          <a:graphicData uri="http://schemas.openxmlformats.org/presentationml/2006/ole">
            <mc:AlternateContent xmlns:mc="http://schemas.openxmlformats.org/markup-compatibility/2006">
              <mc:Choice xmlns:v="urn:schemas-microsoft-com:vml" Requires="v">
                <p:oleObj spid="_x0000_s15690" name="Equation" r:id="rId7" imgW="1041120" imgH="431640" progId="Equation.DSMT4">
                  <p:embed/>
                </p:oleObj>
              </mc:Choice>
              <mc:Fallback>
                <p:oleObj name="Equation" r:id="rId7" imgW="1041120" imgH="431640" progId="Equation.DSMT4">
                  <p:embed/>
                  <p:pic>
                    <p:nvPicPr>
                      <p:cNvPr id="0" name=""/>
                      <p:cNvPicPr/>
                      <p:nvPr/>
                    </p:nvPicPr>
                    <p:blipFill>
                      <a:blip r:embed="rId8"/>
                      <a:stretch>
                        <a:fillRect/>
                      </a:stretch>
                    </p:blipFill>
                    <p:spPr>
                      <a:xfrm>
                        <a:off x="1447800" y="4263598"/>
                        <a:ext cx="1653988" cy="6858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66172699"/>
              </p:ext>
            </p:extLst>
          </p:nvPr>
        </p:nvGraphicFramePr>
        <p:xfrm>
          <a:off x="3505200" y="4170784"/>
          <a:ext cx="1804737" cy="685800"/>
        </p:xfrm>
        <a:graphic>
          <a:graphicData uri="http://schemas.openxmlformats.org/presentationml/2006/ole">
            <mc:AlternateContent xmlns:mc="http://schemas.openxmlformats.org/markup-compatibility/2006">
              <mc:Choice xmlns:v="urn:schemas-microsoft-com:vml" Requires="v">
                <p:oleObj spid="_x0000_s15691" name="Equation" r:id="rId9" imgW="1269720" imgH="482400" progId="Equation.DSMT4">
                  <p:embed/>
                </p:oleObj>
              </mc:Choice>
              <mc:Fallback>
                <p:oleObj name="Equation" r:id="rId9" imgW="1269720" imgH="482400" progId="Equation.DSMT4">
                  <p:embed/>
                  <p:pic>
                    <p:nvPicPr>
                      <p:cNvPr id="0" name=""/>
                      <p:cNvPicPr/>
                      <p:nvPr/>
                    </p:nvPicPr>
                    <p:blipFill>
                      <a:blip r:embed="rId10"/>
                      <a:stretch>
                        <a:fillRect/>
                      </a:stretch>
                    </p:blipFill>
                    <p:spPr>
                      <a:xfrm>
                        <a:off x="3505200" y="4170784"/>
                        <a:ext cx="1804737" cy="6858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096763749"/>
              </p:ext>
            </p:extLst>
          </p:nvPr>
        </p:nvGraphicFramePr>
        <p:xfrm>
          <a:off x="1295400" y="5181600"/>
          <a:ext cx="6301381" cy="1358900"/>
        </p:xfrm>
        <a:graphic>
          <a:graphicData uri="http://schemas.openxmlformats.org/presentationml/2006/ole">
            <mc:AlternateContent xmlns:mc="http://schemas.openxmlformats.org/markup-compatibility/2006">
              <mc:Choice xmlns:v="urn:schemas-microsoft-com:vml" Requires="v">
                <p:oleObj spid="_x0000_s15692" name="Equation" r:id="rId11" imgW="4597200" imgH="990360" progId="Equation.DSMT4">
                  <p:embed/>
                </p:oleObj>
              </mc:Choice>
              <mc:Fallback>
                <p:oleObj name="Equation" r:id="rId11" imgW="4597200" imgH="990360" progId="Equation.DSMT4">
                  <p:embed/>
                  <p:pic>
                    <p:nvPicPr>
                      <p:cNvPr id="0" name=""/>
                      <p:cNvPicPr>
                        <a:picLocks noChangeAspect="1" noChangeArrowheads="1"/>
                      </p:cNvPicPr>
                      <p:nvPr/>
                    </p:nvPicPr>
                    <p:blipFill>
                      <a:blip r:embed="rId12"/>
                      <a:srcRect/>
                      <a:stretch>
                        <a:fillRect/>
                      </a:stretch>
                    </p:blipFill>
                    <p:spPr bwMode="auto">
                      <a:xfrm>
                        <a:off x="1295400" y="5181600"/>
                        <a:ext cx="6301381" cy="1358900"/>
                      </a:xfrm>
                      <a:prstGeom prst="rect">
                        <a:avLst/>
                      </a:prstGeom>
                      <a:noFill/>
                      <a:ln>
                        <a:noFill/>
                      </a:ln>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496569414"/>
              </p:ext>
            </p:extLst>
          </p:nvPr>
        </p:nvGraphicFramePr>
        <p:xfrm>
          <a:off x="5638800" y="4195665"/>
          <a:ext cx="609600" cy="329514"/>
        </p:xfrm>
        <a:graphic>
          <a:graphicData uri="http://schemas.openxmlformats.org/presentationml/2006/ole">
            <mc:AlternateContent xmlns:mc="http://schemas.openxmlformats.org/markup-compatibility/2006">
              <mc:Choice xmlns:v="urn:schemas-microsoft-com:vml" Requires="v">
                <p:oleObj spid="_x0000_s15693" name="Equation" r:id="rId13" imgW="469800" imgH="253800" progId="Equation.DSMT4">
                  <p:embed/>
                </p:oleObj>
              </mc:Choice>
              <mc:Fallback>
                <p:oleObj name="Equation" r:id="rId13" imgW="469800" imgH="253800" progId="Equation.DSMT4">
                  <p:embed/>
                  <p:pic>
                    <p:nvPicPr>
                      <p:cNvPr id="0" name=""/>
                      <p:cNvPicPr/>
                      <p:nvPr/>
                    </p:nvPicPr>
                    <p:blipFill>
                      <a:blip r:embed="rId14"/>
                      <a:stretch>
                        <a:fillRect/>
                      </a:stretch>
                    </p:blipFill>
                    <p:spPr>
                      <a:xfrm>
                        <a:off x="5638800" y="4195665"/>
                        <a:ext cx="609600" cy="329514"/>
                      </a:xfrm>
                      <a:prstGeom prst="rect">
                        <a:avLst/>
                      </a:prstGeom>
                    </p:spPr>
                  </p:pic>
                </p:oleObj>
              </mc:Fallback>
            </mc:AlternateContent>
          </a:graphicData>
        </a:graphic>
      </p:graphicFrame>
    </p:spTree>
    <p:extLst>
      <p:ext uri="{BB962C8B-B14F-4D97-AF65-F5344CB8AC3E}">
        <p14:creationId xmlns:p14="http://schemas.microsoft.com/office/powerpoint/2010/main" val="14914788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876300"/>
          </a:xfrm>
        </p:spPr>
        <p:txBody>
          <a:bodyPr/>
          <a:lstStyle/>
          <a:p>
            <a:r>
              <a:rPr lang="en-US" sz="3200" dirty="0"/>
              <a:t>Analytical tools for predicting the influences of </a:t>
            </a:r>
            <a:r>
              <a:rPr lang="en-US" sz="3200" dirty="0" err="1"/>
              <a:t>CeC</a:t>
            </a:r>
            <a:r>
              <a:rPr lang="en-US" sz="3200" dirty="0"/>
              <a:t> to a circulating ion beam II</a:t>
            </a:r>
            <a:endParaRPr lang="en-US" dirty="0"/>
          </a:p>
        </p:txBody>
      </p:sp>
      <p:sp>
        <p:nvSpPr>
          <p:cNvPr id="3" name="Content Placeholder 2"/>
          <p:cNvSpPr>
            <a:spLocks noGrp="1"/>
          </p:cNvSpPr>
          <p:nvPr>
            <p:ph idx="1"/>
          </p:nvPr>
        </p:nvSpPr>
        <p:spPr>
          <a:xfrm>
            <a:off x="152400" y="1295400"/>
            <a:ext cx="5029200" cy="5150902"/>
          </a:xfrm>
        </p:spPr>
        <p:txBody>
          <a:bodyPr>
            <a:normAutofit fontScale="92500"/>
          </a:bodyPr>
          <a:lstStyle/>
          <a:p>
            <a:r>
              <a:rPr lang="en-US" sz="2400" dirty="0"/>
              <a:t>The longitudinal line density of ion bunch is given by</a:t>
            </a:r>
          </a:p>
          <a:p>
            <a:endParaRPr lang="en-US" sz="2400" dirty="0"/>
          </a:p>
          <a:p>
            <a:endParaRPr lang="en-US" sz="2400" dirty="0"/>
          </a:p>
          <a:p>
            <a:pPr algn="just"/>
            <a:r>
              <a:rPr lang="en-US" sz="2400" dirty="0"/>
              <a:t>For              , the 1-D Fokker-Planck equation can be solved numerically with arbitrary form of cooling rate and initial ion distribution.</a:t>
            </a:r>
          </a:p>
          <a:p>
            <a:pPr algn="just"/>
            <a:r>
              <a:rPr lang="en-US" sz="2400" dirty="0"/>
              <a:t>The analytical studies reveals the fact that the central blips due to local cooling tends to be smeared out by diffusive kicks from IBS and more significantly, from incoherent kicks induced by neighbor ions.</a:t>
            </a:r>
          </a:p>
        </p:txBody>
      </p:sp>
      <p:graphicFrame>
        <p:nvGraphicFramePr>
          <p:cNvPr id="4" name="Object 3"/>
          <p:cNvGraphicFramePr>
            <a:graphicFrameLocks noChangeAspect="1"/>
          </p:cNvGraphicFramePr>
          <p:nvPr>
            <p:extLst>
              <p:ext uri="{D42A27DB-BD31-4B8C-83A1-F6EECF244321}">
                <p14:modId xmlns:p14="http://schemas.microsoft.com/office/powerpoint/2010/main" val="1185433832"/>
              </p:ext>
            </p:extLst>
          </p:nvPr>
        </p:nvGraphicFramePr>
        <p:xfrm>
          <a:off x="1371600" y="2057400"/>
          <a:ext cx="3117200" cy="811326"/>
        </p:xfrm>
        <a:graphic>
          <a:graphicData uri="http://schemas.openxmlformats.org/presentationml/2006/ole">
            <mc:AlternateContent xmlns:mc="http://schemas.openxmlformats.org/markup-compatibility/2006">
              <mc:Choice xmlns:v="urn:schemas-microsoft-com:vml" Requires="v">
                <p:oleObj spid="_x0000_s16501" name="Equation" r:id="rId3" imgW="1854000" imgH="482400" progId="Equation.DSMT4">
                  <p:embed/>
                </p:oleObj>
              </mc:Choice>
              <mc:Fallback>
                <p:oleObj name="Equation" r:id="rId3" imgW="1854000" imgH="482400" progId="Equation.DSMT4">
                  <p:embed/>
                  <p:pic>
                    <p:nvPicPr>
                      <p:cNvPr id="0" name=""/>
                      <p:cNvPicPr/>
                      <p:nvPr/>
                    </p:nvPicPr>
                    <p:blipFill>
                      <a:blip r:embed="rId4"/>
                      <a:stretch>
                        <a:fillRect/>
                      </a:stretch>
                    </p:blipFill>
                    <p:spPr>
                      <a:xfrm>
                        <a:off x="1371600" y="2057400"/>
                        <a:ext cx="3117200" cy="811326"/>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887896212"/>
              </p:ext>
            </p:extLst>
          </p:nvPr>
        </p:nvGraphicFramePr>
        <p:xfrm>
          <a:off x="1066800" y="2851159"/>
          <a:ext cx="1020763" cy="425441"/>
        </p:xfrm>
        <a:graphic>
          <a:graphicData uri="http://schemas.openxmlformats.org/presentationml/2006/ole">
            <mc:AlternateContent xmlns:mc="http://schemas.openxmlformats.org/markup-compatibility/2006">
              <mc:Choice xmlns:v="urn:schemas-microsoft-com:vml" Requires="v">
                <p:oleObj spid="_x0000_s16502" name="Equation" r:id="rId5" imgW="609480" imgH="253800" progId="Equation.DSMT4">
                  <p:embed/>
                </p:oleObj>
              </mc:Choice>
              <mc:Fallback>
                <p:oleObj name="Equation" r:id="rId5" imgW="609480" imgH="253800" progId="Equation.DSMT4">
                  <p:embed/>
                  <p:pic>
                    <p:nvPicPr>
                      <p:cNvPr id="0" name=""/>
                      <p:cNvPicPr>
                        <a:picLocks noChangeAspect="1" noChangeArrowheads="1"/>
                      </p:cNvPicPr>
                      <p:nvPr/>
                    </p:nvPicPr>
                    <p:blipFill>
                      <a:blip r:embed="rId6"/>
                      <a:srcRect/>
                      <a:stretch>
                        <a:fillRect/>
                      </a:stretch>
                    </p:blipFill>
                    <p:spPr bwMode="auto">
                      <a:xfrm>
                        <a:off x="1066800" y="2851159"/>
                        <a:ext cx="1020763" cy="425441"/>
                      </a:xfrm>
                      <a:prstGeom prst="rect">
                        <a:avLst/>
                      </a:prstGeom>
                      <a:noFill/>
                      <a:ln>
                        <a:noFill/>
                      </a:ln>
                    </p:spPr>
                  </p:pic>
                </p:oleObj>
              </mc:Fallback>
            </mc:AlternateContent>
          </a:graphicData>
        </a:graphic>
      </p:graphicFrame>
      <p:pic>
        <p:nvPicPr>
          <p:cNvPr id="6" name="Picture 108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799" y="1263064"/>
            <a:ext cx="3810001" cy="27133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57800" y="4033984"/>
            <a:ext cx="3810000" cy="2720228"/>
          </a:xfrm>
          <a:prstGeom prst="rect">
            <a:avLst/>
          </a:prstGeom>
          <a:noFill/>
          <a:ln>
            <a:noFill/>
          </a:ln>
        </p:spPr>
      </p:pic>
      <p:pic>
        <p:nvPicPr>
          <p:cNvPr id="16431" name="Picture 4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68347" y="1417281"/>
            <a:ext cx="1037253" cy="828994"/>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cxnSp>
        <p:nvCxnSpPr>
          <p:cNvPr id="9" name="Straight Arrow Connector 8"/>
          <p:cNvCxnSpPr/>
          <p:nvPr/>
        </p:nvCxnSpPr>
        <p:spPr>
          <a:xfrm flipH="1">
            <a:off x="6705600" y="1752600"/>
            <a:ext cx="533400" cy="39589"/>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6247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76300"/>
          </a:xfrm>
        </p:spPr>
        <p:txBody>
          <a:bodyPr/>
          <a:lstStyle/>
          <a:p>
            <a:r>
              <a:rPr lang="en-US" dirty="0"/>
              <a:t>Outline</a:t>
            </a:r>
          </a:p>
        </p:txBody>
      </p:sp>
      <p:sp>
        <p:nvSpPr>
          <p:cNvPr id="3" name="Content Placeholder 2"/>
          <p:cNvSpPr>
            <a:spLocks noGrp="1"/>
          </p:cNvSpPr>
          <p:nvPr>
            <p:ph idx="1"/>
          </p:nvPr>
        </p:nvSpPr>
        <p:spPr>
          <a:xfrm>
            <a:off x="152400" y="1004316"/>
            <a:ext cx="8839200" cy="5029200"/>
          </a:xfrm>
        </p:spPr>
        <p:txBody>
          <a:bodyPr>
            <a:normAutofit lnSpcReduction="10000"/>
          </a:bodyPr>
          <a:lstStyle/>
          <a:p>
            <a:r>
              <a:rPr lang="en-US" dirty="0"/>
              <a:t>Prediction of cooling force in a single pass </a:t>
            </a:r>
          </a:p>
          <a:p>
            <a:pPr lvl="1"/>
            <a:r>
              <a:rPr lang="en-US" dirty="0"/>
              <a:t>FEL-based </a:t>
            </a:r>
            <a:r>
              <a:rPr lang="en-US" dirty="0" err="1"/>
              <a:t>CeC</a:t>
            </a:r>
            <a:r>
              <a:rPr lang="en-US" dirty="0"/>
              <a:t> system</a:t>
            </a:r>
          </a:p>
          <a:p>
            <a:pPr lvl="1"/>
            <a:r>
              <a:rPr lang="en-US" dirty="0"/>
              <a:t>PCA-based </a:t>
            </a:r>
            <a:r>
              <a:rPr lang="en-US" dirty="0" err="1"/>
              <a:t>CeC</a:t>
            </a:r>
            <a:r>
              <a:rPr lang="en-US" dirty="0"/>
              <a:t> system</a:t>
            </a:r>
          </a:p>
          <a:p>
            <a:pPr lvl="1"/>
            <a:r>
              <a:rPr lang="en-US" dirty="0"/>
              <a:t>Chicane-based </a:t>
            </a:r>
            <a:r>
              <a:rPr lang="en-US" dirty="0" err="1"/>
              <a:t>CeC</a:t>
            </a:r>
            <a:r>
              <a:rPr lang="en-US" dirty="0"/>
              <a:t> system / MBEC</a:t>
            </a:r>
          </a:p>
          <a:p>
            <a:r>
              <a:rPr lang="en-US" dirty="0"/>
              <a:t>Prediction of Au beam evolution in the presence of  cooling</a:t>
            </a:r>
          </a:p>
          <a:p>
            <a:pPr lvl="1"/>
            <a:r>
              <a:rPr lang="en-US" dirty="0"/>
              <a:t>Analytical approach: solving 1-D Fokker-Planck equation</a:t>
            </a:r>
          </a:p>
          <a:p>
            <a:pPr lvl="1"/>
            <a:r>
              <a:rPr lang="en-US" dirty="0"/>
              <a:t>Comparison with macro-particle tracking</a:t>
            </a:r>
          </a:p>
          <a:p>
            <a:r>
              <a:rPr lang="en-US" dirty="0"/>
              <a:t>Future work and challenges</a:t>
            </a:r>
          </a:p>
        </p:txBody>
      </p:sp>
    </p:spTree>
    <p:extLst>
      <p:ext uri="{BB962C8B-B14F-4D97-AF65-F5344CB8AC3E}">
        <p14:creationId xmlns:p14="http://schemas.microsoft.com/office/powerpoint/2010/main" val="40420182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491" y="228600"/>
            <a:ext cx="8229600" cy="876300"/>
          </a:xfrm>
        </p:spPr>
        <p:txBody>
          <a:bodyPr>
            <a:noAutofit/>
          </a:bodyPr>
          <a:lstStyle/>
          <a:p>
            <a:r>
              <a:rPr lang="en-US" sz="3200" dirty="0"/>
              <a:t>Comparison with Macro-particle Tracking</a:t>
            </a:r>
          </a:p>
        </p:txBody>
      </p:sp>
      <p:sp>
        <p:nvSpPr>
          <p:cNvPr id="12" name="TextBox 11"/>
          <p:cNvSpPr txBox="1"/>
          <p:nvPr/>
        </p:nvSpPr>
        <p:spPr>
          <a:xfrm>
            <a:off x="0" y="4772561"/>
            <a:ext cx="9110697" cy="1569660"/>
          </a:xfrm>
          <a:prstGeom prst="rect">
            <a:avLst/>
          </a:prstGeom>
          <a:noFill/>
        </p:spPr>
        <p:txBody>
          <a:bodyPr wrap="square" rtlCol="0">
            <a:spAutoFit/>
          </a:bodyPr>
          <a:lstStyle/>
          <a:p>
            <a:r>
              <a:rPr lang="en-US" sz="1600" dirty="0"/>
              <a:t>Some limitations of the Fokker-Planck solver:</a:t>
            </a:r>
          </a:p>
          <a:p>
            <a:pPr marL="342900" indent="-342900">
              <a:buAutoNum type="arabicPeriod"/>
            </a:pPr>
            <a:r>
              <a:rPr lang="en-US" sz="1600" dirty="0"/>
              <a:t>The Fokker-Planck solver assumes constant cooling rate (</a:t>
            </a:r>
            <a:r>
              <a:rPr lang="en-US" sz="1600" dirty="0">
                <a:solidFill>
                  <a:srgbClr val="0070C0"/>
                </a:solidFill>
              </a:rPr>
              <a:t>linear cooling force</a:t>
            </a:r>
            <a:r>
              <a:rPr lang="en-US" sz="1600" dirty="0"/>
              <a:t>) inside electron bunch while macro-particle tracking assume </a:t>
            </a:r>
            <a:r>
              <a:rPr lang="en-US" sz="1600" dirty="0">
                <a:solidFill>
                  <a:srgbClr val="0070C0"/>
                </a:solidFill>
              </a:rPr>
              <a:t>sinusoidal cooling force</a:t>
            </a:r>
            <a:r>
              <a:rPr lang="en-US" sz="1600" dirty="0"/>
              <a:t>;</a:t>
            </a:r>
          </a:p>
          <a:p>
            <a:pPr marL="342900" indent="-342900">
              <a:buAutoNum type="arabicPeriod"/>
            </a:pPr>
            <a:r>
              <a:rPr lang="en-US" sz="1600" dirty="0"/>
              <a:t>The Fokker-Planck solver does not account for </a:t>
            </a:r>
            <a:r>
              <a:rPr lang="en-US" sz="1600" dirty="0">
                <a:solidFill>
                  <a:srgbClr val="0070C0"/>
                </a:solidFill>
              </a:rPr>
              <a:t>particle leakage from </a:t>
            </a:r>
            <a:r>
              <a:rPr lang="en-US" sz="1600" dirty="0" err="1">
                <a:solidFill>
                  <a:srgbClr val="0070C0"/>
                </a:solidFill>
              </a:rPr>
              <a:t>rf</a:t>
            </a:r>
            <a:r>
              <a:rPr lang="en-US" sz="1600" dirty="0">
                <a:solidFill>
                  <a:srgbClr val="0070C0"/>
                </a:solidFill>
              </a:rPr>
              <a:t> bucket </a:t>
            </a:r>
            <a:r>
              <a:rPr lang="en-US" sz="1600" dirty="0"/>
              <a:t>or other </a:t>
            </a:r>
            <a:r>
              <a:rPr lang="en-US" sz="1600" dirty="0" err="1"/>
              <a:t>rf</a:t>
            </a:r>
            <a:r>
              <a:rPr lang="en-US" sz="1600" dirty="0"/>
              <a:t>-related effects.</a:t>
            </a:r>
          </a:p>
          <a:p>
            <a:pPr marL="342900" indent="-342900">
              <a:buAutoNum type="arabicPeriod"/>
            </a:pPr>
            <a:r>
              <a:rPr lang="en-US" sz="1600" dirty="0"/>
              <a:t>The </a:t>
            </a:r>
            <a:r>
              <a:rPr lang="en-US" sz="1600" dirty="0">
                <a:solidFill>
                  <a:srgbClr val="0070C0"/>
                </a:solidFill>
              </a:rPr>
              <a:t>diffusion coefficients </a:t>
            </a:r>
            <a:r>
              <a:rPr lang="en-US" sz="1600" dirty="0"/>
              <a:t>applied in Fokker-Planck equation </a:t>
            </a:r>
            <a:r>
              <a:rPr lang="en-US" sz="1600" dirty="0">
                <a:solidFill>
                  <a:srgbClr val="0070C0"/>
                </a:solidFill>
              </a:rPr>
              <a:t>does not change with time</a:t>
            </a:r>
            <a:r>
              <a:rPr lang="en-US" sz="1600" dirty="0"/>
              <a:t>.</a:t>
            </a:r>
          </a:p>
        </p:txBody>
      </p:sp>
      <p:pic>
        <p:nvPicPr>
          <p:cNvPr id="9" name="Picture 8">
            <a:extLst>
              <a:ext uri="{FF2B5EF4-FFF2-40B4-BE49-F238E27FC236}">
                <a16:creationId xmlns:a16="http://schemas.microsoft.com/office/drawing/2014/main" id="{27DAD8A9-DFBB-4F5F-A9A0-2465600D2CE9}"/>
              </a:ext>
            </a:extLst>
          </p:cNvPr>
          <p:cNvPicPr/>
          <p:nvPr/>
        </p:nvPicPr>
        <p:blipFill rotWithShape="1">
          <a:blip r:embed="rId3" cstate="print">
            <a:extLst>
              <a:ext uri="{28A0092B-C50C-407E-A947-70E740481C1C}">
                <a14:useLocalDpi xmlns:a14="http://schemas.microsoft.com/office/drawing/2010/main" val="0"/>
              </a:ext>
            </a:extLst>
          </a:blip>
          <a:srcRect l="11962"/>
          <a:stretch/>
        </p:blipFill>
        <p:spPr bwMode="auto">
          <a:xfrm>
            <a:off x="72194" y="1322236"/>
            <a:ext cx="2213806" cy="2201078"/>
          </a:xfrm>
          <a:prstGeom prst="rect">
            <a:avLst/>
          </a:prstGeom>
          <a:noFill/>
          <a:ln>
            <a:noFill/>
          </a:ln>
        </p:spPr>
      </p:pic>
      <p:pic>
        <p:nvPicPr>
          <p:cNvPr id="10" name="Picture 9">
            <a:extLst>
              <a:ext uri="{FF2B5EF4-FFF2-40B4-BE49-F238E27FC236}">
                <a16:creationId xmlns:a16="http://schemas.microsoft.com/office/drawing/2014/main" id="{E14F70DC-7189-4582-A78E-027EB41B48F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460083"/>
            <a:ext cx="2514601" cy="1968917"/>
          </a:xfrm>
          <a:prstGeom prst="rect">
            <a:avLst/>
          </a:prstGeom>
          <a:noFill/>
          <a:ln>
            <a:noFill/>
          </a:ln>
        </p:spPr>
      </p:pic>
      <p:graphicFrame>
        <p:nvGraphicFramePr>
          <p:cNvPr id="5" name="Object 4">
            <a:extLst>
              <a:ext uri="{FF2B5EF4-FFF2-40B4-BE49-F238E27FC236}">
                <a16:creationId xmlns:a16="http://schemas.microsoft.com/office/drawing/2014/main" id="{EF3C0C98-A581-4906-81F7-688AA09D3F60}"/>
              </a:ext>
            </a:extLst>
          </p:cNvPr>
          <p:cNvGraphicFramePr>
            <a:graphicFrameLocks noChangeAspect="1"/>
          </p:cNvGraphicFramePr>
          <p:nvPr>
            <p:extLst>
              <p:ext uri="{D42A27DB-BD31-4B8C-83A1-F6EECF244321}">
                <p14:modId xmlns:p14="http://schemas.microsoft.com/office/powerpoint/2010/main" val="3205798129"/>
              </p:ext>
            </p:extLst>
          </p:nvPr>
        </p:nvGraphicFramePr>
        <p:xfrm>
          <a:off x="115561" y="3780180"/>
          <a:ext cx="3802770" cy="876300"/>
        </p:xfrm>
        <a:graphic>
          <a:graphicData uri="http://schemas.openxmlformats.org/presentationml/2006/ole">
            <mc:AlternateContent xmlns:mc="http://schemas.openxmlformats.org/markup-compatibility/2006">
              <mc:Choice xmlns:v="urn:schemas-microsoft-com:vml" Requires="v">
                <p:oleObj spid="_x0000_s62481" name="Equation" r:id="rId5" imgW="2946400" imgH="685800" progId="Equation.DSMT4">
                  <p:embed/>
                </p:oleObj>
              </mc:Choice>
              <mc:Fallback>
                <p:oleObj name="Equation" r:id="rId5" imgW="2946400" imgH="685800"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561" y="3780180"/>
                        <a:ext cx="3802770" cy="876300"/>
                      </a:xfrm>
                      <a:prstGeom prst="rect">
                        <a:avLst/>
                      </a:prstGeom>
                      <a:noFill/>
                    </p:spPr>
                  </p:pic>
                </p:oleObj>
              </mc:Fallback>
            </mc:AlternateContent>
          </a:graphicData>
        </a:graphic>
      </p:graphicFrame>
      <p:pic>
        <p:nvPicPr>
          <p:cNvPr id="13" name="Picture 12">
            <a:extLst>
              <a:ext uri="{FF2B5EF4-FFF2-40B4-BE49-F238E27FC236}">
                <a16:creationId xmlns:a16="http://schemas.microsoft.com/office/drawing/2014/main" id="{8D25C31E-628A-43AD-9802-8A33562A4951}"/>
              </a:ext>
            </a:extLst>
          </p:cNvPr>
          <p:cNvPicPr/>
          <p:nvPr/>
        </p:nvPicPr>
        <p:blipFill rotWithShape="1">
          <a:blip r:embed="rId7">
            <a:extLst>
              <a:ext uri="{28A0092B-C50C-407E-A947-70E740481C1C}">
                <a14:useLocalDpi xmlns:a14="http://schemas.microsoft.com/office/drawing/2010/main" val="0"/>
              </a:ext>
            </a:extLst>
          </a:blip>
          <a:srcRect l="5769" t="9259" r="19615" b="9047"/>
          <a:stretch/>
        </p:blipFill>
        <p:spPr bwMode="auto">
          <a:xfrm>
            <a:off x="4861560" y="1365770"/>
            <a:ext cx="4206240" cy="324856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762628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533400"/>
          </a:xfrm>
        </p:spPr>
        <p:txBody>
          <a:bodyPr>
            <a:noAutofit/>
          </a:bodyPr>
          <a:lstStyle/>
          <a:p>
            <a:r>
              <a:rPr lang="en-US" sz="3600" dirty="0"/>
              <a:t>Future Work and Challenges</a:t>
            </a:r>
          </a:p>
        </p:txBody>
      </p:sp>
      <p:sp>
        <p:nvSpPr>
          <p:cNvPr id="3" name="Content Placeholder 2"/>
          <p:cNvSpPr>
            <a:spLocks noGrp="1"/>
          </p:cNvSpPr>
          <p:nvPr>
            <p:ph idx="1"/>
          </p:nvPr>
        </p:nvSpPr>
        <p:spPr>
          <a:xfrm>
            <a:off x="152400" y="914400"/>
            <a:ext cx="8839200" cy="5334000"/>
          </a:xfrm>
        </p:spPr>
        <p:txBody>
          <a:bodyPr>
            <a:normAutofit fontScale="77500" lnSpcReduction="20000"/>
          </a:bodyPr>
          <a:lstStyle/>
          <a:p>
            <a:r>
              <a:rPr lang="en-US" sz="2400" dirty="0">
                <a:latin typeface="Times New Roman" panose="02020603050405020304" pitchFamily="18" charset="0"/>
                <a:cs typeface="Times New Roman" panose="02020603050405020304" pitchFamily="18" charset="0"/>
              </a:rPr>
              <a:t>Since PCA-based </a:t>
            </a:r>
            <a:r>
              <a:rPr lang="en-US" sz="2400" dirty="0" err="1">
                <a:latin typeface="Times New Roman" panose="02020603050405020304" pitchFamily="18" charset="0"/>
                <a:cs typeface="Times New Roman" panose="02020603050405020304" pitchFamily="18" charset="0"/>
              </a:rPr>
              <a:t>CeC</a:t>
            </a:r>
            <a:r>
              <a:rPr lang="en-US" sz="2400" dirty="0">
                <a:latin typeface="Times New Roman" panose="02020603050405020304" pitchFamily="18" charset="0"/>
                <a:cs typeface="Times New Roman" panose="02020603050405020304" pitchFamily="18" charset="0"/>
              </a:rPr>
              <a:t> is planned to be tested in the next two years, it is our main focus to complete and improve the existing model:</a:t>
            </a:r>
          </a:p>
          <a:p>
            <a:pPr lvl="1"/>
            <a:r>
              <a:rPr lang="en-US" sz="2000" dirty="0">
                <a:latin typeface="Times New Roman" panose="02020603050405020304" pitchFamily="18" charset="0"/>
                <a:cs typeface="Times New Roman" panose="02020603050405020304" pitchFamily="18" charset="0"/>
              </a:rPr>
              <a:t>Develop PCA model for electron bunch  with </a:t>
            </a:r>
            <a:r>
              <a:rPr lang="en-US" sz="2000" dirty="0">
                <a:solidFill>
                  <a:srgbClr val="0070C0"/>
                </a:solidFill>
                <a:latin typeface="Times New Roman" panose="02020603050405020304" pitchFamily="18" charset="0"/>
                <a:cs typeface="Times New Roman" panose="02020603050405020304" pitchFamily="18" charset="0"/>
              </a:rPr>
              <a:t>initial energy chirp</a:t>
            </a:r>
            <a:r>
              <a:rPr lang="en-US" sz="2000" dirty="0">
                <a:latin typeface="Times New Roman" panose="02020603050405020304" pitchFamily="18" charset="0"/>
                <a:cs typeface="Times New Roman" panose="02020603050405020304" pitchFamily="18" charset="0"/>
              </a:rPr>
              <a:t>;</a:t>
            </a:r>
          </a:p>
          <a:p>
            <a:pPr lvl="1"/>
            <a:r>
              <a:rPr lang="en-US" sz="2000" dirty="0">
                <a:latin typeface="Times New Roman" panose="02020603050405020304" pitchFamily="18" charset="0"/>
                <a:cs typeface="Times New Roman" panose="02020603050405020304" pitchFamily="18" charset="0"/>
              </a:rPr>
              <a:t>Develop PCA model for electron bunch with </a:t>
            </a:r>
            <a:r>
              <a:rPr lang="en-US" sz="2000" dirty="0">
                <a:solidFill>
                  <a:srgbClr val="0070C0"/>
                </a:solidFill>
                <a:latin typeface="Times New Roman" panose="02020603050405020304" pitchFamily="18" charset="0"/>
                <a:cs typeface="Times New Roman" panose="02020603050405020304" pitchFamily="18" charset="0"/>
              </a:rPr>
              <a:t>acceleration</a:t>
            </a:r>
            <a:r>
              <a:rPr lang="en-US" sz="2000" dirty="0">
                <a:latin typeface="Times New Roman" panose="02020603050405020304" pitchFamily="18" charset="0"/>
                <a:cs typeface="Times New Roman" panose="02020603050405020304" pitchFamily="18" charset="0"/>
              </a:rPr>
              <a:t>;</a:t>
            </a:r>
          </a:p>
          <a:p>
            <a:pPr lvl="1"/>
            <a:r>
              <a:rPr lang="en-US" sz="2000" dirty="0">
                <a:latin typeface="Times New Roman" panose="02020603050405020304" pitchFamily="18" charset="0"/>
                <a:cs typeface="Times New Roman" panose="02020603050405020304" pitchFamily="18" charset="0"/>
              </a:rPr>
              <a:t>Investigate how </a:t>
            </a:r>
            <a:r>
              <a:rPr lang="en-US" sz="2000" dirty="0">
                <a:solidFill>
                  <a:srgbClr val="0070C0"/>
                </a:solidFill>
                <a:latin typeface="Times New Roman" panose="02020603050405020304" pitchFamily="18" charset="0"/>
                <a:cs typeface="Times New Roman" panose="02020603050405020304" pitchFamily="18" charset="0"/>
              </a:rPr>
              <a:t>transverse-longitudinal coupling </a:t>
            </a:r>
            <a:r>
              <a:rPr lang="en-US" sz="2000" dirty="0">
                <a:latin typeface="Times New Roman" panose="02020603050405020304" pitchFamily="18" charset="0"/>
                <a:cs typeface="Times New Roman" panose="02020603050405020304" pitchFamily="18" charset="0"/>
              </a:rPr>
              <a:t>affects PCA; </a:t>
            </a:r>
          </a:p>
          <a:p>
            <a:pPr lvl="1"/>
            <a:r>
              <a:rPr lang="en-US" sz="2000" dirty="0">
                <a:latin typeface="Times New Roman" panose="02020603050405020304" pitchFamily="18" charset="0"/>
                <a:cs typeface="Times New Roman" panose="02020603050405020304" pitchFamily="18" charset="0"/>
              </a:rPr>
              <a:t>Exploring how cooling performance </a:t>
            </a:r>
            <a:r>
              <a:rPr lang="en-US" sz="2000" dirty="0">
                <a:solidFill>
                  <a:srgbClr val="0070C0"/>
                </a:solidFill>
                <a:latin typeface="Times New Roman" panose="02020603050405020304" pitchFamily="18" charset="0"/>
                <a:cs typeface="Times New Roman" panose="02020603050405020304" pitchFamily="18" charset="0"/>
              </a:rPr>
              <a:t>scales</a:t>
            </a:r>
            <a:r>
              <a:rPr lang="en-US" sz="2000" dirty="0">
                <a:latin typeface="Times New Roman" panose="02020603050405020304" pitchFamily="18" charset="0"/>
                <a:cs typeface="Times New Roman" panose="02020603050405020304" pitchFamily="18" charset="0"/>
              </a:rPr>
              <a:t> with various beam/accelerator parameters and searching for </a:t>
            </a:r>
            <a:r>
              <a:rPr lang="en-US" sz="2000" dirty="0">
                <a:solidFill>
                  <a:srgbClr val="0070C0"/>
                </a:solidFill>
                <a:latin typeface="Times New Roman" panose="02020603050405020304" pitchFamily="18" charset="0"/>
                <a:cs typeface="Times New Roman" panose="02020603050405020304" pitchFamily="18" charset="0"/>
              </a:rPr>
              <a:t>optimal settings</a:t>
            </a:r>
            <a:r>
              <a:rPr lang="en-US" sz="2000" dirty="0">
                <a:latin typeface="Times New Roman" panose="02020603050405020304" pitchFamily="18" charset="0"/>
                <a:cs typeface="Times New Roman" panose="02020603050405020304" pitchFamily="18" charset="0"/>
              </a:rPr>
              <a:t>; </a:t>
            </a:r>
          </a:p>
          <a:p>
            <a:pPr lvl="1"/>
            <a:r>
              <a:rPr lang="en-US" sz="2000" dirty="0">
                <a:latin typeface="Times New Roman" panose="02020603050405020304" pitchFamily="18" charset="0"/>
                <a:cs typeface="Times New Roman" panose="02020603050405020304" pitchFamily="18" charset="0"/>
              </a:rPr>
              <a:t>Develop </a:t>
            </a:r>
            <a:r>
              <a:rPr lang="en-US" sz="2000" dirty="0">
                <a:solidFill>
                  <a:srgbClr val="0070C0"/>
                </a:solidFill>
                <a:latin typeface="Times New Roman" panose="02020603050405020304" pitchFamily="18" charset="0"/>
                <a:cs typeface="Times New Roman" panose="02020603050405020304" pitchFamily="18" charset="0"/>
              </a:rPr>
              <a:t>3-D model </a:t>
            </a:r>
            <a:r>
              <a:rPr lang="en-US" sz="2000" dirty="0">
                <a:latin typeface="Times New Roman" panose="02020603050405020304" pitchFamily="18" charset="0"/>
                <a:cs typeface="Times New Roman" panose="02020603050405020304" pitchFamily="18" charset="0"/>
              </a:rPr>
              <a:t>for PCA (Plasma oscillation with finite transverse size, transverse mode…).</a:t>
            </a:r>
          </a:p>
          <a:p>
            <a:pPr lvl="1"/>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Further improvement of MBEC may also include study the </a:t>
            </a:r>
            <a:r>
              <a:rPr lang="en-US" sz="2400" dirty="0">
                <a:solidFill>
                  <a:srgbClr val="0070C0"/>
                </a:solidFill>
                <a:latin typeface="Times New Roman" panose="02020603050405020304" pitchFamily="18" charset="0"/>
                <a:cs typeface="Times New Roman" panose="02020603050405020304" pitchFamily="18" charset="0"/>
              </a:rPr>
              <a:t>3-D effects </a:t>
            </a:r>
            <a:r>
              <a:rPr lang="en-US" sz="2400" dirty="0">
                <a:latin typeface="Times New Roman" panose="02020603050405020304" pitchFamily="18" charset="0"/>
                <a:cs typeface="Times New Roman" panose="02020603050405020304" pitchFamily="18" charset="0"/>
              </a:rPr>
              <a:t>to cooling rate (plasma oscillation with finite transverse size) as well as how </a:t>
            </a:r>
            <a:r>
              <a:rPr lang="en-US" sz="2400" dirty="0">
                <a:solidFill>
                  <a:srgbClr val="0070C0"/>
                </a:solidFill>
                <a:latin typeface="Times New Roman" panose="02020603050405020304" pitchFamily="18" charset="0"/>
                <a:cs typeface="Times New Roman" panose="02020603050405020304" pitchFamily="18" charset="0"/>
              </a:rPr>
              <a:t>space charge  </a:t>
            </a:r>
            <a:r>
              <a:rPr lang="en-US" sz="2400" dirty="0">
                <a:latin typeface="Times New Roman" panose="02020603050405020304" pitchFamily="18" charset="0"/>
                <a:cs typeface="Times New Roman" panose="02020603050405020304" pitchFamily="18" charset="0"/>
              </a:rPr>
              <a:t>(longitudinal and transverse) and </a:t>
            </a:r>
            <a:r>
              <a:rPr lang="en-US" sz="2400" dirty="0">
                <a:solidFill>
                  <a:srgbClr val="0070C0"/>
                </a:solidFill>
                <a:latin typeface="Times New Roman" panose="02020603050405020304" pitchFamily="18" charset="0"/>
                <a:cs typeface="Times New Roman" panose="02020603050405020304" pitchFamily="18" charset="0"/>
              </a:rPr>
              <a:t>emittance</a:t>
            </a:r>
            <a:r>
              <a:rPr lang="en-US" sz="2400" dirty="0">
                <a:latin typeface="Times New Roman" panose="02020603050405020304" pitchFamily="18" charset="0"/>
                <a:cs typeface="Times New Roman" panose="02020603050405020304" pitchFamily="18" charset="0"/>
              </a:rPr>
              <a:t> limit the gain.</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For predicting the evolution of ion beam with cooling, further improvements include solving Fokker-Planck equation for </a:t>
            </a:r>
            <a:r>
              <a:rPr lang="en-US" sz="2400" dirty="0">
                <a:solidFill>
                  <a:srgbClr val="0070C0"/>
                </a:solidFill>
                <a:latin typeface="Times New Roman" panose="02020603050405020304" pitchFamily="18" charset="0"/>
                <a:cs typeface="Times New Roman" panose="02020603050405020304" pitchFamily="18" charset="0"/>
              </a:rPr>
              <a:t>non-linear cooling force and including transverse cooling into ion tracking code</a:t>
            </a:r>
            <a:r>
              <a:rPr lang="en-US" sz="2400" dirty="0">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Further improvement of theoretical model for FEL-based </a:t>
            </a:r>
            <a:r>
              <a:rPr lang="en-US" sz="2400" dirty="0" err="1">
                <a:latin typeface="Times New Roman" panose="02020603050405020304" pitchFamily="18" charset="0"/>
                <a:cs typeface="Times New Roman" panose="02020603050405020304" pitchFamily="18" charset="0"/>
              </a:rPr>
              <a:t>CeC</a:t>
            </a:r>
            <a:r>
              <a:rPr lang="en-US" sz="2400" dirty="0">
                <a:latin typeface="Times New Roman" panose="02020603050405020304" pitchFamily="18" charset="0"/>
                <a:cs typeface="Times New Roman" panose="02020603050405020304" pitchFamily="18" charset="0"/>
              </a:rPr>
              <a:t> involves incorporating </a:t>
            </a:r>
            <a:r>
              <a:rPr lang="en-US" sz="2400" dirty="0">
                <a:solidFill>
                  <a:srgbClr val="0070C0"/>
                </a:solidFill>
                <a:latin typeface="Times New Roman" panose="02020603050405020304" pitchFamily="18" charset="0"/>
                <a:cs typeface="Times New Roman" panose="02020603050405020304" pitchFamily="18" charset="0"/>
              </a:rPr>
              <a:t>3-D model for FEL </a:t>
            </a:r>
            <a:r>
              <a:rPr lang="en-US" sz="2400" dirty="0">
                <a:latin typeface="Times New Roman" panose="02020603050405020304" pitchFamily="18" charset="0"/>
                <a:cs typeface="Times New Roman" panose="02020603050405020304" pitchFamily="18" charset="0"/>
              </a:rPr>
              <a:t>at diffraction dominated regime, which has relative low priority at the moment.</a:t>
            </a:r>
          </a:p>
        </p:txBody>
      </p:sp>
    </p:spTree>
    <p:extLst>
      <p:ext uri="{BB962C8B-B14F-4D97-AF65-F5344CB8AC3E}">
        <p14:creationId xmlns:p14="http://schemas.microsoft.com/office/powerpoint/2010/main" val="3490278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67000"/>
            <a:ext cx="8229600" cy="876300"/>
          </a:xfrm>
        </p:spPr>
        <p:txBody>
          <a:bodyPr/>
          <a:lstStyle/>
          <a:p>
            <a:r>
              <a:rPr lang="en-US" dirty="0"/>
              <a:t>Backup slides</a:t>
            </a:r>
          </a:p>
        </p:txBody>
      </p:sp>
    </p:spTree>
    <p:extLst>
      <p:ext uri="{BB962C8B-B14F-4D97-AF65-F5344CB8AC3E}">
        <p14:creationId xmlns:p14="http://schemas.microsoft.com/office/powerpoint/2010/main" val="26262412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Autofit/>
          </a:bodyPr>
          <a:lstStyle/>
          <a:p>
            <a:r>
              <a:rPr lang="en-US" sz="3200" dirty="0"/>
              <a:t>Debye shielding in an uniform electron plasma with anisotropic velocity distribution</a:t>
            </a:r>
          </a:p>
        </p:txBody>
      </p:sp>
      <p:graphicFrame>
        <p:nvGraphicFramePr>
          <p:cNvPr id="4" name="Object 3"/>
          <p:cNvGraphicFramePr>
            <a:graphicFrameLocks noChangeAspect="1"/>
          </p:cNvGraphicFramePr>
          <p:nvPr>
            <p:extLst>
              <p:ext uri="{D42A27DB-BD31-4B8C-83A1-F6EECF244321}">
                <p14:modId xmlns:p14="http://schemas.microsoft.com/office/powerpoint/2010/main" val="3498699223"/>
              </p:ext>
            </p:extLst>
          </p:nvPr>
        </p:nvGraphicFramePr>
        <p:xfrm>
          <a:off x="2428825" y="1600200"/>
          <a:ext cx="4463597" cy="704778"/>
        </p:xfrm>
        <a:graphic>
          <a:graphicData uri="http://schemas.openxmlformats.org/presentationml/2006/ole">
            <mc:AlternateContent xmlns:mc="http://schemas.openxmlformats.org/markup-compatibility/2006">
              <mc:Choice xmlns:v="urn:schemas-microsoft-com:vml" Requires="v">
                <p:oleObj spid="_x0000_s24771" name="Equation" r:id="rId3" imgW="2895600" imgH="457200" progId="Equation.DSMT4">
                  <p:embed/>
                </p:oleObj>
              </mc:Choice>
              <mc:Fallback>
                <p:oleObj name="Equation" r:id="rId3" imgW="2895600" imgH="457200" progId="Equation.DSMT4">
                  <p:embed/>
                  <p:pic>
                    <p:nvPicPr>
                      <p:cNvPr id="0" name=""/>
                      <p:cNvPicPr/>
                      <p:nvPr/>
                    </p:nvPicPr>
                    <p:blipFill>
                      <a:blip r:embed="rId4"/>
                      <a:stretch>
                        <a:fillRect/>
                      </a:stretch>
                    </p:blipFill>
                    <p:spPr>
                      <a:xfrm>
                        <a:off x="2428825" y="1600200"/>
                        <a:ext cx="4463597" cy="704778"/>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285267138"/>
              </p:ext>
            </p:extLst>
          </p:nvPr>
        </p:nvGraphicFramePr>
        <p:xfrm>
          <a:off x="2428825" y="2308086"/>
          <a:ext cx="2681663" cy="620249"/>
        </p:xfrm>
        <a:graphic>
          <a:graphicData uri="http://schemas.openxmlformats.org/presentationml/2006/ole">
            <mc:AlternateContent xmlns:mc="http://schemas.openxmlformats.org/markup-compatibility/2006">
              <mc:Choice xmlns:v="urn:schemas-microsoft-com:vml" Requires="v">
                <p:oleObj spid="_x0000_s24772" name="Equation" r:id="rId5" imgW="1866900" imgH="431800" progId="Equation.DSMT4">
                  <p:embed/>
                </p:oleObj>
              </mc:Choice>
              <mc:Fallback>
                <p:oleObj name="Equation" r:id="rId5" imgW="1866900" imgH="431800" progId="Equation.DSMT4">
                  <p:embed/>
                  <p:pic>
                    <p:nvPicPr>
                      <p:cNvPr id="0" name=""/>
                      <p:cNvPicPr/>
                      <p:nvPr/>
                    </p:nvPicPr>
                    <p:blipFill>
                      <a:blip r:embed="rId6"/>
                      <a:stretch>
                        <a:fillRect/>
                      </a:stretch>
                    </p:blipFill>
                    <p:spPr>
                      <a:xfrm>
                        <a:off x="2428825" y="2308086"/>
                        <a:ext cx="2681663" cy="620249"/>
                      </a:xfrm>
                      <a:prstGeom prst="rect">
                        <a:avLst/>
                      </a:prstGeom>
                    </p:spPr>
                  </p:pic>
                </p:oleObj>
              </mc:Fallback>
            </mc:AlternateContent>
          </a:graphicData>
        </a:graphic>
      </p:graphicFrame>
      <p:sp>
        <p:nvSpPr>
          <p:cNvPr id="6" name="Rectangle 5"/>
          <p:cNvSpPr/>
          <p:nvPr/>
        </p:nvSpPr>
        <p:spPr>
          <a:xfrm>
            <a:off x="2332191" y="1600200"/>
            <a:ext cx="4615451" cy="1328135"/>
          </a:xfrm>
          <a:prstGeom prst="rect">
            <a:avLst/>
          </a:prstGeom>
          <a:noFill/>
          <a:ln>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739602985"/>
              </p:ext>
            </p:extLst>
          </p:nvPr>
        </p:nvGraphicFramePr>
        <p:xfrm>
          <a:off x="6083641" y="2928335"/>
          <a:ext cx="2949170" cy="655045"/>
        </p:xfrm>
        <a:graphic>
          <a:graphicData uri="http://schemas.openxmlformats.org/presentationml/2006/ole">
            <mc:AlternateContent xmlns:mc="http://schemas.openxmlformats.org/markup-compatibility/2006">
              <mc:Choice xmlns:v="urn:schemas-microsoft-com:vml" Requires="v">
                <p:oleObj spid="_x0000_s24773" name="Equation" r:id="rId7" imgW="2438400" imgH="546100" progId="Equation.3">
                  <p:embed/>
                </p:oleObj>
              </mc:Choice>
              <mc:Fallback>
                <p:oleObj name="Equation" r:id="rId7" imgW="2438400" imgH="5461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3641" y="2928335"/>
                        <a:ext cx="2949170" cy="655045"/>
                      </a:xfrm>
                      <a:prstGeom prst="rect">
                        <a:avLst/>
                      </a:prstGeom>
                      <a:noFill/>
                      <a:ln>
                        <a:noFill/>
                      </a:ln>
                    </p:spPr>
                  </p:pic>
                </p:oleObj>
              </mc:Fallback>
            </mc:AlternateContent>
          </a:graphicData>
        </a:graphic>
      </p:graphicFrame>
      <p:pic>
        <p:nvPicPr>
          <p:cNvPr id="205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3685" y="3429000"/>
            <a:ext cx="3048000" cy="750479"/>
          </a:xfrm>
          <a:prstGeom prst="rect">
            <a:avLst/>
          </a:prstGeom>
          <a:noFill/>
          <a:ln w="9525">
            <a:solidFill>
              <a:srgbClr val="0070C0"/>
            </a:solidFill>
            <a:prstDash val="lgDash"/>
            <a:miter lim="800000"/>
            <a:headEnd/>
            <a:tailEnd/>
          </a:ln>
          <a:extLst>
            <a:ext uri="{909E8E84-426E-40dd-AFC4-6F175D3DCCD1}">
              <a14:hiddenFill xmlns:a14="http://schemas.microsoft.com/office/drawing/2010/main" xmlns="">
                <a:solidFill>
                  <a:schemeClr val="accent1"/>
                </a:solidFill>
              </a14:hiddenFill>
            </a:ext>
          </a:extLst>
        </p:spPr>
      </p:pic>
      <p:pic>
        <p:nvPicPr>
          <p:cNvPr id="2054"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83641" y="3848921"/>
            <a:ext cx="1828800" cy="4829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5"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38800" y="4820202"/>
            <a:ext cx="3386796" cy="3804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6"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33808" y="2163294"/>
            <a:ext cx="1766456" cy="2558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7"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02998" y="4648200"/>
            <a:ext cx="2212577" cy="303181"/>
          </a:xfrm>
          <a:prstGeom prst="rect">
            <a:avLst/>
          </a:prstGeom>
          <a:noFill/>
          <a:ln w="9525">
            <a:solidFill>
              <a:srgbClr val="0070C0"/>
            </a:solidFill>
            <a:prstDash val="lgDash"/>
            <a:miter lim="800000"/>
            <a:headEnd/>
            <a:tailEnd/>
          </a:ln>
          <a:extLst>
            <a:ext uri="{909E8E84-426E-40dd-AFC4-6F175D3DCCD1}">
              <a14:hiddenFill xmlns:a14="http://schemas.microsoft.com/office/drawing/2010/main" xmlns="">
                <a:solidFill>
                  <a:schemeClr val="accent1"/>
                </a:solidFill>
              </a14:hiddenFill>
            </a:ext>
          </a:extLst>
        </p:spPr>
      </p:pic>
      <p:graphicFrame>
        <p:nvGraphicFramePr>
          <p:cNvPr id="8" name="Object 7"/>
          <p:cNvGraphicFramePr>
            <a:graphicFrameLocks noChangeAspect="1"/>
          </p:cNvGraphicFramePr>
          <p:nvPr>
            <p:extLst>
              <p:ext uri="{D42A27DB-BD31-4B8C-83A1-F6EECF244321}">
                <p14:modId xmlns:p14="http://schemas.microsoft.com/office/powerpoint/2010/main" val="2506659766"/>
              </p:ext>
            </p:extLst>
          </p:nvPr>
        </p:nvGraphicFramePr>
        <p:xfrm>
          <a:off x="3152775" y="5449887"/>
          <a:ext cx="5153025" cy="950913"/>
        </p:xfrm>
        <a:graphic>
          <a:graphicData uri="http://schemas.openxmlformats.org/presentationml/2006/ole">
            <mc:AlternateContent xmlns:mc="http://schemas.openxmlformats.org/markup-compatibility/2006">
              <mc:Choice xmlns:v="urn:schemas-microsoft-com:vml" Requires="v">
                <p:oleObj spid="_x0000_s24774" name="Equation" r:id="rId14" imgW="4598640" imgH="840960" progId="Equation.DSMT4">
                  <p:embed/>
                </p:oleObj>
              </mc:Choice>
              <mc:Fallback>
                <p:oleObj name="Equation" r:id="rId14" imgW="4598640" imgH="84096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52775" y="5449887"/>
                        <a:ext cx="5153025" cy="950913"/>
                      </a:xfrm>
                      <a:prstGeom prst="rect">
                        <a:avLst/>
                      </a:prstGeom>
                      <a:noFill/>
                      <a:ln w="9525">
                        <a:solidFill>
                          <a:srgbClr val="0070C0"/>
                        </a:solidFill>
                      </a:ln>
                    </p:spPr>
                  </p:pic>
                </p:oleObj>
              </mc:Fallback>
            </mc:AlternateContent>
          </a:graphicData>
        </a:graphic>
      </p:graphicFrame>
      <p:sp>
        <p:nvSpPr>
          <p:cNvPr id="9" name="Down Arrow 8"/>
          <p:cNvSpPr/>
          <p:nvPr/>
        </p:nvSpPr>
        <p:spPr>
          <a:xfrm>
            <a:off x="4378659" y="3004535"/>
            <a:ext cx="259655" cy="3482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a:off x="4380261" y="4223735"/>
            <a:ext cx="259655" cy="3482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4380261" y="5002699"/>
            <a:ext cx="259655" cy="3482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6201" y="1752600"/>
            <a:ext cx="2362200" cy="738664"/>
          </a:xfrm>
          <a:prstGeom prst="rect">
            <a:avLst/>
          </a:prstGeom>
          <a:noFill/>
        </p:spPr>
        <p:txBody>
          <a:bodyPr wrap="square" rtlCol="0">
            <a:spAutoFit/>
          </a:bodyPr>
          <a:lstStyle/>
          <a:p>
            <a:r>
              <a:rPr lang="en-US" sz="1400" dirty="0"/>
              <a:t>The system can be described by linearized </a:t>
            </a:r>
            <a:r>
              <a:rPr lang="en-US" sz="1400" dirty="0" err="1"/>
              <a:t>Vlasov</a:t>
            </a:r>
            <a:r>
              <a:rPr lang="en-US" sz="1400" dirty="0"/>
              <a:t>-Maxwell equations</a:t>
            </a:r>
          </a:p>
        </p:txBody>
      </p:sp>
      <p:sp>
        <p:nvSpPr>
          <p:cNvPr id="20" name="TextBox 19"/>
          <p:cNvSpPr txBox="1"/>
          <p:nvPr/>
        </p:nvSpPr>
        <p:spPr>
          <a:xfrm>
            <a:off x="457200" y="3450868"/>
            <a:ext cx="2362200" cy="738664"/>
          </a:xfrm>
          <a:prstGeom prst="rect">
            <a:avLst/>
          </a:prstGeom>
          <a:noFill/>
        </p:spPr>
        <p:txBody>
          <a:bodyPr wrap="square" rtlCol="0">
            <a:spAutoFit/>
          </a:bodyPr>
          <a:lstStyle/>
          <a:p>
            <a:pPr algn="just"/>
            <a:r>
              <a:rPr lang="en-US" sz="1400" dirty="0"/>
              <a:t>In 3-D Fourier domain, the equations reduces to a non-homogeneous 2</a:t>
            </a:r>
            <a:r>
              <a:rPr lang="en-US" sz="1400" baseline="30000" dirty="0"/>
              <a:t>nd</a:t>
            </a:r>
            <a:r>
              <a:rPr lang="en-US" sz="1400" dirty="0"/>
              <a:t> ODE</a:t>
            </a:r>
          </a:p>
        </p:txBody>
      </p:sp>
      <p:sp>
        <p:nvSpPr>
          <p:cNvPr id="21" name="TextBox 20"/>
          <p:cNvSpPr txBox="1"/>
          <p:nvPr/>
        </p:nvSpPr>
        <p:spPr>
          <a:xfrm>
            <a:off x="457200" y="4472989"/>
            <a:ext cx="2667000" cy="738664"/>
          </a:xfrm>
          <a:prstGeom prst="rect">
            <a:avLst/>
          </a:prstGeom>
          <a:noFill/>
        </p:spPr>
        <p:txBody>
          <a:bodyPr wrap="square" rtlCol="0">
            <a:spAutoFit/>
          </a:bodyPr>
          <a:lstStyle/>
          <a:p>
            <a:pPr algn="just"/>
            <a:r>
              <a:rPr lang="en-US" sz="1400" dirty="0"/>
              <a:t>The solution for zero initial density and velocity modulation in Fourier domain can be found</a:t>
            </a:r>
          </a:p>
        </p:txBody>
      </p:sp>
      <p:sp>
        <p:nvSpPr>
          <p:cNvPr id="22" name="TextBox 21"/>
          <p:cNvSpPr txBox="1"/>
          <p:nvPr/>
        </p:nvSpPr>
        <p:spPr>
          <a:xfrm>
            <a:off x="64316" y="5486400"/>
            <a:ext cx="2983684" cy="738664"/>
          </a:xfrm>
          <a:prstGeom prst="rect">
            <a:avLst/>
          </a:prstGeom>
          <a:noFill/>
        </p:spPr>
        <p:txBody>
          <a:bodyPr wrap="square" rtlCol="0">
            <a:spAutoFit/>
          </a:bodyPr>
          <a:lstStyle/>
          <a:p>
            <a:pPr algn="just"/>
            <a:r>
              <a:rPr lang="en-US" sz="1400" dirty="0"/>
              <a:t>By inverse Fourier transformation, we obtain the density modulation in space domain</a:t>
            </a:r>
          </a:p>
        </p:txBody>
      </p:sp>
    </p:spTree>
    <p:extLst>
      <p:ext uri="{BB962C8B-B14F-4D97-AF65-F5344CB8AC3E}">
        <p14:creationId xmlns:p14="http://schemas.microsoft.com/office/powerpoint/2010/main" val="28516192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876300"/>
          </a:xfrm>
        </p:spPr>
        <p:txBody>
          <a:bodyPr/>
          <a:lstStyle/>
          <a:p>
            <a:r>
              <a:rPr lang="en-US" dirty="0"/>
              <a:t>1-D integral for energy modulation</a:t>
            </a:r>
          </a:p>
        </p:txBody>
      </p:sp>
      <p:graphicFrame>
        <p:nvGraphicFramePr>
          <p:cNvPr id="4" name="Object 3"/>
          <p:cNvGraphicFramePr>
            <a:graphicFrameLocks noChangeAspect="1"/>
          </p:cNvGraphicFramePr>
          <p:nvPr>
            <p:extLst>
              <p:ext uri="{D42A27DB-BD31-4B8C-83A1-F6EECF244321}">
                <p14:modId xmlns:p14="http://schemas.microsoft.com/office/powerpoint/2010/main" val="71227441"/>
              </p:ext>
            </p:extLst>
          </p:nvPr>
        </p:nvGraphicFramePr>
        <p:xfrm>
          <a:off x="228600" y="1981200"/>
          <a:ext cx="8591470" cy="2209800"/>
        </p:xfrm>
        <a:graphic>
          <a:graphicData uri="http://schemas.openxmlformats.org/presentationml/2006/ole">
            <mc:AlternateContent xmlns:mc="http://schemas.openxmlformats.org/markup-compatibility/2006">
              <mc:Choice xmlns:v="urn:schemas-microsoft-com:vml" Requires="v">
                <p:oleObj spid="_x0000_s4157" name="Equation" r:id="rId3" imgW="6006600" imgH="1535760" progId="Equation.DSMT4">
                  <p:embed/>
                </p:oleObj>
              </mc:Choice>
              <mc:Fallback>
                <p:oleObj name="Equation" r:id="rId3" imgW="6006600" imgH="15357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981200"/>
                        <a:ext cx="8591470" cy="22098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653274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sz="3200" dirty="0"/>
              <a:t>Analytical tools for FEL amplifier II</a:t>
            </a:r>
          </a:p>
        </p:txBody>
      </p:sp>
      <p:sp>
        <p:nvSpPr>
          <p:cNvPr id="3" name="Content Placeholder 2"/>
          <p:cNvSpPr>
            <a:spLocks noGrp="1"/>
          </p:cNvSpPr>
          <p:nvPr>
            <p:ph idx="1"/>
          </p:nvPr>
        </p:nvSpPr>
        <p:spPr>
          <a:xfrm>
            <a:off x="152400" y="1295400"/>
            <a:ext cx="8915400" cy="5105400"/>
          </a:xfrm>
        </p:spPr>
        <p:txBody>
          <a:bodyPr>
            <a:normAutofit/>
          </a:bodyPr>
          <a:lstStyle/>
          <a:p>
            <a:r>
              <a:rPr lang="en-US" sz="2400" dirty="0"/>
              <a:t>The 1-D FEL model with uniform beam provides us with some insights as well as scaling laws of how the wave-packets depends on various beam parameters</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We also used the 1-D FEL model to study beam conditioning for </a:t>
            </a:r>
            <a:r>
              <a:rPr lang="en-US" sz="2400" dirty="0" err="1"/>
              <a:t>CeC</a:t>
            </a:r>
            <a:r>
              <a:rPr lang="en-US" sz="2400" dirty="0"/>
              <a:t>.</a:t>
            </a:r>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667000"/>
            <a:ext cx="3335694" cy="2590800"/>
          </a:xfrm>
          <a:prstGeom prst="rect">
            <a:avLst/>
          </a:prstGeom>
          <a:noFill/>
          <a:ln>
            <a:no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2438400"/>
            <a:ext cx="3426342" cy="2819400"/>
          </a:xfrm>
          <a:prstGeom prst="rect">
            <a:avLst/>
          </a:prstGeom>
          <a:noFill/>
          <a:ln>
            <a:noFill/>
          </a:ln>
        </p:spPr>
      </p:pic>
    </p:spTree>
    <p:extLst>
      <p:ext uri="{BB962C8B-B14F-4D97-AF65-F5344CB8AC3E}">
        <p14:creationId xmlns:p14="http://schemas.microsoft.com/office/powerpoint/2010/main" val="29468026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685800"/>
          </a:xfrm>
        </p:spPr>
        <p:txBody>
          <a:bodyPr>
            <a:normAutofit fontScale="90000"/>
          </a:bodyPr>
          <a:lstStyle/>
          <a:p>
            <a:r>
              <a:rPr lang="en-US" sz="3600" dirty="0"/>
              <a:t>Start-to-end simulation for the single pass I</a:t>
            </a:r>
          </a:p>
        </p:txBody>
      </p:sp>
      <p:sp>
        <p:nvSpPr>
          <p:cNvPr id="3" name="Content Placeholder 2"/>
          <p:cNvSpPr>
            <a:spLocks noGrp="1"/>
          </p:cNvSpPr>
          <p:nvPr>
            <p:ph idx="1"/>
          </p:nvPr>
        </p:nvSpPr>
        <p:spPr>
          <a:xfrm>
            <a:off x="457200" y="1193927"/>
            <a:ext cx="8229600" cy="5257800"/>
          </a:xfrm>
        </p:spPr>
        <p:txBody>
          <a:bodyPr>
            <a:normAutofit fontScale="85000" lnSpcReduction="10000"/>
          </a:bodyPr>
          <a:lstStyle/>
          <a:p>
            <a:pPr marL="457200" indent="-457200">
              <a:buFont typeface="+mj-lt"/>
              <a:buAutoNum type="arabicPeriod"/>
            </a:pPr>
            <a:r>
              <a:rPr lang="en-US" sz="2400" dirty="0"/>
              <a:t>At the entrance of the FEL, create macro-particles for the whole electron beam with proper shot noise. The 6-D distribution of the particles is determined by the beam dynamic simulation.</a:t>
            </a:r>
          </a:p>
          <a:p>
            <a:pPr marL="457200" indent="-457200">
              <a:buFont typeface="+mj-lt"/>
              <a:buAutoNum type="arabicPeriod"/>
            </a:pPr>
            <a:r>
              <a:rPr lang="en-US" sz="2400" dirty="0"/>
              <a:t>At the entrance of modulator, create one slice of macro-particles (with duration of one optical wavelength) with proper shot noise and 6-D distribution.</a:t>
            </a:r>
          </a:p>
          <a:p>
            <a:pPr marL="457200" indent="-457200">
              <a:buFont typeface="+mj-lt"/>
              <a:buAutoNum type="arabicPeriod"/>
            </a:pPr>
            <a:r>
              <a:rPr lang="en-US" sz="2400" dirty="0"/>
              <a:t>Run modulator simulation with the slice created in step 2. Due to periodic condition, the shot noise of the slice will stay correct.</a:t>
            </a:r>
          </a:p>
          <a:p>
            <a:pPr marL="457200" indent="-457200">
              <a:buFont typeface="+mj-lt"/>
              <a:buAutoNum type="arabicPeriod"/>
            </a:pPr>
            <a:r>
              <a:rPr lang="en-US" sz="2400" dirty="0"/>
              <a:t>Replace the corresponding slice created from step 1 with that output from step 3.</a:t>
            </a:r>
          </a:p>
          <a:p>
            <a:pPr marL="457200" indent="-457200">
              <a:buFont typeface="+mj-lt"/>
              <a:buAutoNum type="arabicPeriod"/>
            </a:pPr>
            <a:r>
              <a:rPr lang="en-US" sz="2400" dirty="0"/>
              <a:t>Run Genesis simulation. (Need to add macro-particles with negative energy to make it work as Genesis require each slice has the same number of macro-particles).</a:t>
            </a:r>
          </a:p>
          <a:p>
            <a:pPr marL="457200" indent="-457200">
              <a:buFont typeface="+mj-lt"/>
              <a:buAutoNum type="arabicPeriod"/>
            </a:pPr>
            <a:r>
              <a:rPr lang="en-US" sz="2400" dirty="0"/>
              <a:t>Take a proper portion of macro-particles output from GENESIS and import them into SPACE for kicker simulation.</a:t>
            </a:r>
          </a:p>
          <a:p>
            <a:pPr marL="457200" indent="-457200">
              <a:buFont typeface="+mj-lt"/>
              <a:buAutoNum type="arabicPeriod"/>
            </a:pPr>
            <a:r>
              <a:rPr lang="en-US" sz="2400" dirty="0"/>
              <a:t>Repeat step 1-6 but without the ion. The difference of step 6 and step 7 provides the single-pass coherent kick solely due to the ion.</a:t>
            </a:r>
          </a:p>
          <a:p>
            <a:pPr marL="457200" indent="-457200">
              <a:buFont typeface="+mj-lt"/>
              <a:buAutoNum type="arabicPeriod"/>
            </a:pPr>
            <a:endParaRPr lang="en-US" sz="2400" dirty="0"/>
          </a:p>
          <a:p>
            <a:pPr marL="457200" indent="-457200">
              <a:buFont typeface="+mj-lt"/>
              <a:buAutoNum type="arabicPeriod"/>
            </a:pPr>
            <a:endParaRPr lang="en-US" sz="2400" dirty="0"/>
          </a:p>
          <a:p>
            <a:endParaRPr lang="en-US" dirty="0"/>
          </a:p>
          <a:p>
            <a:endParaRPr lang="en-US" dirty="0"/>
          </a:p>
        </p:txBody>
      </p:sp>
      <p:sp>
        <p:nvSpPr>
          <p:cNvPr id="4" name="TextBox 3"/>
          <p:cNvSpPr txBox="1"/>
          <p:nvPr/>
        </p:nvSpPr>
        <p:spPr>
          <a:xfrm>
            <a:off x="200608" y="805934"/>
            <a:ext cx="4876800" cy="369332"/>
          </a:xfrm>
          <a:prstGeom prst="rect">
            <a:avLst/>
          </a:prstGeom>
          <a:noFill/>
        </p:spPr>
        <p:txBody>
          <a:bodyPr wrap="square" rtlCol="0">
            <a:spAutoFit/>
          </a:bodyPr>
          <a:lstStyle/>
          <a:p>
            <a:r>
              <a:rPr lang="en-US" dirty="0"/>
              <a:t>Steps for single pass start-to-end simulation:</a:t>
            </a:r>
          </a:p>
        </p:txBody>
      </p:sp>
    </p:spTree>
    <p:extLst>
      <p:ext uri="{BB962C8B-B14F-4D97-AF65-F5344CB8AC3E}">
        <p14:creationId xmlns:p14="http://schemas.microsoft.com/office/powerpoint/2010/main" val="42684921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4853"/>
            <a:ext cx="8229600" cy="803830"/>
          </a:xfrm>
        </p:spPr>
        <p:txBody>
          <a:bodyPr>
            <a:normAutofit/>
          </a:bodyPr>
          <a:lstStyle/>
          <a:p>
            <a:r>
              <a:rPr lang="en-US" sz="3200" dirty="0"/>
              <a:t>Analytical tools for FEL amplifier III</a:t>
            </a:r>
            <a:r>
              <a:rPr lang="en-US" altLang="zh-CN" sz="3600" dirty="0"/>
              <a:t> </a:t>
            </a:r>
            <a:endParaRPr lang="zh-CN" altLang="en-US" sz="3600" dirty="0"/>
          </a:p>
        </p:txBody>
      </p:sp>
      <p:sp>
        <p:nvSpPr>
          <p:cNvPr id="6" name="TextBox 5"/>
          <p:cNvSpPr txBox="1"/>
          <p:nvPr/>
        </p:nvSpPr>
        <p:spPr>
          <a:xfrm>
            <a:off x="321296" y="5531895"/>
            <a:ext cx="8670303" cy="923330"/>
          </a:xfrm>
          <a:prstGeom prst="rect">
            <a:avLst/>
          </a:prstGeom>
          <a:noFill/>
        </p:spPr>
        <p:txBody>
          <a:bodyPr wrap="square" rtlCol="0">
            <a:spAutoFit/>
          </a:bodyPr>
          <a:lstStyle/>
          <a:p>
            <a:pPr marL="285750" indent="-285750">
              <a:buFont typeface="Arial" pitchFamily="34" charset="0"/>
              <a:buChar char="•"/>
            </a:pPr>
            <a:r>
              <a:rPr lang="en-US" altLang="zh-CN" dirty="0"/>
              <a:t>With the same peak current density, there is an optimum bunch length to minimize phase variation of the wave packet with respect to ions located at different portion  of the electron bunch.</a:t>
            </a:r>
          </a:p>
        </p:txBody>
      </p:sp>
      <p:sp>
        <p:nvSpPr>
          <p:cNvPr id="11" name="TextBox 10"/>
          <p:cNvSpPr txBox="1"/>
          <p:nvPr/>
        </p:nvSpPr>
        <p:spPr>
          <a:xfrm>
            <a:off x="565608" y="2366682"/>
            <a:ext cx="2362200" cy="369332"/>
          </a:xfrm>
          <a:prstGeom prst="rect">
            <a:avLst/>
          </a:prstGeom>
          <a:noFill/>
        </p:spPr>
        <p:txBody>
          <a:bodyPr wrap="square" rtlCol="0">
            <a:spAutoFit/>
          </a:bodyPr>
          <a:lstStyle/>
          <a:p>
            <a:r>
              <a:rPr lang="en-US" dirty="0"/>
              <a:t>5 </a:t>
            </a:r>
            <a:r>
              <a:rPr lang="en-US" dirty="0" err="1"/>
              <a:t>ps</a:t>
            </a:r>
            <a:r>
              <a:rPr lang="en-US" dirty="0"/>
              <a:t> </a:t>
            </a:r>
            <a:r>
              <a:rPr lang="en-US" dirty="0" err="1"/>
              <a:t>rms</a:t>
            </a:r>
            <a:r>
              <a:rPr lang="en-US" dirty="0"/>
              <a:t> bunch length</a:t>
            </a: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2" y="2895600"/>
            <a:ext cx="3047048" cy="25469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9658" y="2868929"/>
            <a:ext cx="2993708" cy="2600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p:cNvSpPr txBox="1"/>
          <p:nvPr/>
        </p:nvSpPr>
        <p:spPr>
          <a:xfrm>
            <a:off x="3429000" y="2409110"/>
            <a:ext cx="2570512" cy="369332"/>
          </a:xfrm>
          <a:prstGeom prst="rect">
            <a:avLst/>
          </a:prstGeom>
          <a:noFill/>
        </p:spPr>
        <p:txBody>
          <a:bodyPr wrap="square" rtlCol="0">
            <a:spAutoFit/>
          </a:bodyPr>
          <a:lstStyle/>
          <a:p>
            <a:r>
              <a:rPr lang="en-US" dirty="0"/>
              <a:t>8 </a:t>
            </a:r>
            <a:r>
              <a:rPr lang="en-US" dirty="0" err="1"/>
              <a:t>ps</a:t>
            </a:r>
            <a:r>
              <a:rPr lang="en-US" dirty="0"/>
              <a:t> </a:t>
            </a:r>
            <a:r>
              <a:rPr lang="en-US" dirty="0" err="1"/>
              <a:t>rms</a:t>
            </a:r>
            <a:r>
              <a:rPr lang="en-US" dirty="0"/>
              <a:t> bunch length</a:t>
            </a:r>
          </a:p>
        </p:txBody>
      </p:sp>
      <p:pic>
        <p:nvPicPr>
          <p:cNvPr id="245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230" y="2895600"/>
            <a:ext cx="3026745" cy="2600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TextBox 12"/>
          <p:cNvSpPr txBox="1"/>
          <p:nvPr/>
        </p:nvSpPr>
        <p:spPr>
          <a:xfrm>
            <a:off x="6397520" y="2366682"/>
            <a:ext cx="2570512" cy="369332"/>
          </a:xfrm>
          <a:prstGeom prst="rect">
            <a:avLst/>
          </a:prstGeom>
          <a:noFill/>
        </p:spPr>
        <p:txBody>
          <a:bodyPr wrap="square" rtlCol="0">
            <a:spAutoFit/>
          </a:bodyPr>
          <a:lstStyle/>
          <a:p>
            <a:r>
              <a:rPr lang="en-US" dirty="0"/>
              <a:t>12 </a:t>
            </a:r>
            <a:r>
              <a:rPr lang="en-US" dirty="0" err="1"/>
              <a:t>ps</a:t>
            </a:r>
            <a:r>
              <a:rPr lang="en-US" dirty="0"/>
              <a:t> </a:t>
            </a:r>
            <a:r>
              <a:rPr lang="en-US" dirty="0" err="1"/>
              <a:t>rms</a:t>
            </a:r>
            <a:r>
              <a:rPr lang="en-US" dirty="0"/>
              <a:t> bunch length</a:t>
            </a:r>
          </a:p>
        </p:txBody>
      </p:sp>
      <p:sp>
        <p:nvSpPr>
          <p:cNvPr id="3" name="TextBox 2"/>
          <p:cNvSpPr txBox="1"/>
          <p:nvPr/>
        </p:nvSpPr>
        <p:spPr>
          <a:xfrm>
            <a:off x="298515" y="990600"/>
            <a:ext cx="8382000" cy="1323439"/>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t>As the amplitude and phase of the wave-packets depends both on the local beam current and the local beam energy, it is possible to optimize beam parameters such that the cooling efficiency over the whole ion beam can be improved.</a:t>
            </a:r>
          </a:p>
        </p:txBody>
      </p:sp>
    </p:spTree>
    <p:extLst>
      <p:ext uri="{BB962C8B-B14F-4D97-AF65-F5344CB8AC3E}">
        <p14:creationId xmlns:p14="http://schemas.microsoft.com/office/powerpoint/2010/main" val="16124780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dirty="0"/>
              <a:t>Analytical tools for FEL amplifier IV</a:t>
            </a:r>
            <a:r>
              <a:rPr lang="en-US" altLang="zh-CN" sz="3600" dirty="0"/>
              <a:t> </a:t>
            </a:r>
            <a:endParaRPr lang="en-US" sz="3200" dirty="0"/>
          </a:p>
        </p:txBody>
      </p:sp>
      <p:sp>
        <p:nvSpPr>
          <p:cNvPr id="3" name="Content Placeholder 2"/>
          <p:cNvSpPr>
            <a:spLocks noGrp="1"/>
          </p:cNvSpPr>
          <p:nvPr>
            <p:ph idx="1"/>
          </p:nvPr>
        </p:nvSpPr>
        <p:spPr>
          <a:xfrm>
            <a:off x="381000" y="1066800"/>
            <a:ext cx="8229600" cy="4525963"/>
          </a:xfrm>
        </p:spPr>
        <p:txBody>
          <a:bodyPr>
            <a:normAutofit/>
          </a:bodyPr>
          <a:lstStyle/>
          <a:p>
            <a:r>
              <a:rPr lang="en-US" sz="2400" dirty="0"/>
              <a:t>By requiring the relative density variation is smaller than one, we derived the upper limit of the FEL gain for the amplifier to work in the linear regime</a:t>
            </a:r>
          </a:p>
        </p:txBody>
      </p:sp>
      <p:graphicFrame>
        <p:nvGraphicFramePr>
          <p:cNvPr id="4" name="Object 3"/>
          <p:cNvGraphicFramePr>
            <a:graphicFrameLocks noChangeAspect="1"/>
          </p:cNvGraphicFramePr>
          <p:nvPr>
            <p:extLst>
              <p:ext uri="{D42A27DB-BD31-4B8C-83A1-F6EECF244321}">
                <p14:modId xmlns:p14="http://schemas.microsoft.com/office/powerpoint/2010/main" val="647747937"/>
              </p:ext>
            </p:extLst>
          </p:nvPr>
        </p:nvGraphicFramePr>
        <p:xfrm>
          <a:off x="993775" y="2476500"/>
          <a:ext cx="1660525" cy="406400"/>
        </p:xfrm>
        <a:graphic>
          <a:graphicData uri="http://schemas.openxmlformats.org/presentationml/2006/ole">
            <mc:AlternateContent xmlns:mc="http://schemas.openxmlformats.org/markup-compatibility/2006">
              <mc:Choice xmlns:v="urn:schemas-microsoft-com:vml" Requires="v">
                <p:oleObj spid="_x0000_s13472" name="Equation" r:id="rId3" imgW="1032840" imgH="237600" progId="Equation.DSMT4">
                  <p:embed/>
                </p:oleObj>
              </mc:Choice>
              <mc:Fallback>
                <p:oleObj name="Equation" r:id="rId3" imgW="1032840" imgH="237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775" y="2476500"/>
                        <a:ext cx="1660525"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318913374"/>
              </p:ext>
            </p:extLst>
          </p:nvPr>
        </p:nvGraphicFramePr>
        <p:xfrm>
          <a:off x="2911475" y="2259013"/>
          <a:ext cx="1924050" cy="712787"/>
        </p:xfrm>
        <a:graphic>
          <a:graphicData uri="http://schemas.openxmlformats.org/presentationml/2006/ole">
            <mc:AlternateContent xmlns:mc="http://schemas.openxmlformats.org/markup-compatibility/2006">
              <mc:Choice xmlns:v="urn:schemas-microsoft-com:vml" Requires="v">
                <p:oleObj spid="_x0000_s13473" name="Equation" r:id="rId5" imgW="1261440" imgH="456840" progId="Equation.DSMT4">
                  <p:embed/>
                </p:oleObj>
              </mc:Choice>
              <mc:Fallback>
                <p:oleObj name="Equation" r:id="rId5" imgW="1261440" imgH="4568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1475" y="2259013"/>
                        <a:ext cx="1924050" cy="712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880189172"/>
              </p:ext>
            </p:extLst>
          </p:nvPr>
        </p:nvGraphicFramePr>
        <p:xfrm>
          <a:off x="4953000" y="2235200"/>
          <a:ext cx="3224213" cy="736600"/>
        </p:xfrm>
        <a:graphic>
          <a:graphicData uri="http://schemas.openxmlformats.org/presentationml/2006/ole">
            <mc:AlternateContent xmlns:mc="http://schemas.openxmlformats.org/markup-compatibility/2006">
              <mc:Choice xmlns:v="urn:schemas-microsoft-com:vml" Requires="v">
                <p:oleObj spid="_x0000_s13474" name="Equation" r:id="rId7" imgW="2047680" imgH="456840" progId="Equation.DSMT4">
                  <p:embed/>
                </p:oleObj>
              </mc:Choice>
              <mc:Fallback>
                <p:oleObj name="Equation" r:id="rId7" imgW="2047680" imgH="4568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2235200"/>
                        <a:ext cx="3224213"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7" name="Content Placeholder 2"/>
          <p:cNvSpPr txBox="1">
            <a:spLocks/>
          </p:cNvSpPr>
          <p:nvPr/>
        </p:nvSpPr>
        <p:spPr>
          <a:xfrm>
            <a:off x="415033" y="3180970"/>
            <a:ext cx="3544454" cy="2933629"/>
          </a:xfrm>
          <a:prstGeom prst="rect">
            <a:avLst/>
          </a:prstGeom>
          <a:ln>
            <a:solidFill>
              <a:schemeClr val="tx1"/>
            </a:solid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l-GR" sz="2000">
                <a:latin typeface="Times New Roman"/>
                <a:cs typeface="Times New Roman"/>
              </a:rPr>
              <a:t>γ</a:t>
            </a:r>
            <a:r>
              <a:rPr lang="en-US" sz="2000">
                <a:latin typeface="Times New Roman"/>
                <a:cs typeface="Times New Roman"/>
              </a:rPr>
              <a:t>=7460.52</a:t>
            </a:r>
          </a:p>
          <a:p>
            <a:r>
              <a:rPr lang="en-US" sz="2000">
                <a:latin typeface="Times New Roman"/>
                <a:cs typeface="Times New Roman"/>
              </a:rPr>
              <a:t>Peak current: 30 A</a:t>
            </a:r>
          </a:p>
          <a:p>
            <a:r>
              <a:rPr lang="en-US" sz="2000">
                <a:latin typeface="Times New Roman"/>
                <a:cs typeface="Times New Roman"/>
              </a:rPr>
              <a:t>Norm emittance 1 mm mrad</a:t>
            </a:r>
          </a:p>
          <a:p>
            <a:r>
              <a:rPr lang="en-US" sz="2000">
                <a:latin typeface="Times New Roman"/>
                <a:cs typeface="Times New Roman"/>
              </a:rPr>
              <a:t>RMS energy spread 2.5e-5</a:t>
            </a:r>
          </a:p>
          <a:p>
            <a:r>
              <a:rPr lang="el-GR" sz="2000">
                <a:latin typeface="Times New Roman"/>
                <a:cs typeface="Times New Roman"/>
              </a:rPr>
              <a:t>λ</a:t>
            </a:r>
            <a:r>
              <a:rPr lang="en-US" sz="2000">
                <a:latin typeface="Times New Roman"/>
                <a:cs typeface="Times New Roman"/>
              </a:rPr>
              <a:t>w=10 cm</a:t>
            </a:r>
          </a:p>
          <a:p>
            <a:r>
              <a:rPr lang="en-US" sz="2000">
                <a:latin typeface="Times New Roman"/>
                <a:cs typeface="Times New Roman"/>
              </a:rPr>
              <a:t>a</a:t>
            </a:r>
            <a:r>
              <a:rPr lang="en-US" sz="2000" baseline="-25000">
                <a:latin typeface="Times New Roman"/>
                <a:cs typeface="Times New Roman"/>
              </a:rPr>
              <a:t>w</a:t>
            </a:r>
            <a:r>
              <a:rPr lang="en-US" sz="2000">
                <a:latin typeface="Times New Roman"/>
                <a:cs typeface="Times New Roman"/>
              </a:rPr>
              <a:t> = 10</a:t>
            </a:r>
          </a:p>
          <a:p>
            <a:r>
              <a:rPr lang="el-GR" sz="2000">
                <a:latin typeface="Times New Roman"/>
                <a:cs typeface="Times New Roman"/>
              </a:rPr>
              <a:t>λ</a:t>
            </a:r>
            <a:r>
              <a:rPr lang="en-US" sz="2000">
                <a:latin typeface="Times New Roman"/>
                <a:cs typeface="Times New Roman"/>
              </a:rPr>
              <a:t>o=90.73 nm </a:t>
            </a:r>
          </a:p>
          <a:p>
            <a:r>
              <a:rPr lang="en-US" sz="2000">
                <a:latin typeface="Times New Roman"/>
                <a:cs typeface="Times New Roman"/>
              </a:rPr>
              <a:t>Mc = 70.6</a:t>
            </a:r>
            <a:endParaRPr lang="en-US" sz="2000" dirty="0">
              <a:latin typeface="Times New Roman"/>
              <a:cs typeface="Times New Roman"/>
            </a:endParaRPr>
          </a:p>
        </p:txBody>
      </p:sp>
      <p:pic>
        <p:nvPicPr>
          <p:cNvPr id="8" name="Picture 7" descr="Total_sase.ep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92012" y="3454394"/>
            <a:ext cx="4409088" cy="3077176"/>
          </a:xfrm>
          <a:prstGeom prst="rect">
            <a:avLst/>
          </a:prstGeom>
        </p:spPr>
      </p:pic>
      <p:cxnSp>
        <p:nvCxnSpPr>
          <p:cNvPr id="9" name="Straight Connector 8"/>
          <p:cNvCxnSpPr/>
          <p:nvPr/>
        </p:nvCxnSpPr>
        <p:spPr>
          <a:xfrm flipV="1">
            <a:off x="5156124" y="5674845"/>
            <a:ext cx="2067001" cy="165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189828" y="4999650"/>
            <a:ext cx="203329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5218548" y="4999650"/>
            <a:ext cx="0" cy="675195"/>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172200" y="3886200"/>
            <a:ext cx="2514600" cy="954107"/>
          </a:xfrm>
          <a:prstGeom prst="rect">
            <a:avLst/>
          </a:prstGeom>
          <a:noFill/>
        </p:spPr>
        <p:txBody>
          <a:bodyPr wrap="square" rtlCol="0">
            <a:spAutoFit/>
          </a:bodyPr>
          <a:lstStyle/>
          <a:p>
            <a:pPr algn="just"/>
            <a:r>
              <a:rPr lang="en-US" sz="1400" dirty="0"/>
              <a:t>3D Genesis simulation shows that the maximal gain in bunching factor is 18.7, which agrees with our estimation.</a:t>
            </a:r>
          </a:p>
        </p:txBody>
      </p:sp>
      <p:sp>
        <p:nvSpPr>
          <p:cNvPr id="14" name="Rectangle 13"/>
          <p:cNvSpPr/>
          <p:nvPr/>
        </p:nvSpPr>
        <p:spPr>
          <a:xfrm>
            <a:off x="5410200" y="3200400"/>
            <a:ext cx="3001656" cy="369332"/>
          </a:xfrm>
          <a:prstGeom prst="rect">
            <a:avLst/>
          </a:prstGeom>
        </p:spPr>
        <p:txBody>
          <a:bodyPr wrap="none">
            <a:spAutoFit/>
          </a:bodyPr>
          <a:lstStyle/>
          <a:p>
            <a:r>
              <a:rPr lang="en-US" dirty="0"/>
              <a:t>(© Y. Jing, with code GENESIS)</a:t>
            </a:r>
          </a:p>
        </p:txBody>
      </p:sp>
    </p:spTree>
    <p:extLst>
      <p:ext uri="{BB962C8B-B14F-4D97-AF65-F5344CB8AC3E}">
        <p14:creationId xmlns:p14="http://schemas.microsoft.com/office/powerpoint/2010/main" val="27197221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0617" y="189140"/>
            <a:ext cx="8632440" cy="764909"/>
          </a:xfrm>
        </p:spPr>
        <p:txBody>
          <a:bodyPr>
            <a:noAutofit/>
          </a:bodyPr>
          <a:lstStyle/>
          <a:p>
            <a:r>
              <a:rPr lang="en-US" sz="2800" dirty="0"/>
              <a:t>Field Reduction due to Finite Transverse  Modulation Size</a:t>
            </a:r>
          </a:p>
        </p:txBody>
      </p:sp>
      <p:graphicFrame>
        <p:nvGraphicFramePr>
          <p:cNvPr id="5" name="Object 4"/>
          <p:cNvGraphicFramePr>
            <a:graphicFrameLocks noChangeAspect="1"/>
          </p:cNvGraphicFramePr>
          <p:nvPr>
            <p:extLst>
              <p:ext uri="{D42A27DB-BD31-4B8C-83A1-F6EECF244321}">
                <p14:modId xmlns:p14="http://schemas.microsoft.com/office/powerpoint/2010/main" val="897662170"/>
              </p:ext>
            </p:extLst>
          </p:nvPr>
        </p:nvGraphicFramePr>
        <p:xfrm>
          <a:off x="171449" y="1077951"/>
          <a:ext cx="2470145" cy="1199377"/>
        </p:xfrm>
        <a:graphic>
          <a:graphicData uri="http://schemas.openxmlformats.org/presentationml/2006/ole">
            <mc:AlternateContent xmlns:mc="http://schemas.openxmlformats.org/markup-compatibility/2006">
              <mc:Choice xmlns:v="urn:schemas-microsoft-com:vml" Requires="v">
                <p:oleObj spid="_x0000_s25946" name="Equation" r:id="rId3" imgW="2197100" imgH="1066800" progId="Equation.DSMT4">
                  <p:embed/>
                </p:oleObj>
              </mc:Choice>
              <mc:Fallback>
                <p:oleObj name="Equation" r:id="rId3" imgW="2197100" imgH="1066800" progId="Equation.DSMT4">
                  <p:embed/>
                  <p:pic>
                    <p:nvPicPr>
                      <p:cNvPr id="0" name=""/>
                      <p:cNvPicPr/>
                      <p:nvPr/>
                    </p:nvPicPr>
                    <p:blipFill>
                      <a:blip r:embed="rId4"/>
                      <a:stretch>
                        <a:fillRect/>
                      </a:stretch>
                    </p:blipFill>
                    <p:spPr>
                      <a:xfrm>
                        <a:off x="171449" y="1077951"/>
                        <a:ext cx="2470145" cy="1199377"/>
                      </a:xfrm>
                      <a:prstGeom prst="rect">
                        <a:avLst/>
                      </a:prstGeom>
                    </p:spPr>
                  </p:pic>
                </p:oleObj>
              </mc:Fallback>
            </mc:AlternateContent>
          </a:graphicData>
        </a:graphic>
      </p:graphicFrame>
      <p:sp>
        <p:nvSpPr>
          <p:cNvPr id="6" name="Right Arrow 5"/>
          <p:cNvSpPr/>
          <p:nvPr/>
        </p:nvSpPr>
        <p:spPr>
          <a:xfrm>
            <a:off x="2849756" y="1462050"/>
            <a:ext cx="755805" cy="27258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796089934"/>
              </p:ext>
            </p:extLst>
          </p:nvPr>
        </p:nvGraphicFramePr>
        <p:xfrm>
          <a:off x="4024351" y="963341"/>
          <a:ext cx="4775200" cy="508000"/>
        </p:xfrm>
        <a:graphic>
          <a:graphicData uri="http://schemas.openxmlformats.org/presentationml/2006/ole">
            <mc:AlternateContent xmlns:mc="http://schemas.openxmlformats.org/markup-compatibility/2006">
              <mc:Choice xmlns:v="urn:schemas-microsoft-com:vml" Requires="v">
                <p:oleObj spid="_x0000_s25947" name="Equation" r:id="rId5" imgW="4775200" imgH="508000" progId="Equation.3">
                  <p:embed/>
                </p:oleObj>
              </mc:Choice>
              <mc:Fallback>
                <p:oleObj name="Equation" r:id="rId5" imgW="4775200" imgH="508000" progId="Equation.3">
                  <p:embed/>
                  <p:pic>
                    <p:nvPicPr>
                      <p:cNvPr id="0" name=""/>
                      <p:cNvPicPr/>
                      <p:nvPr/>
                    </p:nvPicPr>
                    <p:blipFill>
                      <a:blip r:embed="rId6"/>
                      <a:stretch>
                        <a:fillRect/>
                      </a:stretch>
                    </p:blipFill>
                    <p:spPr>
                      <a:xfrm>
                        <a:off x="4024351" y="963341"/>
                        <a:ext cx="4775200" cy="5080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705360835"/>
              </p:ext>
            </p:extLst>
          </p:nvPr>
        </p:nvGraphicFramePr>
        <p:xfrm>
          <a:off x="3833813" y="1447800"/>
          <a:ext cx="5143500" cy="508000"/>
        </p:xfrm>
        <a:graphic>
          <a:graphicData uri="http://schemas.openxmlformats.org/presentationml/2006/ole">
            <mc:AlternateContent xmlns:mc="http://schemas.openxmlformats.org/markup-compatibility/2006">
              <mc:Choice xmlns:v="urn:schemas-microsoft-com:vml" Requires="v">
                <p:oleObj spid="_x0000_s25948" name="Equation" r:id="rId7" imgW="5143500" imgH="508000" progId="Equation.DSMT4">
                  <p:embed/>
                </p:oleObj>
              </mc:Choice>
              <mc:Fallback>
                <p:oleObj name="Equation" r:id="rId7" imgW="5143500" imgH="508000" progId="Equation.DSMT4">
                  <p:embed/>
                  <p:pic>
                    <p:nvPicPr>
                      <p:cNvPr id="0" name=""/>
                      <p:cNvPicPr/>
                      <p:nvPr/>
                    </p:nvPicPr>
                    <p:blipFill>
                      <a:blip r:embed="rId8"/>
                      <a:stretch>
                        <a:fillRect/>
                      </a:stretch>
                    </p:blipFill>
                    <p:spPr>
                      <a:xfrm>
                        <a:off x="3833813" y="1447800"/>
                        <a:ext cx="5143500" cy="5080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824817262"/>
              </p:ext>
            </p:extLst>
          </p:nvPr>
        </p:nvGraphicFramePr>
        <p:xfrm>
          <a:off x="3878457" y="2016512"/>
          <a:ext cx="5054600" cy="508000"/>
        </p:xfrm>
        <a:graphic>
          <a:graphicData uri="http://schemas.openxmlformats.org/presentationml/2006/ole">
            <mc:AlternateContent xmlns:mc="http://schemas.openxmlformats.org/markup-compatibility/2006">
              <mc:Choice xmlns:v="urn:schemas-microsoft-com:vml" Requires="v">
                <p:oleObj spid="_x0000_s25949" name="Equation" r:id="rId9" imgW="5054600" imgH="508000" progId="Equation.3">
                  <p:embed/>
                </p:oleObj>
              </mc:Choice>
              <mc:Fallback>
                <p:oleObj name="Equation" r:id="rId9" imgW="5054600" imgH="508000" progId="Equation.3">
                  <p:embed/>
                  <p:pic>
                    <p:nvPicPr>
                      <p:cNvPr id="0" name=""/>
                      <p:cNvPicPr/>
                      <p:nvPr/>
                    </p:nvPicPr>
                    <p:blipFill>
                      <a:blip r:embed="rId10"/>
                      <a:stretch>
                        <a:fillRect/>
                      </a:stretch>
                    </p:blipFill>
                    <p:spPr>
                      <a:xfrm>
                        <a:off x="3878457" y="2016512"/>
                        <a:ext cx="5054600" cy="5080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891816076"/>
              </p:ext>
            </p:extLst>
          </p:nvPr>
        </p:nvGraphicFramePr>
        <p:xfrm>
          <a:off x="417513" y="2878138"/>
          <a:ext cx="2339975" cy="581025"/>
        </p:xfrm>
        <a:graphic>
          <a:graphicData uri="http://schemas.openxmlformats.org/presentationml/2006/ole">
            <mc:AlternateContent xmlns:mc="http://schemas.openxmlformats.org/markup-compatibility/2006">
              <mc:Choice xmlns:v="urn:schemas-microsoft-com:vml" Requires="v">
                <p:oleObj spid="_x0000_s25950" name="Equation" r:id="rId11" imgW="1689100" imgH="419100" progId="Equation.3">
                  <p:embed/>
                </p:oleObj>
              </mc:Choice>
              <mc:Fallback>
                <p:oleObj name="Equation" r:id="rId11" imgW="1689100" imgH="419100" progId="Equation.3">
                  <p:embed/>
                  <p:pic>
                    <p:nvPicPr>
                      <p:cNvPr id="0" name=""/>
                      <p:cNvPicPr/>
                      <p:nvPr/>
                    </p:nvPicPr>
                    <p:blipFill>
                      <a:blip r:embed="rId12"/>
                      <a:stretch>
                        <a:fillRect/>
                      </a:stretch>
                    </p:blipFill>
                    <p:spPr>
                      <a:xfrm>
                        <a:off x="417513" y="2878138"/>
                        <a:ext cx="2339975" cy="581025"/>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521405908"/>
              </p:ext>
            </p:extLst>
          </p:nvPr>
        </p:nvGraphicFramePr>
        <p:xfrm>
          <a:off x="471255" y="2417840"/>
          <a:ext cx="1831975" cy="404812"/>
        </p:xfrm>
        <a:graphic>
          <a:graphicData uri="http://schemas.openxmlformats.org/presentationml/2006/ole">
            <mc:AlternateContent xmlns:mc="http://schemas.openxmlformats.org/markup-compatibility/2006">
              <mc:Choice xmlns:v="urn:schemas-microsoft-com:vml" Requires="v">
                <p:oleObj spid="_x0000_s25951" name="Equation" r:id="rId13" imgW="1320800" imgH="292100" progId="Equation.3">
                  <p:embed/>
                </p:oleObj>
              </mc:Choice>
              <mc:Fallback>
                <p:oleObj name="Equation" r:id="rId13" imgW="1320800" imgH="292100" progId="Equation.3">
                  <p:embed/>
                  <p:pic>
                    <p:nvPicPr>
                      <p:cNvPr id="0" name=""/>
                      <p:cNvPicPr/>
                      <p:nvPr/>
                    </p:nvPicPr>
                    <p:blipFill>
                      <a:blip r:embed="rId14"/>
                      <a:stretch>
                        <a:fillRect/>
                      </a:stretch>
                    </p:blipFill>
                    <p:spPr>
                      <a:xfrm>
                        <a:off x="471255" y="2417840"/>
                        <a:ext cx="1831975" cy="404812"/>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557632275"/>
              </p:ext>
            </p:extLst>
          </p:nvPr>
        </p:nvGraphicFramePr>
        <p:xfrm>
          <a:off x="4470400" y="2686050"/>
          <a:ext cx="3571875" cy="722313"/>
        </p:xfrm>
        <a:graphic>
          <a:graphicData uri="http://schemas.openxmlformats.org/presentationml/2006/ole">
            <mc:AlternateContent xmlns:mc="http://schemas.openxmlformats.org/markup-compatibility/2006">
              <mc:Choice xmlns:v="urn:schemas-microsoft-com:vml" Requires="v">
                <p:oleObj spid="_x0000_s25952" name="Equation" r:id="rId15" imgW="2578100" imgH="520700" progId="Equation.DSMT4">
                  <p:embed/>
                </p:oleObj>
              </mc:Choice>
              <mc:Fallback>
                <p:oleObj name="Equation" r:id="rId15" imgW="2578100" imgH="520700" progId="Equation.DSMT4">
                  <p:embed/>
                  <p:pic>
                    <p:nvPicPr>
                      <p:cNvPr id="0" name=""/>
                      <p:cNvPicPr/>
                      <p:nvPr/>
                    </p:nvPicPr>
                    <p:blipFill>
                      <a:blip r:embed="rId16"/>
                      <a:stretch>
                        <a:fillRect/>
                      </a:stretch>
                    </p:blipFill>
                    <p:spPr>
                      <a:xfrm>
                        <a:off x="4470400" y="2686050"/>
                        <a:ext cx="3571875" cy="722313"/>
                      </a:xfrm>
                      <a:prstGeom prst="rect">
                        <a:avLst/>
                      </a:prstGeom>
                      <a:ln>
                        <a:solidFill>
                          <a:srgbClr val="FF0000"/>
                        </a:solidFill>
                      </a:ln>
                    </p:spPr>
                  </p:pic>
                </p:oleObj>
              </mc:Fallback>
            </mc:AlternateContent>
          </a:graphicData>
        </a:graphic>
      </p:graphicFrame>
      <p:sp>
        <p:nvSpPr>
          <p:cNvPr id="2" name="TextBox 1"/>
          <p:cNvSpPr txBox="1"/>
          <p:nvPr/>
        </p:nvSpPr>
        <p:spPr>
          <a:xfrm>
            <a:off x="3505200" y="6336177"/>
            <a:ext cx="2226602" cy="369332"/>
          </a:xfrm>
          <a:prstGeom prst="rect">
            <a:avLst/>
          </a:prstGeom>
          <a:noFill/>
        </p:spPr>
        <p:txBody>
          <a:bodyPr wrap="square" rtlCol="0">
            <a:spAutoFit/>
          </a:bodyPr>
          <a:lstStyle/>
          <a:p>
            <a:r>
              <a:rPr lang="en-US" dirty="0"/>
              <a:t>© V. N. </a:t>
            </a:r>
            <a:r>
              <a:rPr lang="en-US" dirty="0" err="1"/>
              <a:t>Litvinenko</a:t>
            </a:r>
            <a:endParaRPr lang="en-US" dirty="0"/>
          </a:p>
        </p:txBody>
      </p:sp>
      <p:pic>
        <p:nvPicPr>
          <p:cNvPr id="8595" name="Picture 40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0674" y="3616598"/>
            <a:ext cx="3771900" cy="25431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598" name="Picture 40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131377" y="3616598"/>
            <a:ext cx="3668174" cy="25779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935217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A0D50-1EAE-F544-A84D-1CF410B55B3A}"/>
              </a:ext>
            </a:extLst>
          </p:cNvPr>
          <p:cNvSpPr>
            <a:spLocks noGrp="1"/>
          </p:cNvSpPr>
          <p:nvPr>
            <p:ph type="title"/>
          </p:nvPr>
        </p:nvSpPr>
        <p:spPr>
          <a:xfrm>
            <a:off x="457200" y="293687"/>
            <a:ext cx="8229600" cy="876300"/>
          </a:xfrm>
        </p:spPr>
        <p:txBody>
          <a:bodyPr/>
          <a:lstStyle/>
          <a:p>
            <a:r>
              <a:rPr lang="en-US" dirty="0"/>
              <a:t>FEL-based </a:t>
            </a:r>
            <a:r>
              <a:rPr lang="en-US" dirty="0" err="1"/>
              <a:t>CeC</a:t>
            </a:r>
            <a:endParaRPr lang="en-US" dirty="0"/>
          </a:p>
        </p:txBody>
      </p:sp>
      <p:pic>
        <p:nvPicPr>
          <p:cNvPr id="4" name="Picture 3">
            <a:extLst>
              <a:ext uri="{FF2B5EF4-FFF2-40B4-BE49-F238E27FC236}">
                <a16:creationId xmlns:a16="http://schemas.microsoft.com/office/drawing/2014/main" id="{25627F78-FCD7-354C-BCCC-EB9EDD1E862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81099" y="986632"/>
            <a:ext cx="6571672" cy="2259012"/>
          </a:xfrm>
          <a:prstGeom prst="rect">
            <a:avLst/>
          </a:prstGeom>
          <a:noFill/>
          <a:ln>
            <a:noFill/>
          </a:ln>
        </p:spPr>
      </p:pic>
      <p:pic>
        <p:nvPicPr>
          <p:cNvPr id="5" name="Picture 2">
            <a:extLst>
              <a:ext uri="{FF2B5EF4-FFF2-40B4-BE49-F238E27FC236}">
                <a16:creationId xmlns:a16="http://schemas.microsoft.com/office/drawing/2014/main" id="{54CFD8A4-2EB8-5840-A63A-8839FDB03C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21" b="63549"/>
          <a:stretch/>
        </p:blipFill>
        <p:spPr bwMode="auto">
          <a:xfrm>
            <a:off x="275936" y="4191000"/>
            <a:ext cx="8382000" cy="20239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Down Arrow 5">
            <a:extLst>
              <a:ext uri="{FF2B5EF4-FFF2-40B4-BE49-F238E27FC236}">
                <a16:creationId xmlns:a16="http://schemas.microsoft.com/office/drawing/2014/main" id="{FF4A0603-D234-9749-B1C7-99576BFF4F89}"/>
              </a:ext>
            </a:extLst>
          </p:cNvPr>
          <p:cNvSpPr/>
          <p:nvPr/>
        </p:nvSpPr>
        <p:spPr>
          <a:xfrm>
            <a:off x="4114800" y="3048000"/>
            <a:ext cx="352135" cy="11430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7C9F22-D196-4D49-B5D0-43337DBB5EBF}"/>
              </a:ext>
            </a:extLst>
          </p:cNvPr>
          <p:cNvSpPr txBox="1"/>
          <p:nvPr/>
        </p:nvSpPr>
        <p:spPr>
          <a:xfrm>
            <a:off x="4495800" y="3160693"/>
            <a:ext cx="3904670" cy="954107"/>
          </a:xfrm>
          <a:prstGeom prst="rect">
            <a:avLst/>
          </a:prstGeom>
          <a:noFill/>
        </p:spPr>
        <p:txBody>
          <a:bodyPr wrap="square" rtlCol="0">
            <a:spAutoFit/>
          </a:bodyPr>
          <a:lstStyle/>
          <a:p>
            <a:r>
              <a:rPr lang="en-US" sz="1400" dirty="0"/>
              <a:t>The economical version is made possible by:</a:t>
            </a:r>
          </a:p>
          <a:p>
            <a:r>
              <a:rPr lang="en-US" sz="1400" dirty="0"/>
              <a:t>1. Use relatively weak undulator field to reduce the delay of electrons;</a:t>
            </a:r>
          </a:p>
          <a:p>
            <a:r>
              <a:rPr lang="en-US" sz="1400" dirty="0"/>
              <a:t>2.Wave-packet moves faster than electrons.</a:t>
            </a:r>
          </a:p>
        </p:txBody>
      </p:sp>
    </p:spTree>
    <p:extLst>
      <p:ext uri="{BB962C8B-B14F-4D97-AF65-F5344CB8AC3E}">
        <p14:creationId xmlns:p14="http://schemas.microsoft.com/office/powerpoint/2010/main" val="184991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400"/>
            <a:ext cx="8229600" cy="639762"/>
          </a:xfrm>
        </p:spPr>
        <p:txBody>
          <a:bodyPr>
            <a:normAutofit fontScale="90000"/>
          </a:bodyPr>
          <a:lstStyle/>
          <a:p>
            <a:r>
              <a:rPr lang="en-US" sz="3600" dirty="0"/>
              <a:t>Analytical Prediction for FEL Amplifier I</a:t>
            </a:r>
          </a:p>
        </p:txBody>
      </p:sp>
      <p:sp>
        <p:nvSpPr>
          <p:cNvPr id="3" name="Content Placeholder 2"/>
          <p:cNvSpPr>
            <a:spLocks noGrp="1"/>
          </p:cNvSpPr>
          <p:nvPr>
            <p:ph idx="1"/>
          </p:nvPr>
        </p:nvSpPr>
        <p:spPr>
          <a:xfrm>
            <a:off x="76201" y="1036637"/>
            <a:ext cx="4509793" cy="4525963"/>
          </a:xfrm>
        </p:spPr>
        <p:txBody>
          <a:bodyPr>
            <a:normAutofit/>
          </a:bodyPr>
          <a:lstStyle/>
          <a:p>
            <a:pPr algn="just"/>
            <a:r>
              <a:rPr lang="en-US" sz="1800" dirty="0"/>
              <a:t>The 1D FEL amplifier model with collinear radiation field and κ-1 (Lorentzian) energy distribution has been applied to study how the wave-packet forms inside the </a:t>
            </a:r>
            <a:r>
              <a:rPr lang="en-US" sz="1800" dirty="0" err="1"/>
              <a:t>undulator</a:t>
            </a:r>
            <a:r>
              <a:rPr lang="en-US" sz="1800" dirty="0"/>
              <a:t>.</a:t>
            </a:r>
          </a:p>
          <a:p>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p:txBody>
      </p:sp>
      <p:graphicFrame>
        <p:nvGraphicFramePr>
          <p:cNvPr id="4" name="Object 3"/>
          <p:cNvGraphicFramePr>
            <a:graphicFrameLocks noChangeAspect="1"/>
          </p:cNvGraphicFramePr>
          <p:nvPr>
            <p:extLst>
              <p:ext uri="{D42A27DB-BD31-4B8C-83A1-F6EECF244321}">
                <p14:modId xmlns:p14="http://schemas.microsoft.com/office/powerpoint/2010/main" val="609119897"/>
              </p:ext>
            </p:extLst>
          </p:nvPr>
        </p:nvGraphicFramePr>
        <p:xfrm>
          <a:off x="87456" y="2743200"/>
          <a:ext cx="4498538" cy="781586"/>
        </p:xfrm>
        <a:graphic>
          <a:graphicData uri="http://schemas.openxmlformats.org/presentationml/2006/ole">
            <mc:AlternateContent xmlns:mc="http://schemas.openxmlformats.org/markup-compatibility/2006">
              <mc:Choice xmlns:v="urn:schemas-microsoft-com:vml" Requires="v">
                <p:oleObj spid="_x0000_s27097" name="Equation" r:id="rId3" imgW="2895600" imgH="508000" progId="Equation.3">
                  <p:embed/>
                </p:oleObj>
              </mc:Choice>
              <mc:Fallback>
                <p:oleObj name="Equation" r:id="rId3" imgW="2895600" imgH="508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56" y="2743200"/>
                        <a:ext cx="4498538" cy="781586"/>
                      </a:xfrm>
                      <a:prstGeom prst="rect">
                        <a:avLst/>
                      </a:prstGeom>
                      <a:noFill/>
                      <a:ln>
                        <a:noFill/>
                      </a:ln>
                    </p:spPr>
                  </p:pic>
                </p:oleObj>
              </mc:Fallback>
            </mc:AlternateContent>
          </a:graphicData>
        </a:graphic>
      </p:graphicFrame>
      <p:pic>
        <p:nvPicPr>
          <p:cNvPr id="7" name="Picture 421"/>
          <p:cNvPicPr>
            <a:picLocks noChangeAspect="1" noChangeArrowheads="1"/>
          </p:cNvPicPr>
          <p:nvPr/>
        </p:nvPicPr>
        <p:blipFill rotWithShape="1">
          <a:blip r:embed="rId5">
            <a:extLst>
              <a:ext uri="{28A0092B-C50C-407E-A947-70E740481C1C}">
                <a14:useLocalDpi xmlns:a14="http://schemas.microsoft.com/office/drawing/2010/main" val="0"/>
              </a:ext>
            </a:extLst>
          </a:blip>
          <a:srcRect b="21584"/>
          <a:stretch/>
        </p:blipFill>
        <p:spPr bwMode="auto">
          <a:xfrm>
            <a:off x="4587550" y="2067818"/>
            <a:ext cx="4572001" cy="3634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8" name="Object 7"/>
          <p:cNvGraphicFramePr>
            <a:graphicFrameLocks noChangeAspect="1"/>
          </p:cNvGraphicFramePr>
          <p:nvPr>
            <p:extLst>
              <p:ext uri="{D42A27DB-BD31-4B8C-83A1-F6EECF244321}">
                <p14:modId xmlns:p14="http://schemas.microsoft.com/office/powerpoint/2010/main" val="4181691641"/>
              </p:ext>
            </p:extLst>
          </p:nvPr>
        </p:nvGraphicFramePr>
        <p:xfrm>
          <a:off x="6225851" y="2158835"/>
          <a:ext cx="419100" cy="203200"/>
        </p:xfrm>
        <a:graphic>
          <a:graphicData uri="http://schemas.openxmlformats.org/presentationml/2006/ole">
            <mc:AlternateContent xmlns:mc="http://schemas.openxmlformats.org/markup-compatibility/2006">
              <mc:Choice xmlns:v="urn:schemas-microsoft-com:vml" Requires="v">
                <p:oleObj spid="_x0000_s27098" name="Equation" r:id="rId6" imgW="419100" imgH="203200" progId="Equation.DSMT4">
                  <p:embed/>
                </p:oleObj>
              </mc:Choice>
              <mc:Fallback>
                <p:oleObj name="Equation" r:id="rId6" imgW="419100" imgH="203200" progId="Equation.DSMT4">
                  <p:embed/>
                  <p:pic>
                    <p:nvPicPr>
                      <p:cNvPr id="0" name=""/>
                      <p:cNvPicPr/>
                      <p:nvPr/>
                    </p:nvPicPr>
                    <p:blipFill>
                      <a:blip r:embed="rId7"/>
                      <a:stretch>
                        <a:fillRect/>
                      </a:stretch>
                    </p:blipFill>
                    <p:spPr>
                      <a:xfrm>
                        <a:off x="6225851" y="2158835"/>
                        <a:ext cx="419100" cy="2032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095577728"/>
              </p:ext>
            </p:extLst>
          </p:nvPr>
        </p:nvGraphicFramePr>
        <p:xfrm>
          <a:off x="6181401" y="3437408"/>
          <a:ext cx="508000" cy="203200"/>
        </p:xfrm>
        <a:graphic>
          <a:graphicData uri="http://schemas.openxmlformats.org/presentationml/2006/ole">
            <mc:AlternateContent xmlns:mc="http://schemas.openxmlformats.org/markup-compatibility/2006">
              <mc:Choice xmlns:v="urn:schemas-microsoft-com:vml" Requires="v">
                <p:oleObj spid="_x0000_s27099" name="Equation" r:id="rId8" imgW="508000" imgH="203200" progId="Equation.DSMT4">
                  <p:embed/>
                </p:oleObj>
              </mc:Choice>
              <mc:Fallback>
                <p:oleObj name="Equation" r:id="rId8" imgW="508000" imgH="203200" progId="Equation.DSMT4">
                  <p:embed/>
                  <p:pic>
                    <p:nvPicPr>
                      <p:cNvPr id="0" name=""/>
                      <p:cNvPicPr/>
                      <p:nvPr/>
                    </p:nvPicPr>
                    <p:blipFill>
                      <a:blip r:embed="rId9"/>
                      <a:stretch>
                        <a:fillRect/>
                      </a:stretch>
                    </p:blipFill>
                    <p:spPr>
                      <a:xfrm>
                        <a:off x="6181401" y="3437408"/>
                        <a:ext cx="508000" cy="2032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61608969"/>
              </p:ext>
            </p:extLst>
          </p:nvPr>
        </p:nvGraphicFramePr>
        <p:xfrm>
          <a:off x="6181401" y="4627151"/>
          <a:ext cx="508000" cy="203200"/>
        </p:xfrm>
        <a:graphic>
          <a:graphicData uri="http://schemas.openxmlformats.org/presentationml/2006/ole">
            <mc:AlternateContent xmlns:mc="http://schemas.openxmlformats.org/markup-compatibility/2006">
              <mc:Choice xmlns:v="urn:schemas-microsoft-com:vml" Requires="v">
                <p:oleObj spid="_x0000_s27100" name="Equation" r:id="rId10" imgW="508000" imgH="203200" progId="Equation.DSMT4">
                  <p:embed/>
                </p:oleObj>
              </mc:Choice>
              <mc:Fallback>
                <p:oleObj name="Equation" r:id="rId10" imgW="508000" imgH="203200" progId="Equation.DSMT4">
                  <p:embed/>
                  <p:pic>
                    <p:nvPicPr>
                      <p:cNvPr id="0" name=""/>
                      <p:cNvPicPr/>
                      <p:nvPr/>
                    </p:nvPicPr>
                    <p:blipFill>
                      <a:blip r:embed="rId11"/>
                      <a:stretch>
                        <a:fillRect/>
                      </a:stretch>
                    </p:blipFill>
                    <p:spPr>
                      <a:xfrm>
                        <a:off x="6181401" y="4627151"/>
                        <a:ext cx="508000" cy="2032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011109796"/>
              </p:ext>
            </p:extLst>
          </p:nvPr>
        </p:nvGraphicFramePr>
        <p:xfrm>
          <a:off x="8264201" y="2260435"/>
          <a:ext cx="508000" cy="203200"/>
        </p:xfrm>
        <a:graphic>
          <a:graphicData uri="http://schemas.openxmlformats.org/presentationml/2006/ole">
            <mc:AlternateContent xmlns:mc="http://schemas.openxmlformats.org/markup-compatibility/2006">
              <mc:Choice xmlns:v="urn:schemas-microsoft-com:vml" Requires="v">
                <p:oleObj spid="_x0000_s27101" name="Equation" r:id="rId12" imgW="508000" imgH="203200" progId="Equation.DSMT4">
                  <p:embed/>
                </p:oleObj>
              </mc:Choice>
              <mc:Fallback>
                <p:oleObj name="Equation" r:id="rId12" imgW="508000" imgH="203200" progId="Equation.DSMT4">
                  <p:embed/>
                  <p:pic>
                    <p:nvPicPr>
                      <p:cNvPr id="0" name=""/>
                      <p:cNvPicPr/>
                      <p:nvPr/>
                    </p:nvPicPr>
                    <p:blipFill>
                      <a:blip r:embed="rId13"/>
                      <a:stretch>
                        <a:fillRect/>
                      </a:stretch>
                    </p:blipFill>
                    <p:spPr>
                      <a:xfrm>
                        <a:off x="8264201" y="2260435"/>
                        <a:ext cx="508000" cy="2032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467045890"/>
              </p:ext>
            </p:extLst>
          </p:nvPr>
        </p:nvGraphicFramePr>
        <p:xfrm>
          <a:off x="8238801" y="3437408"/>
          <a:ext cx="558800" cy="203200"/>
        </p:xfrm>
        <a:graphic>
          <a:graphicData uri="http://schemas.openxmlformats.org/presentationml/2006/ole">
            <mc:AlternateContent xmlns:mc="http://schemas.openxmlformats.org/markup-compatibility/2006">
              <mc:Choice xmlns:v="urn:schemas-microsoft-com:vml" Requires="v">
                <p:oleObj spid="_x0000_s27102" name="Equation" r:id="rId14" imgW="558800" imgH="203200" progId="Equation.DSMT4">
                  <p:embed/>
                </p:oleObj>
              </mc:Choice>
              <mc:Fallback>
                <p:oleObj name="Equation" r:id="rId14" imgW="558800" imgH="203200" progId="Equation.DSMT4">
                  <p:embed/>
                  <p:pic>
                    <p:nvPicPr>
                      <p:cNvPr id="0" name=""/>
                      <p:cNvPicPr/>
                      <p:nvPr/>
                    </p:nvPicPr>
                    <p:blipFill>
                      <a:blip r:embed="rId15"/>
                      <a:stretch>
                        <a:fillRect/>
                      </a:stretch>
                    </p:blipFill>
                    <p:spPr>
                      <a:xfrm>
                        <a:off x="8238801" y="3437408"/>
                        <a:ext cx="558800" cy="2032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934854199"/>
              </p:ext>
            </p:extLst>
          </p:nvPr>
        </p:nvGraphicFramePr>
        <p:xfrm>
          <a:off x="8326114" y="4675658"/>
          <a:ext cx="571500" cy="203200"/>
        </p:xfrm>
        <a:graphic>
          <a:graphicData uri="http://schemas.openxmlformats.org/presentationml/2006/ole">
            <mc:AlternateContent xmlns:mc="http://schemas.openxmlformats.org/markup-compatibility/2006">
              <mc:Choice xmlns:v="urn:schemas-microsoft-com:vml" Requires="v">
                <p:oleObj spid="_x0000_s27103" name="Equation" r:id="rId16" imgW="571500" imgH="203200" progId="Equation.DSMT4">
                  <p:embed/>
                </p:oleObj>
              </mc:Choice>
              <mc:Fallback>
                <p:oleObj name="Equation" r:id="rId16" imgW="571500" imgH="203200" progId="Equation.DSMT4">
                  <p:embed/>
                  <p:pic>
                    <p:nvPicPr>
                      <p:cNvPr id="0" name=""/>
                      <p:cNvPicPr/>
                      <p:nvPr/>
                    </p:nvPicPr>
                    <p:blipFill>
                      <a:blip r:embed="rId17"/>
                      <a:stretch>
                        <a:fillRect/>
                      </a:stretch>
                    </p:blipFill>
                    <p:spPr>
                      <a:xfrm>
                        <a:off x="8326114" y="4675658"/>
                        <a:ext cx="571500" cy="203200"/>
                      </a:xfrm>
                      <a:prstGeom prst="rect">
                        <a:avLst/>
                      </a:prstGeom>
                    </p:spPr>
                  </p:pic>
                </p:oleObj>
              </mc:Fallback>
            </mc:AlternateContent>
          </a:graphicData>
        </a:graphic>
      </p:graphicFrame>
      <p:sp>
        <p:nvSpPr>
          <p:cNvPr id="14" name="Rectangle 13"/>
          <p:cNvSpPr/>
          <p:nvPr/>
        </p:nvSpPr>
        <p:spPr>
          <a:xfrm>
            <a:off x="166395" y="3581400"/>
            <a:ext cx="4419599" cy="2677656"/>
          </a:xfrm>
          <a:prstGeom prst="rect">
            <a:avLst/>
          </a:prstGeom>
        </p:spPr>
        <p:txBody>
          <a:bodyPr wrap="square">
            <a:spAutoFit/>
          </a:bodyPr>
          <a:lstStyle/>
          <a:p>
            <a:pPr marL="285750" indent="-285750" algn="just">
              <a:buFont typeface="Arial" panose="020B0604020202020204" pitchFamily="34" charset="0"/>
              <a:buChar char="•"/>
            </a:pPr>
            <a:r>
              <a:rPr lang="en-US" dirty="0"/>
              <a:t>In high gain regime, the eigenvalues can be expanded into quadratic order in the detuning parameter       , i.e.</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n-US" sz="2000" dirty="0"/>
          </a:p>
          <a:p>
            <a:pPr algn="just"/>
            <a:r>
              <a:rPr lang="en-US" sz="2000" dirty="0"/>
              <a:t>      which make it possible to obtain analytical form of the wave-packet</a:t>
            </a:r>
          </a:p>
          <a:p>
            <a:pPr marL="285750" indent="-285750" algn="just">
              <a:buFont typeface="Arial" panose="020B0604020202020204" pitchFamily="34" charset="0"/>
              <a:buChar char="•"/>
            </a:pPr>
            <a:endParaRPr lang="en-US" dirty="0"/>
          </a:p>
          <a:p>
            <a:pPr algn="just"/>
            <a:r>
              <a:rPr lang="en-US" dirty="0"/>
              <a:t>      </a:t>
            </a:r>
          </a:p>
        </p:txBody>
      </p:sp>
      <p:graphicFrame>
        <p:nvGraphicFramePr>
          <p:cNvPr id="15" name="Object 14"/>
          <p:cNvGraphicFramePr>
            <a:graphicFrameLocks noChangeAspect="1"/>
          </p:cNvGraphicFramePr>
          <p:nvPr>
            <p:extLst>
              <p:ext uri="{D42A27DB-BD31-4B8C-83A1-F6EECF244321}">
                <p14:modId xmlns:p14="http://schemas.microsoft.com/office/powerpoint/2010/main" val="3946968593"/>
              </p:ext>
            </p:extLst>
          </p:nvPr>
        </p:nvGraphicFramePr>
        <p:xfrm>
          <a:off x="509294" y="4419600"/>
          <a:ext cx="3733800" cy="533400"/>
        </p:xfrm>
        <a:graphic>
          <a:graphicData uri="http://schemas.openxmlformats.org/presentationml/2006/ole">
            <mc:AlternateContent xmlns:mc="http://schemas.openxmlformats.org/markup-compatibility/2006">
              <mc:Choice xmlns:v="urn:schemas-microsoft-com:vml" Requires="v">
                <p:oleObj spid="_x0000_s27104" name="Equation" r:id="rId18" imgW="2311200" imgH="330120" progId="Equation.DSMT4">
                  <p:embed/>
                </p:oleObj>
              </mc:Choice>
              <mc:Fallback>
                <p:oleObj name="Equation" r:id="rId18" imgW="2311200" imgH="330120" progId="Equation.DSMT4">
                  <p:embed/>
                  <p:pic>
                    <p:nvPicPr>
                      <p:cNvPr id="0" name=""/>
                      <p:cNvPicPr/>
                      <p:nvPr/>
                    </p:nvPicPr>
                    <p:blipFill>
                      <a:blip r:embed="rId19"/>
                      <a:stretch>
                        <a:fillRect/>
                      </a:stretch>
                    </p:blipFill>
                    <p:spPr>
                      <a:xfrm>
                        <a:off x="509294" y="4419600"/>
                        <a:ext cx="3733800" cy="5334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6558860"/>
              </p:ext>
            </p:extLst>
          </p:nvPr>
        </p:nvGraphicFramePr>
        <p:xfrm>
          <a:off x="125411" y="5702091"/>
          <a:ext cx="8866188" cy="890588"/>
        </p:xfrm>
        <a:graphic>
          <a:graphicData uri="http://schemas.openxmlformats.org/presentationml/2006/ole">
            <mc:AlternateContent xmlns:mc="http://schemas.openxmlformats.org/markup-compatibility/2006">
              <mc:Choice xmlns:v="urn:schemas-microsoft-com:vml" Requires="v">
                <p:oleObj spid="_x0000_s27105" name="Equation" r:id="rId20" imgW="6159240" imgH="609480" progId="Equation.DSMT4">
                  <p:embed/>
                </p:oleObj>
              </mc:Choice>
              <mc:Fallback>
                <p:oleObj name="Equation" r:id="rId20" imgW="6159240" imgH="609480" progId="Equation.DSMT4">
                  <p:embed/>
                  <p:pic>
                    <p:nvPicPr>
                      <p:cNvPr id="0" name=""/>
                      <p:cNvPicPr>
                        <a:picLocks noChangeAspect="1" noChangeArrowheads="1"/>
                      </p:cNvPicPr>
                      <p:nvPr/>
                    </p:nvPicPr>
                    <p:blipFill>
                      <a:blip r:embed="rId21"/>
                      <a:srcRect/>
                      <a:stretch>
                        <a:fillRect/>
                      </a:stretch>
                    </p:blipFill>
                    <p:spPr bwMode="auto">
                      <a:xfrm>
                        <a:off x="125411" y="5702091"/>
                        <a:ext cx="8866188" cy="890588"/>
                      </a:xfrm>
                      <a:prstGeom prst="rect">
                        <a:avLst/>
                      </a:prstGeom>
                      <a:noFill/>
                      <a:ln>
                        <a:noFill/>
                      </a:ln>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4228178653"/>
              </p:ext>
            </p:extLst>
          </p:nvPr>
        </p:nvGraphicFramePr>
        <p:xfrm>
          <a:off x="3276600" y="4191000"/>
          <a:ext cx="228600" cy="323850"/>
        </p:xfrm>
        <a:graphic>
          <a:graphicData uri="http://schemas.openxmlformats.org/presentationml/2006/ole">
            <mc:AlternateContent xmlns:mc="http://schemas.openxmlformats.org/markup-compatibility/2006">
              <mc:Choice xmlns:v="urn:schemas-microsoft-com:vml" Requires="v">
                <p:oleObj spid="_x0000_s27106" name="Equation" r:id="rId22" imgW="152280" imgH="215640" progId="Equation.DSMT4">
                  <p:embed/>
                </p:oleObj>
              </mc:Choice>
              <mc:Fallback>
                <p:oleObj name="Equation" r:id="rId22" imgW="152280" imgH="215640" progId="Equation.DSMT4">
                  <p:embed/>
                  <p:pic>
                    <p:nvPicPr>
                      <p:cNvPr id="0" name=""/>
                      <p:cNvPicPr/>
                      <p:nvPr/>
                    </p:nvPicPr>
                    <p:blipFill>
                      <a:blip r:embed="rId23"/>
                      <a:stretch>
                        <a:fillRect/>
                      </a:stretch>
                    </p:blipFill>
                    <p:spPr>
                      <a:xfrm>
                        <a:off x="3276600" y="4191000"/>
                        <a:ext cx="228600" cy="323850"/>
                      </a:xfrm>
                      <a:prstGeom prst="rect">
                        <a:avLst/>
                      </a:prstGeom>
                    </p:spPr>
                  </p:pic>
                </p:oleObj>
              </mc:Fallback>
            </mc:AlternateContent>
          </a:graphicData>
        </a:graphic>
      </p:graphicFrame>
      <p:sp>
        <p:nvSpPr>
          <p:cNvPr id="18" name="TextBox 17"/>
          <p:cNvSpPr txBox="1"/>
          <p:nvPr/>
        </p:nvSpPr>
        <p:spPr>
          <a:xfrm>
            <a:off x="4724399" y="990600"/>
            <a:ext cx="4267200" cy="1077218"/>
          </a:xfrm>
          <a:prstGeom prst="rect">
            <a:avLst/>
          </a:prstGeom>
          <a:noFill/>
        </p:spPr>
        <p:txBody>
          <a:bodyPr wrap="square" rtlCol="0">
            <a:spAutoFit/>
          </a:bodyPr>
          <a:lstStyle/>
          <a:p>
            <a:pPr algn="just"/>
            <a:r>
              <a:rPr lang="en-US" sz="1600" dirty="0"/>
              <a:t>Evolution of wave-packet along </a:t>
            </a:r>
            <a:r>
              <a:rPr lang="en-US" sz="1600" dirty="0" err="1"/>
              <a:t>undulator</a:t>
            </a:r>
            <a:r>
              <a:rPr lang="en-US" sz="1600" dirty="0"/>
              <a:t> as calculated from 1-D theory, showing that it take a few gain length for the wave-packet to overtake the initial modulation.</a:t>
            </a:r>
          </a:p>
        </p:txBody>
      </p:sp>
      <p:cxnSp>
        <p:nvCxnSpPr>
          <p:cNvPr id="21" name="Straight Connector 20"/>
          <p:cNvCxnSpPr/>
          <p:nvPr/>
        </p:nvCxnSpPr>
        <p:spPr>
          <a:xfrm>
            <a:off x="4663751" y="990600"/>
            <a:ext cx="0" cy="481101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663751" y="990600"/>
            <a:ext cx="4327848"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663751" y="5806283"/>
            <a:ext cx="4480249"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8703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1524000"/>
          </a:xfrm>
        </p:spPr>
        <p:txBody>
          <a:bodyPr/>
          <a:lstStyle/>
          <a:p>
            <a:r>
              <a:rPr lang="en-US" dirty="0"/>
              <a:t>Background electron line density at the entrance of the kicker</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626638"/>
            <a:ext cx="5999395" cy="4495800"/>
          </a:xfrm>
          <a:prstGeom prst="rect">
            <a:avLst/>
          </a:prstGeom>
        </p:spPr>
      </p:pic>
    </p:spTree>
    <p:extLst>
      <p:ext uri="{BB962C8B-B14F-4D97-AF65-F5344CB8AC3E}">
        <p14:creationId xmlns:p14="http://schemas.microsoft.com/office/powerpoint/2010/main" val="23753464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1"/>
          </p:nvPr>
        </p:nvSpPr>
        <p:spPr>
          <a:xfrm>
            <a:off x="558800" y="1155700"/>
            <a:ext cx="8255000" cy="4140200"/>
          </a:xfrm>
        </p:spPr>
        <p:txBody>
          <a:bodyPr>
            <a:normAutofit/>
          </a:bodyPr>
          <a:lstStyle/>
          <a:p>
            <a:pPr eaLnBrk="1" hangingPunct="1">
              <a:lnSpc>
                <a:spcPct val="90000"/>
              </a:lnSpc>
            </a:pPr>
            <a:r>
              <a:rPr lang="en-US" sz="2000" dirty="0">
                <a:latin typeface="Times New Roman" charset="0"/>
              </a:rPr>
              <a:t>Dynamic equation in Kicker is very similar to that in the modulator except the initial modulation in 6D phase space dominates the process. For κ-2 velocity distribution, the electron density perturbation is determined by:</a:t>
            </a:r>
          </a:p>
          <a:p>
            <a:pPr eaLnBrk="1" hangingPunct="1">
              <a:lnSpc>
                <a:spcPct val="90000"/>
              </a:lnSpc>
            </a:pPr>
            <a:endParaRPr lang="en-US" sz="2000" dirty="0">
              <a:latin typeface="Times New Roman" charset="0"/>
            </a:endParaRPr>
          </a:p>
          <a:p>
            <a:pPr eaLnBrk="1" hangingPunct="1">
              <a:lnSpc>
                <a:spcPct val="90000"/>
              </a:lnSpc>
            </a:pPr>
            <a:endParaRPr lang="en-US" sz="2000" dirty="0">
              <a:latin typeface="Times New Roman" charset="0"/>
            </a:endParaRPr>
          </a:p>
          <a:p>
            <a:pPr marL="0" indent="0" eaLnBrk="1" hangingPunct="1">
              <a:lnSpc>
                <a:spcPct val="90000"/>
              </a:lnSpc>
              <a:buNone/>
            </a:pPr>
            <a:endParaRPr lang="en-US" sz="2000" dirty="0">
              <a:latin typeface="Times New Roman" charset="0"/>
            </a:endParaRPr>
          </a:p>
          <a:p>
            <a:pPr marL="0" indent="0" eaLnBrk="1" hangingPunct="1">
              <a:lnSpc>
                <a:spcPct val="90000"/>
              </a:lnSpc>
              <a:buNone/>
            </a:pPr>
            <a:r>
              <a:rPr lang="en-US" sz="2000" dirty="0">
                <a:latin typeface="Times New Roman" charset="0"/>
              </a:rPr>
              <a:t>       with                                                                        and</a:t>
            </a:r>
          </a:p>
          <a:p>
            <a:pPr marL="0" indent="0" eaLnBrk="1" hangingPunct="1">
              <a:lnSpc>
                <a:spcPct val="90000"/>
              </a:lnSpc>
              <a:buNone/>
            </a:pPr>
            <a:endParaRPr lang="en-US" sz="2000" dirty="0">
              <a:latin typeface="Times New Roman" charset="0"/>
            </a:endParaRPr>
          </a:p>
          <a:p>
            <a:pPr marL="0" indent="0" eaLnBrk="1" hangingPunct="1">
              <a:lnSpc>
                <a:spcPct val="90000"/>
              </a:lnSpc>
              <a:buNone/>
            </a:pPr>
            <a:endParaRPr lang="en-US" sz="2000" dirty="0">
              <a:latin typeface="Times New Roman" charset="0"/>
            </a:endParaRPr>
          </a:p>
          <a:p>
            <a:pPr marL="0" indent="0" eaLnBrk="1" hangingPunct="1">
              <a:lnSpc>
                <a:spcPct val="90000"/>
              </a:lnSpc>
              <a:buNone/>
            </a:pPr>
            <a:endParaRPr lang="en-US" sz="2000" dirty="0">
              <a:latin typeface="Times New Roman" charset="0"/>
            </a:endParaRPr>
          </a:p>
          <a:p>
            <a:pPr marL="0" indent="0" eaLnBrk="1" hangingPunct="1">
              <a:lnSpc>
                <a:spcPct val="90000"/>
              </a:lnSpc>
              <a:buNone/>
            </a:pPr>
            <a:r>
              <a:rPr lang="en-US" sz="2000" dirty="0">
                <a:latin typeface="Times New Roman" charset="0"/>
              </a:rPr>
              <a:t>        The solution of this inhomogeneous 2</a:t>
            </a:r>
            <a:r>
              <a:rPr lang="en-US" sz="2000" baseline="30000" dirty="0">
                <a:latin typeface="Times New Roman" charset="0"/>
              </a:rPr>
              <a:t>nd</a:t>
            </a:r>
            <a:r>
              <a:rPr lang="en-US" sz="2000" dirty="0">
                <a:latin typeface="Times New Roman" charset="0"/>
              </a:rPr>
              <a:t> order differential equation reads   </a:t>
            </a:r>
          </a:p>
        </p:txBody>
      </p:sp>
      <p:graphicFrame>
        <p:nvGraphicFramePr>
          <p:cNvPr id="11267" name="Object 4"/>
          <p:cNvGraphicFramePr>
            <a:graphicFrameLocks noChangeAspect="1"/>
          </p:cNvGraphicFramePr>
          <p:nvPr>
            <p:extLst>
              <p:ext uri="{D42A27DB-BD31-4B8C-83A1-F6EECF244321}">
                <p14:modId xmlns:p14="http://schemas.microsoft.com/office/powerpoint/2010/main" val="3354575552"/>
              </p:ext>
            </p:extLst>
          </p:nvPr>
        </p:nvGraphicFramePr>
        <p:xfrm>
          <a:off x="1308100" y="2183052"/>
          <a:ext cx="6413500" cy="767158"/>
        </p:xfrm>
        <a:graphic>
          <a:graphicData uri="http://schemas.openxmlformats.org/presentationml/2006/ole">
            <mc:AlternateContent xmlns:mc="http://schemas.openxmlformats.org/markup-compatibility/2006">
              <mc:Choice xmlns:v="urn:schemas-microsoft-com:vml" Requires="v">
                <p:oleObj spid="_x0000_s27831" name="Equation" r:id="rId3" imgW="3898900" imgH="469900" progId="Equation.3">
                  <p:embed/>
                </p:oleObj>
              </mc:Choice>
              <mc:Fallback>
                <p:oleObj name="Equation" r:id="rId3" imgW="3898900" imgH="469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8100" y="2183052"/>
                        <a:ext cx="6413500" cy="767158"/>
                      </a:xfrm>
                      <a:prstGeom prst="rect">
                        <a:avLst/>
                      </a:prstGeom>
                      <a:noFill/>
                      <a:ln>
                        <a:noFill/>
                      </a:ln>
                    </p:spPr>
                  </p:pic>
                </p:oleObj>
              </mc:Fallback>
            </mc:AlternateContent>
          </a:graphicData>
        </a:graphic>
      </p:graphicFrame>
      <p:graphicFrame>
        <p:nvGraphicFramePr>
          <p:cNvPr id="11268" name="Object 5"/>
          <p:cNvGraphicFramePr>
            <a:graphicFrameLocks noChangeAspect="1"/>
          </p:cNvGraphicFramePr>
          <p:nvPr>
            <p:extLst>
              <p:ext uri="{D42A27DB-BD31-4B8C-83A1-F6EECF244321}">
                <p14:modId xmlns:p14="http://schemas.microsoft.com/office/powerpoint/2010/main" val="1520452162"/>
              </p:ext>
            </p:extLst>
          </p:nvPr>
        </p:nvGraphicFramePr>
        <p:xfrm>
          <a:off x="1727200" y="2950210"/>
          <a:ext cx="4152900" cy="705883"/>
        </p:xfrm>
        <a:graphic>
          <a:graphicData uri="http://schemas.openxmlformats.org/presentationml/2006/ole">
            <mc:AlternateContent xmlns:mc="http://schemas.openxmlformats.org/markup-compatibility/2006">
              <mc:Choice xmlns:v="urn:schemas-microsoft-com:vml" Requires="v">
                <p:oleObj spid="_x0000_s27832" name="Equation" r:id="rId5" imgW="2743200" imgH="469900" progId="Equation.3">
                  <p:embed/>
                </p:oleObj>
              </mc:Choice>
              <mc:Fallback>
                <p:oleObj name="Equation" r:id="rId5" imgW="2743200" imgH="469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7200" y="2950210"/>
                        <a:ext cx="4152900" cy="705883"/>
                      </a:xfrm>
                      <a:prstGeom prst="rect">
                        <a:avLst/>
                      </a:prstGeom>
                      <a:noFill/>
                      <a:ln>
                        <a:noFill/>
                      </a:ln>
                    </p:spPr>
                  </p:pic>
                </p:oleObj>
              </mc:Fallback>
            </mc:AlternateContent>
          </a:graphicData>
        </a:graphic>
      </p:graphicFrame>
      <p:graphicFrame>
        <p:nvGraphicFramePr>
          <p:cNvPr id="11269" name="Object 6"/>
          <p:cNvGraphicFramePr>
            <a:graphicFrameLocks noChangeAspect="1"/>
          </p:cNvGraphicFramePr>
          <p:nvPr>
            <p:extLst>
              <p:ext uri="{D42A27DB-BD31-4B8C-83A1-F6EECF244321}">
                <p14:modId xmlns:p14="http://schemas.microsoft.com/office/powerpoint/2010/main" val="3264635643"/>
              </p:ext>
            </p:extLst>
          </p:nvPr>
        </p:nvGraphicFramePr>
        <p:xfrm>
          <a:off x="2133600" y="3723922"/>
          <a:ext cx="4152900" cy="436562"/>
        </p:xfrm>
        <a:graphic>
          <a:graphicData uri="http://schemas.openxmlformats.org/presentationml/2006/ole">
            <mc:AlternateContent xmlns:mc="http://schemas.openxmlformats.org/markup-compatibility/2006">
              <mc:Choice xmlns:v="urn:schemas-microsoft-com:vml" Requires="v">
                <p:oleObj spid="_x0000_s27833" name="Equation" r:id="rId7" imgW="2717800" imgH="317500" progId="Equation.3">
                  <p:embed/>
                </p:oleObj>
              </mc:Choice>
              <mc:Fallback>
                <p:oleObj name="Equation" r:id="rId7" imgW="2717800" imgH="3175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3600" y="3723922"/>
                        <a:ext cx="4152900" cy="436562"/>
                      </a:xfrm>
                      <a:prstGeom prst="rect">
                        <a:avLst/>
                      </a:prstGeom>
                      <a:noFill/>
                      <a:ln>
                        <a:noFill/>
                      </a:ln>
                    </p:spPr>
                  </p:pic>
                </p:oleObj>
              </mc:Fallback>
            </mc:AlternateContent>
          </a:graphicData>
        </a:graphic>
      </p:graphicFrame>
      <p:graphicFrame>
        <p:nvGraphicFramePr>
          <p:cNvPr id="9" name="Object 5"/>
          <p:cNvGraphicFramePr>
            <a:graphicFrameLocks noChangeAspect="1"/>
          </p:cNvGraphicFramePr>
          <p:nvPr>
            <p:extLst>
              <p:ext uri="{D42A27DB-BD31-4B8C-83A1-F6EECF244321}">
                <p14:modId xmlns:p14="http://schemas.microsoft.com/office/powerpoint/2010/main" val="3400049626"/>
              </p:ext>
            </p:extLst>
          </p:nvPr>
        </p:nvGraphicFramePr>
        <p:xfrm>
          <a:off x="1511300" y="5003800"/>
          <a:ext cx="6427788" cy="1316038"/>
        </p:xfrm>
        <a:graphic>
          <a:graphicData uri="http://schemas.openxmlformats.org/presentationml/2006/ole">
            <mc:AlternateContent xmlns:mc="http://schemas.openxmlformats.org/markup-compatibility/2006">
              <mc:Choice xmlns:v="urn:schemas-microsoft-com:vml" Requires="v">
                <p:oleObj spid="_x0000_s27834" name="Equation" r:id="rId9" imgW="3695700" imgH="762000" progId="Equation.DSMT4">
                  <p:embed/>
                </p:oleObj>
              </mc:Choice>
              <mc:Fallback>
                <p:oleObj name="Equation" r:id="rId9" imgW="3695700" imgH="7620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11300" y="5003800"/>
                        <a:ext cx="6427788" cy="131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0" name="Title 1"/>
          <p:cNvSpPr txBox="1">
            <a:spLocks/>
          </p:cNvSpPr>
          <p:nvPr/>
        </p:nvSpPr>
        <p:spPr>
          <a:xfrm>
            <a:off x="457200" y="304800"/>
            <a:ext cx="8229600" cy="8509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t>Analytical Tools for Kicker I</a:t>
            </a:r>
          </a:p>
        </p:txBody>
      </p:sp>
    </p:spTree>
    <p:extLst>
      <p:ext uri="{BB962C8B-B14F-4D97-AF65-F5344CB8AC3E}">
        <p14:creationId xmlns:p14="http://schemas.microsoft.com/office/powerpoint/2010/main" val="32883644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876300"/>
          </a:xfrm>
        </p:spPr>
        <p:txBody>
          <a:bodyPr/>
          <a:lstStyle/>
          <a:p>
            <a:r>
              <a:rPr lang="en-US" sz="3200" dirty="0">
                <a:solidFill>
                  <a:prstClr val="black"/>
                </a:solidFill>
              </a:rPr>
              <a:t>Simulation results for cooling 40 GeV Au beam</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99" y="3460111"/>
            <a:ext cx="4419651" cy="3093089"/>
          </a:xfrm>
          <a:prstGeom prst="rect">
            <a:avLst/>
          </a:prstGeom>
          <a:noFill/>
          <a:ln>
            <a:noFill/>
          </a:ln>
        </p:spPr>
      </p:pic>
      <p:pic>
        <p:nvPicPr>
          <p:cNvPr id="8" name="Content Placeholder 3"/>
          <p:cNvPicPr>
            <a:picLocks noChangeAspect="1"/>
          </p:cNvPicPr>
          <p:nvPr/>
        </p:nvPicPr>
        <p:blipFill rotWithShape="1">
          <a:blip r:embed="rId3"/>
          <a:srcRect l="1494" r="-104"/>
          <a:stretch/>
        </p:blipFill>
        <p:spPr>
          <a:xfrm>
            <a:off x="4572000" y="3429000"/>
            <a:ext cx="4516024" cy="3257883"/>
          </a:xfrm>
          <a:prstGeom prst="rect">
            <a:avLst/>
          </a:prstGeom>
        </p:spPr>
      </p:pic>
      <p:sp>
        <p:nvSpPr>
          <p:cNvPr id="9" name="TextBox 8"/>
          <p:cNvSpPr txBox="1"/>
          <p:nvPr/>
        </p:nvSpPr>
        <p:spPr>
          <a:xfrm>
            <a:off x="609600" y="3810000"/>
            <a:ext cx="1752600" cy="307777"/>
          </a:xfrm>
          <a:prstGeom prst="rect">
            <a:avLst/>
          </a:prstGeom>
          <a:noFill/>
        </p:spPr>
        <p:txBody>
          <a:bodyPr wrap="square" rtlCol="0">
            <a:spAutoFit/>
          </a:bodyPr>
          <a:lstStyle/>
          <a:p>
            <a:r>
              <a:rPr lang="en-US" sz="1400" dirty="0"/>
              <a:t>Fokker-Planck solver</a:t>
            </a:r>
          </a:p>
        </p:txBody>
      </p:sp>
      <p:sp>
        <p:nvSpPr>
          <p:cNvPr id="10" name="TextBox 9"/>
          <p:cNvSpPr txBox="1"/>
          <p:nvPr/>
        </p:nvSpPr>
        <p:spPr>
          <a:xfrm>
            <a:off x="4953000" y="3581400"/>
            <a:ext cx="1910901" cy="307777"/>
          </a:xfrm>
          <a:prstGeom prst="rect">
            <a:avLst/>
          </a:prstGeom>
          <a:noFill/>
        </p:spPr>
        <p:txBody>
          <a:bodyPr wrap="square" rtlCol="0">
            <a:spAutoFit/>
          </a:bodyPr>
          <a:lstStyle/>
          <a:p>
            <a:r>
              <a:rPr lang="en-US" sz="1400" dirty="0"/>
              <a:t>Macro-particle tracking</a:t>
            </a:r>
          </a:p>
        </p:txBody>
      </p:sp>
      <p:sp>
        <p:nvSpPr>
          <p:cNvPr id="11" name="TextBox 10"/>
          <p:cNvSpPr txBox="1"/>
          <p:nvPr/>
        </p:nvSpPr>
        <p:spPr>
          <a:xfrm>
            <a:off x="304800" y="1570672"/>
            <a:ext cx="8305800" cy="1477328"/>
          </a:xfrm>
          <a:prstGeom prst="rect">
            <a:avLst/>
          </a:prstGeom>
          <a:noFill/>
        </p:spPr>
        <p:txBody>
          <a:bodyPr wrap="square" rtlCol="0">
            <a:spAutoFit/>
          </a:bodyPr>
          <a:lstStyle/>
          <a:p>
            <a:r>
              <a:rPr lang="en-US" dirty="0"/>
              <a:t>The plots show how the longitudinal profile of ion bunch evolves after 40 minutes of cooling with 10 </a:t>
            </a:r>
            <a:r>
              <a:rPr lang="en-US" dirty="0" err="1"/>
              <a:t>ps</a:t>
            </a:r>
            <a:r>
              <a:rPr lang="en-US" dirty="0"/>
              <a:t> (red) and 30 </a:t>
            </a:r>
            <a:r>
              <a:rPr lang="en-US" dirty="0" err="1"/>
              <a:t>ps</a:t>
            </a:r>
            <a:r>
              <a:rPr lang="en-US" dirty="0"/>
              <a:t> (green) electron bunch. The left plot is generated by solving Fokker-Planck equation as described in the previous slides and the right plot is created by the macro-particle tracking code. The parameters applied are for cooling 40 GeV RHIC gold ion beam.</a:t>
            </a:r>
          </a:p>
        </p:txBody>
      </p:sp>
    </p:spTree>
    <p:extLst>
      <p:ext uri="{BB962C8B-B14F-4D97-AF65-F5344CB8AC3E}">
        <p14:creationId xmlns:p14="http://schemas.microsoft.com/office/powerpoint/2010/main" val="6137759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648200" y="2547056"/>
            <a:ext cx="4267200" cy="34616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 name="Picture 50"/>
          <p:cNvPicPr>
            <a:picLocks noChangeAspect="1"/>
          </p:cNvPicPr>
          <p:nvPr/>
        </p:nvPicPr>
        <p:blipFill>
          <a:blip r:embed="rId3"/>
          <a:stretch/>
        </p:blipFill>
        <p:spPr>
          <a:xfrm>
            <a:off x="62112" y="990599"/>
            <a:ext cx="4273886" cy="3100475"/>
          </a:xfrm>
          <a:prstGeom prst="rect">
            <a:avLst/>
          </a:prstGeom>
          <a:ln>
            <a:noFill/>
          </a:ln>
        </p:spPr>
      </p:pic>
      <p:sp>
        <p:nvSpPr>
          <p:cNvPr id="8" name="TextBox 7"/>
          <p:cNvSpPr txBox="1"/>
          <p:nvPr/>
        </p:nvSpPr>
        <p:spPr>
          <a:xfrm>
            <a:off x="1438469" y="1485142"/>
            <a:ext cx="552960" cy="360755"/>
          </a:xfrm>
          <a:prstGeom prst="rect">
            <a:avLst/>
          </a:prstGeom>
          <a:noFill/>
        </p:spPr>
        <p:txBody>
          <a:bodyPr wrap="square" lIns="82945" tIns="41473" rIns="82945" bIns="41473" rtlCol="0">
            <a:spAutoFit/>
          </a:bodyPr>
          <a:lstStyle/>
          <a:p>
            <a:r>
              <a:rPr lang="en-US" dirty="0"/>
              <a:t>ion</a:t>
            </a:r>
          </a:p>
        </p:txBody>
      </p:sp>
      <p:sp>
        <p:nvSpPr>
          <p:cNvPr id="9" name="TextBox 8"/>
          <p:cNvSpPr txBox="1"/>
          <p:nvPr/>
        </p:nvSpPr>
        <p:spPr>
          <a:xfrm>
            <a:off x="6028584" y="3130515"/>
            <a:ext cx="552960" cy="360755"/>
          </a:xfrm>
          <a:prstGeom prst="rect">
            <a:avLst/>
          </a:prstGeom>
          <a:noFill/>
        </p:spPr>
        <p:txBody>
          <a:bodyPr wrap="square" lIns="82945" tIns="41473" rIns="82945" bIns="41473" rtlCol="0">
            <a:spAutoFit/>
          </a:bodyPr>
          <a:lstStyle/>
          <a:p>
            <a:r>
              <a:rPr lang="en-US" dirty="0"/>
              <a:t>ion</a:t>
            </a:r>
          </a:p>
        </p:txBody>
      </p:sp>
      <p:sp>
        <p:nvSpPr>
          <p:cNvPr id="11" name="TextBox 10"/>
          <p:cNvSpPr txBox="1"/>
          <p:nvPr/>
        </p:nvSpPr>
        <p:spPr>
          <a:xfrm>
            <a:off x="2133600" y="1143000"/>
            <a:ext cx="2073600" cy="637754"/>
          </a:xfrm>
          <a:prstGeom prst="rect">
            <a:avLst/>
          </a:prstGeom>
          <a:noFill/>
        </p:spPr>
        <p:txBody>
          <a:bodyPr wrap="square" lIns="82945" tIns="41473" rIns="82945" bIns="41473" rtlCol="0">
            <a:spAutoFit/>
          </a:bodyPr>
          <a:lstStyle/>
          <a:p>
            <a:r>
              <a:rPr lang="en-US" dirty="0"/>
              <a:t>Current: 35A, </a:t>
            </a:r>
          </a:p>
          <a:p>
            <a:r>
              <a:rPr lang="en-US" spc="-1" dirty="0">
                <a:solidFill>
                  <a:srgbClr val="000000"/>
                </a:solidFill>
                <a:uFill>
                  <a:solidFill>
                    <a:srgbClr val="FFFFFF"/>
                  </a:solidFill>
                </a:uFill>
              </a:rPr>
              <a:t>a</a:t>
            </a:r>
            <a:r>
              <a:rPr lang="en-US" spc="-1" baseline="-25000" dirty="0">
                <a:solidFill>
                  <a:srgbClr val="000000"/>
                </a:solidFill>
                <a:uFill>
                  <a:solidFill>
                    <a:srgbClr val="FFFFFF"/>
                  </a:solidFill>
                </a:uFill>
              </a:rPr>
              <a:t>w</a:t>
            </a:r>
            <a:r>
              <a:rPr lang="en-US" dirty="0"/>
              <a:t>: 0.5</a:t>
            </a:r>
          </a:p>
        </p:txBody>
      </p:sp>
      <p:sp>
        <p:nvSpPr>
          <p:cNvPr id="13" name="TextShape 1"/>
          <p:cNvSpPr txBox="1"/>
          <p:nvPr/>
        </p:nvSpPr>
        <p:spPr>
          <a:xfrm>
            <a:off x="72360" y="63751"/>
            <a:ext cx="9071640" cy="926849"/>
          </a:xfrm>
          <a:prstGeom prst="rect">
            <a:avLst/>
          </a:prstGeom>
          <a:noFill/>
          <a:ln>
            <a:noFill/>
          </a:ln>
        </p:spPr>
        <p:txBody>
          <a:bodyPr lIns="0" tIns="0" rIns="0" bIns="0" anchor="ctr"/>
          <a:lstStyle/>
          <a:p>
            <a:pPr algn="ctr"/>
            <a:r>
              <a:rPr lang="en-US" sz="2800" b="0" strike="noStrike" spc="-1" dirty="0">
                <a:solidFill>
                  <a:schemeClr val="accent1">
                    <a:lumMod val="75000"/>
                  </a:schemeClr>
                </a:solidFill>
                <a:uFill>
                  <a:solidFill>
                    <a:srgbClr val="FFFFFF"/>
                  </a:solidFill>
                </a:uFill>
                <a:latin typeface="Arial"/>
              </a:rPr>
              <a:t>Reduce a</a:t>
            </a:r>
            <a:r>
              <a:rPr lang="en-US" sz="2800" b="0" strike="noStrike" spc="-1" baseline="-25000" dirty="0">
                <a:solidFill>
                  <a:schemeClr val="accent1">
                    <a:lumMod val="75000"/>
                  </a:schemeClr>
                </a:solidFill>
                <a:uFill>
                  <a:solidFill>
                    <a:srgbClr val="FFFFFF"/>
                  </a:solidFill>
                </a:uFill>
                <a:latin typeface="Arial"/>
              </a:rPr>
              <a:t>w</a:t>
            </a:r>
            <a:r>
              <a:rPr lang="en-US" sz="2800" b="0" strike="noStrike" spc="-1" dirty="0">
                <a:solidFill>
                  <a:schemeClr val="accent1">
                    <a:lumMod val="75000"/>
                  </a:schemeClr>
                </a:solidFill>
                <a:uFill>
                  <a:solidFill>
                    <a:srgbClr val="FFFFFF"/>
                  </a:solidFill>
                </a:uFill>
                <a:latin typeface="Arial"/>
              </a:rPr>
              <a:t> to align ion with wave-packet</a:t>
            </a:r>
          </a:p>
        </p:txBody>
      </p:sp>
      <p:sp>
        <p:nvSpPr>
          <p:cNvPr id="2" name="Rectangle 1"/>
          <p:cNvSpPr/>
          <p:nvPr/>
        </p:nvSpPr>
        <p:spPr>
          <a:xfrm>
            <a:off x="5334000" y="1226303"/>
            <a:ext cx="2720873" cy="646331"/>
          </a:xfrm>
          <a:prstGeom prst="rect">
            <a:avLst/>
          </a:prstGeom>
        </p:spPr>
        <p:txBody>
          <a:bodyPr wrap="none">
            <a:spAutoFit/>
          </a:bodyPr>
          <a:lstStyle/>
          <a:p>
            <a:pPr algn="ctr"/>
            <a:r>
              <a:rPr lang="en-US" spc="-1" dirty="0">
                <a:solidFill>
                  <a:srgbClr val="000000"/>
                </a:solidFill>
                <a:uFill>
                  <a:solidFill>
                    <a:srgbClr val="FFFFFF"/>
                  </a:solidFill>
                </a:uFill>
              </a:rPr>
              <a:t>Gamma: 28.66, </a:t>
            </a:r>
          </a:p>
          <a:p>
            <a:pPr algn="ctr"/>
            <a:r>
              <a:rPr lang="en-US" spc="-1" dirty="0">
                <a:solidFill>
                  <a:srgbClr val="000000"/>
                </a:solidFill>
                <a:uFill>
                  <a:solidFill>
                    <a:srgbClr val="FFFFFF"/>
                  </a:solidFill>
                </a:uFill>
              </a:rPr>
              <a:t>Norm. emittance: 5e-6 m</a:t>
            </a:r>
          </a:p>
        </p:txBody>
      </p:sp>
      <p:sp>
        <p:nvSpPr>
          <p:cNvPr id="16" name="TextBox 15"/>
          <p:cNvSpPr txBox="1"/>
          <p:nvPr/>
        </p:nvSpPr>
        <p:spPr>
          <a:xfrm>
            <a:off x="7010400" y="3124200"/>
            <a:ext cx="1676189" cy="637754"/>
          </a:xfrm>
          <a:prstGeom prst="rect">
            <a:avLst/>
          </a:prstGeom>
          <a:noFill/>
        </p:spPr>
        <p:txBody>
          <a:bodyPr wrap="square" lIns="82945" tIns="41473" rIns="82945" bIns="41473" rtlCol="0">
            <a:spAutoFit/>
          </a:bodyPr>
          <a:lstStyle/>
          <a:p>
            <a:r>
              <a:rPr lang="en-US" dirty="0"/>
              <a:t>Current: 62 A, </a:t>
            </a:r>
          </a:p>
          <a:p>
            <a:r>
              <a:rPr lang="en-US" spc="-1" dirty="0">
                <a:solidFill>
                  <a:srgbClr val="000000"/>
                </a:solidFill>
                <a:uFill>
                  <a:solidFill>
                    <a:srgbClr val="FFFFFF"/>
                  </a:solidFill>
                </a:uFill>
              </a:rPr>
              <a:t>a</a:t>
            </a:r>
            <a:r>
              <a:rPr lang="en-US" spc="-1" baseline="-25000" dirty="0">
                <a:solidFill>
                  <a:srgbClr val="000000"/>
                </a:solidFill>
                <a:uFill>
                  <a:solidFill>
                    <a:srgbClr val="FFFFFF"/>
                  </a:solidFill>
                </a:uFill>
              </a:rPr>
              <a:t>w</a:t>
            </a:r>
            <a:r>
              <a:rPr lang="en-US" dirty="0"/>
              <a:t>: 0.37</a:t>
            </a:r>
          </a:p>
        </p:txBody>
      </p:sp>
    </p:spTree>
    <p:extLst>
      <p:ext uri="{BB962C8B-B14F-4D97-AF65-F5344CB8AC3E}">
        <p14:creationId xmlns:p14="http://schemas.microsoft.com/office/powerpoint/2010/main" val="11034656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wave-packet peak location depends on peak current II</a:t>
            </a:r>
          </a:p>
        </p:txBody>
      </p:sp>
      <p:pic>
        <p:nvPicPr>
          <p:cNvPr id="4" name="Picture 3"/>
          <p:cNvPicPr/>
          <p:nvPr/>
        </p:nvPicPr>
        <p:blipFill>
          <a:blip r:embed="rId2"/>
          <a:stretch/>
        </p:blipFill>
        <p:spPr>
          <a:xfrm>
            <a:off x="1499718" y="1676400"/>
            <a:ext cx="6094800" cy="4570920"/>
          </a:xfrm>
          <a:prstGeom prst="rect">
            <a:avLst/>
          </a:prstGeom>
          <a:ln>
            <a:noFill/>
          </a:ln>
        </p:spPr>
      </p:pic>
    </p:spTree>
    <p:extLst>
      <p:ext uri="{BB962C8B-B14F-4D97-AF65-F5344CB8AC3E}">
        <p14:creationId xmlns:p14="http://schemas.microsoft.com/office/powerpoint/2010/main" val="31342123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76300"/>
          </a:xfrm>
        </p:spPr>
        <p:txBody>
          <a:bodyPr>
            <a:normAutofit fontScale="90000"/>
          </a:bodyPr>
          <a:lstStyle/>
          <a:p>
            <a:r>
              <a:rPr lang="en-US" dirty="0"/>
              <a:t>How wave-packet peak location depends on emittance</a:t>
            </a:r>
          </a:p>
        </p:txBody>
      </p:sp>
      <p:pic>
        <p:nvPicPr>
          <p:cNvPr id="5" name="Picture 4"/>
          <p:cNvPicPr/>
          <p:nvPr/>
        </p:nvPicPr>
        <p:blipFill>
          <a:blip r:embed="rId2"/>
          <a:stretch/>
        </p:blipFill>
        <p:spPr>
          <a:xfrm>
            <a:off x="1447800" y="1524000"/>
            <a:ext cx="5973120" cy="4479480"/>
          </a:xfrm>
          <a:prstGeom prst="rect">
            <a:avLst/>
          </a:prstGeom>
          <a:ln>
            <a:noFill/>
          </a:ln>
        </p:spPr>
      </p:pic>
    </p:spTree>
    <p:extLst>
      <p:ext uri="{BB962C8B-B14F-4D97-AF65-F5344CB8AC3E}">
        <p14:creationId xmlns:p14="http://schemas.microsoft.com/office/powerpoint/2010/main" val="8442559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98720" cy="1143000"/>
          </a:xfrm>
        </p:spPr>
        <p:txBody>
          <a:bodyPr>
            <a:normAutofit/>
          </a:bodyPr>
          <a:lstStyle/>
          <a:p>
            <a:r>
              <a:rPr lang="en-US" sz="3200" dirty="0"/>
              <a:t>Combining the above two effects:</a:t>
            </a:r>
            <a:br>
              <a:rPr lang="en-US" sz="3200" dirty="0"/>
            </a:br>
            <a:r>
              <a:rPr lang="en-US" sz="3200" dirty="0"/>
              <a:t>22 um emittance and 85 A current</a:t>
            </a:r>
          </a:p>
        </p:txBody>
      </p:sp>
      <p:pic>
        <p:nvPicPr>
          <p:cNvPr id="5" name="Picture 4"/>
          <p:cNvPicPr/>
          <p:nvPr/>
        </p:nvPicPr>
        <p:blipFill>
          <a:blip r:embed="rId2"/>
          <a:stretch/>
        </p:blipFill>
        <p:spPr>
          <a:xfrm>
            <a:off x="35767" y="1295400"/>
            <a:ext cx="4267440" cy="3200400"/>
          </a:xfrm>
          <a:prstGeom prst="rect">
            <a:avLst/>
          </a:prstGeom>
          <a:ln>
            <a:noFill/>
          </a:ln>
        </p:spPr>
      </p:pic>
      <p:pic>
        <p:nvPicPr>
          <p:cNvPr id="6" name="Picture 5"/>
          <p:cNvPicPr/>
          <p:nvPr/>
        </p:nvPicPr>
        <p:blipFill>
          <a:blip r:embed="rId3"/>
          <a:stretch/>
        </p:blipFill>
        <p:spPr>
          <a:xfrm>
            <a:off x="4800600" y="3581400"/>
            <a:ext cx="4023720" cy="3017520"/>
          </a:xfrm>
          <a:prstGeom prst="rect">
            <a:avLst/>
          </a:prstGeom>
          <a:ln>
            <a:noFill/>
          </a:ln>
        </p:spPr>
      </p:pic>
      <p:sp>
        <p:nvSpPr>
          <p:cNvPr id="7" name="TextBox 6"/>
          <p:cNvSpPr txBox="1"/>
          <p:nvPr/>
        </p:nvSpPr>
        <p:spPr>
          <a:xfrm>
            <a:off x="5212260" y="2971800"/>
            <a:ext cx="3200400" cy="369332"/>
          </a:xfrm>
          <a:prstGeom prst="rect">
            <a:avLst/>
          </a:prstGeom>
          <a:noFill/>
        </p:spPr>
        <p:txBody>
          <a:bodyPr wrap="square" rtlCol="0">
            <a:spAutoFit/>
          </a:bodyPr>
          <a:lstStyle/>
          <a:p>
            <a:r>
              <a:rPr lang="en-US" dirty="0"/>
              <a:t>The ion does arrive at slice #237</a:t>
            </a:r>
          </a:p>
        </p:txBody>
      </p:sp>
    </p:spTree>
    <p:extLst>
      <p:ext uri="{BB962C8B-B14F-4D97-AF65-F5344CB8AC3E}">
        <p14:creationId xmlns:p14="http://schemas.microsoft.com/office/powerpoint/2010/main" val="11297700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944" y="380222"/>
            <a:ext cx="8229600" cy="876300"/>
          </a:xfrm>
        </p:spPr>
        <p:txBody>
          <a:bodyPr/>
          <a:lstStyle/>
          <a:p>
            <a:r>
              <a:rPr lang="en-US" dirty="0"/>
              <a:t>The FEL looks not saturated</a:t>
            </a:r>
          </a:p>
        </p:txBody>
      </p:sp>
      <p:pic>
        <p:nvPicPr>
          <p:cNvPr id="4" name="Picture 3"/>
          <p:cNvPicPr/>
          <p:nvPr/>
        </p:nvPicPr>
        <p:blipFill>
          <a:blip r:embed="rId2"/>
          <a:stretch/>
        </p:blipFill>
        <p:spPr>
          <a:xfrm>
            <a:off x="152400" y="1219200"/>
            <a:ext cx="4213080" cy="3159720"/>
          </a:xfrm>
          <a:prstGeom prst="rect">
            <a:avLst/>
          </a:prstGeom>
          <a:ln>
            <a:noFill/>
          </a:ln>
        </p:spPr>
      </p:pic>
      <p:pic>
        <p:nvPicPr>
          <p:cNvPr id="5" name="Picture 4"/>
          <p:cNvPicPr/>
          <p:nvPr/>
        </p:nvPicPr>
        <p:blipFill>
          <a:blip r:embed="rId3"/>
          <a:stretch/>
        </p:blipFill>
        <p:spPr>
          <a:xfrm>
            <a:off x="4724400" y="3657600"/>
            <a:ext cx="4021920" cy="3016440"/>
          </a:xfrm>
          <a:prstGeom prst="rect">
            <a:avLst/>
          </a:prstGeom>
          <a:ln>
            <a:noFill/>
          </a:ln>
        </p:spPr>
      </p:pic>
      <p:sp>
        <p:nvSpPr>
          <p:cNvPr id="6" name="TextBox 5"/>
          <p:cNvSpPr txBox="1"/>
          <p:nvPr/>
        </p:nvSpPr>
        <p:spPr>
          <a:xfrm>
            <a:off x="838200" y="1523999"/>
            <a:ext cx="2286000" cy="646331"/>
          </a:xfrm>
          <a:prstGeom prst="rect">
            <a:avLst/>
          </a:prstGeom>
          <a:noFill/>
        </p:spPr>
        <p:txBody>
          <a:bodyPr wrap="square" rtlCol="0">
            <a:spAutoFit/>
          </a:bodyPr>
          <a:lstStyle/>
          <a:p>
            <a:r>
              <a:rPr lang="en-US" dirty="0"/>
              <a:t>Amplification of shot noise</a:t>
            </a:r>
          </a:p>
        </p:txBody>
      </p:sp>
      <p:sp>
        <p:nvSpPr>
          <p:cNvPr id="7" name="TextBox 6"/>
          <p:cNvSpPr txBox="1"/>
          <p:nvPr/>
        </p:nvSpPr>
        <p:spPr>
          <a:xfrm>
            <a:off x="5363760" y="3102037"/>
            <a:ext cx="2743200" cy="369332"/>
          </a:xfrm>
          <a:prstGeom prst="rect">
            <a:avLst/>
          </a:prstGeom>
          <a:noFill/>
        </p:spPr>
        <p:txBody>
          <a:bodyPr wrap="square" rtlCol="0">
            <a:spAutoFit/>
          </a:bodyPr>
          <a:lstStyle/>
          <a:p>
            <a:r>
              <a:rPr lang="en-US" dirty="0"/>
              <a:t>Transverse beam size</a:t>
            </a:r>
          </a:p>
        </p:txBody>
      </p:sp>
    </p:spTree>
    <p:extLst>
      <p:ext uri="{BB962C8B-B14F-4D97-AF65-F5344CB8AC3E}">
        <p14:creationId xmlns:p14="http://schemas.microsoft.com/office/powerpoint/2010/main" val="4771586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763000" cy="876300"/>
          </a:xfrm>
        </p:spPr>
        <p:txBody>
          <a:bodyPr/>
          <a:lstStyle/>
          <a:p>
            <a:r>
              <a:rPr lang="en-US" sz="3200" dirty="0"/>
              <a:t>Simulation Tools for the Modulation Process II</a:t>
            </a:r>
            <a:endParaRPr lang="en-US" dirty="0"/>
          </a:p>
        </p:txBody>
      </p:sp>
      <p:sp>
        <p:nvSpPr>
          <p:cNvPr id="4" name="Content Placeholder 2"/>
          <p:cNvSpPr txBox="1">
            <a:spLocks/>
          </p:cNvSpPr>
          <p:nvPr/>
        </p:nvSpPr>
        <p:spPr>
          <a:xfrm>
            <a:off x="35767" y="903834"/>
            <a:ext cx="8879633"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2400" dirty="0"/>
              <a:t>Simulation results for a continuous focusing channel </a:t>
            </a:r>
            <a:r>
              <a:rPr lang="en-US" sz="2000" dirty="0"/>
              <a:t>(Beam is matched and transverse beam size does not vary.)</a:t>
            </a: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082"/>
          <a:stretch/>
        </p:blipFill>
        <p:spPr bwMode="auto">
          <a:xfrm>
            <a:off x="688174" y="4419600"/>
            <a:ext cx="8055429" cy="23392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63759" y="1752600"/>
            <a:ext cx="3544921" cy="2308324"/>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a:t>Modulation is less effective for an off-centered ion. For an ion sitting at 1</a:t>
            </a:r>
            <a:r>
              <a:rPr lang="el-GR" sz="1600" dirty="0"/>
              <a:t>σ</a:t>
            </a:r>
            <a:r>
              <a:rPr lang="en-US" sz="1600" dirty="0"/>
              <a:t> away from transverse electron beam center, the longitudinal density modulation reduces </a:t>
            </a:r>
            <a:r>
              <a:rPr lang="en-US" sz="1600" dirty="0">
                <a:solidFill>
                  <a:srgbClr val="0070C0"/>
                </a:solidFill>
              </a:rPr>
              <a:t>by ~40%. </a:t>
            </a:r>
          </a:p>
          <a:p>
            <a:pPr marL="285750" indent="-285750" algn="just">
              <a:buFont typeface="Arial" panose="020B0604020202020204" pitchFamily="34" charset="0"/>
              <a:buChar char="•"/>
            </a:pPr>
            <a:r>
              <a:rPr lang="en-US" sz="1600" dirty="0"/>
              <a:t>The transverse density modulation profile induced by an off-centered ion is significantly different from that induced by an ion at beam center</a:t>
            </a:r>
          </a:p>
        </p:txBody>
      </p:sp>
      <p:sp>
        <p:nvSpPr>
          <p:cNvPr id="6" name="Rectangle 5"/>
          <p:cNvSpPr/>
          <p:nvPr/>
        </p:nvSpPr>
        <p:spPr>
          <a:xfrm>
            <a:off x="6019800" y="565280"/>
            <a:ext cx="2750240" cy="338554"/>
          </a:xfrm>
          <a:prstGeom prst="rect">
            <a:avLst/>
          </a:prstGeom>
        </p:spPr>
        <p:txBody>
          <a:bodyPr wrap="none">
            <a:spAutoFit/>
          </a:bodyPr>
          <a:lstStyle/>
          <a:p>
            <a:r>
              <a:rPr lang="en-US" sz="1600" dirty="0"/>
              <a:t>(© J. Ma, with code SPACE)</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3087" y="1858933"/>
            <a:ext cx="2705274" cy="2027267"/>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5200" y="1829703"/>
            <a:ext cx="2792120" cy="2092347"/>
          </a:xfrm>
          <a:prstGeom prst="rect">
            <a:avLst/>
          </a:prstGeom>
        </p:spPr>
      </p:pic>
    </p:spTree>
    <p:extLst>
      <p:ext uri="{BB962C8B-B14F-4D97-AF65-F5344CB8AC3E}">
        <p14:creationId xmlns:p14="http://schemas.microsoft.com/office/powerpoint/2010/main" val="2024306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7700"/>
          </a:xfrm>
        </p:spPr>
        <p:txBody>
          <a:bodyPr/>
          <a:lstStyle/>
          <a:p>
            <a:r>
              <a:rPr lang="en-US" sz="3200" dirty="0"/>
              <a:t>Parameters for the </a:t>
            </a:r>
            <a:r>
              <a:rPr lang="en-US" sz="3200" dirty="0" err="1"/>
              <a:t>CeC</a:t>
            </a:r>
            <a:r>
              <a:rPr lang="en-US" sz="3200" dirty="0"/>
              <a:t> </a:t>
            </a:r>
            <a:r>
              <a:rPr lang="en-US" sz="3200" dirty="0" err="1"/>
              <a:t>PoP</a:t>
            </a:r>
            <a:r>
              <a:rPr lang="en-US" sz="3200" dirty="0"/>
              <a:t> experiment</a:t>
            </a:r>
          </a:p>
        </p:txBody>
      </p:sp>
      <p:graphicFrame>
        <p:nvGraphicFramePr>
          <p:cNvPr id="4" name="Table 3"/>
          <p:cNvGraphicFramePr>
            <a:graphicFrameLocks noGrp="1"/>
          </p:cNvGraphicFramePr>
          <p:nvPr>
            <p:extLst>
              <p:ext uri="{D42A27DB-BD31-4B8C-83A1-F6EECF244321}">
                <p14:modId xmlns:p14="http://schemas.microsoft.com/office/powerpoint/2010/main" val="1789609941"/>
              </p:ext>
            </p:extLst>
          </p:nvPr>
        </p:nvGraphicFramePr>
        <p:xfrm>
          <a:off x="152400" y="3048000"/>
          <a:ext cx="4572000" cy="3220720"/>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tblGrid>
              <a:tr h="370840">
                <a:tc gridSpan="2">
                  <a:txBody>
                    <a:bodyPr/>
                    <a:lstStyle/>
                    <a:p>
                      <a:r>
                        <a:rPr lang="en-US" sz="1600" dirty="0"/>
                        <a:t>Electron</a:t>
                      </a:r>
                      <a:r>
                        <a:rPr lang="en-US" sz="1600" baseline="0" dirty="0"/>
                        <a:t> beam parameters* (</a:t>
                      </a:r>
                      <a:r>
                        <a:rPr lang="el-GR" sz="1600" baseline="0" dirty="0"/>
                        <a:t>γ</a:t>
                      </a:r>
                      <a:r>
                        <a:rPr lang="en-US" sz="1600" baseline="0" dirty="0"/>
                        <a:t>=28.6)</a:t>
                      </a:r>
                      <a:endParaRPr lang="en-US" sz="1600" dirty="0"/>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1600" dirty="0"/>
                        <a:t>Peak current</a:t>
                      </a:r>
                      <a:r>
                        <a:rPr lang="en-US" sz="1600" baseline="30000" dirty="0"/>
                        <a:t>*</a:t>
                      </a:r>
                      <a:endParaRPr lang="en-US" sz="1600" dirty="0"/>
                    </a:p>
                  </a:txBody>
                  <a:tcPr/>
                </a:tc>
                <a:tc>
                  <a:txBody>
                    <a:bodyPr/>
                    <a:lstStyle/>
                    <a:p>
                      <a:r>
                        <a:rPr lang="en-US" sz="1600" dirty="0"/>
                        <a:t>40 A</a:t>
                      </a:r>
                    </a:p>
                  </a:txBody>
                  <a:tcPr/>
                </a:tc>
                <a:extLst>
                  <a:ext uri="{0D108BD9-81ED-4DB2-BD59-A6C34878D82A}">
                    <a16:rowId xmlns:a16="http://schemas.microsoft.com/office/drawing/2014/main" val="10001"/>
                  </a:ext>
                </a:extLst>
              </a:tr>
              <a:tr h="370840">
                <a:tc>
                  <a:txBody>
                    <a:bodyPr/>
                    <a:lstStyle/>
                    <a:p>
                      <a:r>
                        <a:rPr lang="en-US" sz="1600" dirty="0"/>
                        <a:t>Bunch</a:t>
                      </a:r>
                      <a:r>
                        <a:rPr lang="en-US" sz="1600" baseline="0" dirty="0"/>
                        <a:t> length, (full length with uniform profile) </a:t>
                      </a:r>
                      <a:endParaRPr lang="en-US" sz="1600" dirty="0"/>
                    </a:p>
                  </a:txBody>
                  <a:tcPr/>
                </a:tc>
                <a:tc>
                  <a:txBody>
                    <a:bodyPr/>
                    <a:lstStyle/>
                    <a:p>
                      <a:r>
                        <a:rPr lang="en-US" sz="1600" dirty="0"/>
                        <a:t>25~30 </a:t>
                      </a:r>
                      <a:r>
                        <a:rPr lang="en-US" sz="1600" dirty="0" err="1"/>
                        <a:t>ps</a:t>
                      </a:r>
                      <a:endParaRPr lang="en-US" sz="1600" dirty="0"/>
                    </a:p>
                  </a:txBody>
                  <a:tcPr/>
                </a:tc>
                <a:extLst>
                  <a:ext uri="{0D108BD9-81ED-4DB2-BD59-A6C34878D82A}">
                    <a16:rowId xmlns:a16="http://schemas.microsoft.com/office/drawing/2014/main" val="10002"/>
                  </a:ext>
                </a:extLst>
              </a:tr>
              <a:tr h="370840">
                <a:tc>
                  <a:txBody>
                    <a:bodyPr/>
                    <a:lstStyle/>
                    <a:p>
                      <a:r>
                        <a:rPr lang="en-US" sz="1600" dirty="0"/>
                        <a:t>RMS</a:t>
                      </a:r>
                      <a:r>
                        <a:rPr lang="en-US" sz="1600" baseline="0" dirty="0"/>
                        <a:t> e</a:t>
                      </a:r>
                      <a:r>
                        <a:rPr lang="en-US" sz="1600" dirty="0"/>
                        <a:t>mittance,</a:t>
                      </a:r>
                      <a:r>
                        <a:rPr lang="en-US" sz="1600" baseline="0" dirty="0"/>
                        <a:t> normalized</a:t>
                      </a:r>
                      <a:endParaRPr lang="en-US" sz="1600" dirty="0"/>
                    </a:p>
                  </a:txBody>
                  <a:tcPr/>
                </a:tc>
                <a:tc>
                  <a:txBody>
                    <a:bodyPr/>
                    <a:lstStyle/>
                    <a:p>
                      <a:r>
                        <a:rPr lang="en-US" sz="1600" dirty="0"/>
                        <a:t>3~5</a:t>
                      </a:r>
                      <a:r>
                        <a:rPr lang="en-US" sz="1600" baseline="0" dirty="0"/>
                        <a:t> </a:t>
                      </a:r>
                      <a:r>
                        <a:rPr lang="el-GR" sz="1600" baseline="0" dirty="0"/>
                        <a:t>μ</a:t>
                      </a:r>
                      <a:r>
                        <a:rPr lang="en-US" sz="1600" baseline="0" dirty="0"/>
                        <a:t>m</a:t>
                      </a:r>
                      <a:endParaRPr lang="en-US" sz="1600" dirty="0"/>
                    </a:p>
                  </a:txBody>
                  <a:tcPr/>
                </a:tc>
                <a:extLst>
                  <a:ext uri="{0D108BD9-81ED-4DB2-BD59-A6C34878D82A}">
                    <a16:rowId xmlns:a16="http://schemas.microsoft.com/office/drawing/2014/main" val="10003"/>
                  </a:ext>
                </a:extLst>
              </a:tr>
              <a:tr h="370840">
                <a:tc>
                  <a:txBody>
                    <a:bodyPr/>
                    <a:lstStyle/>
                    <a:p>
                      <a:r>
                        <a:rPr lang="en-US" sz="1600" dirty="0"/>
                        <a:t>RMS beam width at modulator/kicker</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a:t>700</a:t>
                      </a:r>
                      <a:r>
                        <a:rPr lang="en-US" sz="1600" baseline="0" dirty="0"/>
                        <a:t> </a:t>
                      </a:r>
                      <a:r>
                        <a:rPr lang="el-GR" sz="1600" baseline="0" dirty="0"/>
                        <a:t>μ</a:t>
                      </a:r>
                      <a:r>
                        <a:rPr lang="en-US" sz="1600" baseline="0" dirty="0"/>
                        <a:t>m</a:t>
                      </a:r>
                      <a:endParaRPr lang="en-US" sz="1600" dirty="0"/>
                    </a:p>
                    <a:p>
                      <a:endParaRPr lang="en-US" sz="1600" dirty="0"/>
                    </a:p>
                  </a:txBody>
                  <a:tcPr/>
                </a:tc>
                <a:extLst>
                  <a:ext uri="{0D108BD9-81ED-4DB2-BD59-A6C34878D82A}">
                    <a16:rowId xmlns:a16="http://schemas.microsoft.com/office/drawing/2014/main" val="10004"/>
                  </a:ext>
                </a:extLst>
              </a:tr>
              <a:tr h="370840">
                <a:tc>
                  <a:txBody>
                    <a:bodyPr/>
                    <a:lstStyle/>
                    <a:p>
                      <a:r>
                        <a:rPr lang="en-US" sz="1600" dirty="0"/>
                        <a:t>RMS beam width at FEL</a:t>
                      </a:r>
                      <a:r>
                        <a:rPr lang="en-US" sz="1600" baseline="0" dirty="0"/>
                        <a:t> amplifier</a:t>
                      </a:r>
                      <a:endParaRPr lang="en-US" sz="1600" dirty="0"/>
                    </a:p>
                  </a:txBody>
                  <a:tcPr/>
                </a:tc>
                <a:tc>
                  <a:txBody>
                    <a:bodyPr/>
                    <a:lstStyle/>
                    <a:p>
                      <a:r>
                        <a:rPr lang="en-US" sz="1600" dirty="0"/>
                        <a:t>235 </a:t>
                      </a:r>
                      <a:r>
                        <a:rPr lang="el-GR" sz="1600" baseline="0" dirty="0"/>
                        <a:t>μ</a:t>
                      </a:r>
                      <a:r>
                        <a:rPr lang="en-US" sz="1600" baseline="0" dirty="0"/>
                        <a:t>m</a:t>
                      </a:r>
                      <a:endParaRPr lang="en-US" sz="1600" dirty="0"/>
                    </a:p>
                  </a:txBody>
                  <a:tcPr/>
                </a:tc>
                <a:extLst>
                  <a:ext uri="{0D108BD9-81ED-4DB2-BD59-A6C34878D82A}">
                    <a16:rowId xmlns:a16="http://schemas.microsoft.com/office/drawing/2014/main" val="10005"/>
                  </a:ext>
                </a:extLst>
              </a:tr>
              <a:tr h="370840">
                <a:tc>
                  <a:txBody>
                    <a:bodyPr/>
                    <a:lstStyle/>
                    <a:p>
                      <a:r>
                        <a:rPr lang="en-US" sz="1600" dirty="0"/>
                        <a:t>RMS energy spread</a:t>
                      </a:r>
                    </a:p>
                  </a:txBody>
                  <a:tcPr/>
                </a:tc>
                <a:tc>
                  <a:txBody>
                    <a:bodyPr/>
                    <a:lstStyle/>
                    <a:p>
                      <a:r>
                        <a:rPr lang="en-US" sz="1600" dirty="0"/>
                        <a:t>1e-3</a:t>
                      </a:r>
                    </a:p>
                  </a:txBody>
                  <a:tcPr/>
                </a:tc>
                <a:extLst>
                  <a:ext uri="{0D108BD9-81ED-4DB2-BD59-A6C34878D82A}">
                    <a16:rowId xmlns:a16="http://schemas.microsoft.com/office/drawing/2014/main" val="10006"/>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023357867"/>
              </p:ext>
            </p:extLst>
          </p:nvPr>
        </p:nvGraphicFramePr>
        <p:xfrm>
          <a:off x="4800600" y="3048000"/>
          <a:ext cx="4191000" cy="3037839"/>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tblGrid>
              <a:tr h="343026">
                <a:tc gridSpan="2">
                  <a:txBody>
                    <a:bodyPr/>
                    <a:lstStyle/>
                    <a:p>
                      <a:r>
                        <a:rPr lang="en-US" sz="1600" dirty="0"/>
                        <a:t>System</a:t>
                      </a:r>
                      <a:r>
                        <a:rPr lang="en-US" sz="1600" baseline="0" dirty="0"/>
                        <a:t> parameters*</a:t>
                      </a:r>
                      <a:endParaRPr lang="en-US" sz="1600" dirty="0"/>
                    </a:p>
                  </a:txBody>
                  <a:tcPr/>
                </a:tc>
                <a:tc hMerge="1">
                  <a:txBody>
                    <a:bodyPr/>
                    <a:lstStyle/>
                    <a:p>
                      <a:endParaRPr lang="en-US" dirty="0"/>
                    </a:p>
                  </a:txBody>
                  <a:tcPr/>
                </a:tc>
                <a:extLst>
                  <a:ext uri="{0D108BD9-81ED-4DB2-BD59-A6C34878D82A}">
                    <a16:rowId xmlns:a16="http://schemas.microsoft.com/office/drawing/2014/main" val="10000"/>
                  </a:ext>
                </a:extLst>
              </a:tr>
              <a:tr h="387277">
                <a:tc>
                  <a:txBody>
                    <a:bodyPr/>
                    <a:lstStyle/>
                    <a:p>
                      <a:r>
                        <a:rPr lang="en-US" sz="1600" dirty="0"/>
                        <a:t>Length</a:t>
                      </a:r>
                      <a:r>
                        <a:rPr lang="en-US" sz="1600" baseline="0" dirty="0"/>
                        <a:t> of modulator/kicker</a:t>
                      </a:r>
                      <a:endParaRPr lang="en-US" sz="1600" dirty="0"/>
                    </a:p>
                  </a:txBody>
                  <a:tcPr/>
                </a:tc>
                <a:tc>
                  <a:txBody>
                    <a:bodyPr/>
                    <a:lstStyle/>
                    <a:p>
                      <a:r>
                        <a:rPr lang="en-US" sz="1600" dirty="0"/>
                        <a:t>3</a:t>
                      </a:r>
                      <a:r>
                        <a:rPr lang="en-US" sz="1600" baseline="0" dirty="0"/>
                        <a:t> m</a:t>
                      </a:r>
                      <a:endParaRPr lang="en-US" sz="1600" dirty="0"/>
                    </a:p>
                  </a:txBody>
                  <a:tcPr/>
                </a:tc>
                <a:extLst>
                  <a:ext uri="{0D108BD9-81ED-4DB2-BD59-A6C34878D82A}">
                    <a16:rowId xmlns:a16="http://schemas.microsoft.com/office/drawing/2014/main" val="10001"/>
                  </a:ext>
                </a:extLst>
              </a:tr>
              <a:tr h="343026">
                <a:tc>
                  <a:txBody>
                    <a:bodyPr/>
                    <a:lstStyle/>
                    <a:p>
                      <a:r>
                        <a:rPr lang="en-US" sz="1600" dirty="0" err="1"/>
                        <a:t>Undulator</a:t>
                      </a:r>
                      <a:r>
                        <a:rPr lang="en-US" sz="1600" baseline="0" dirty="0"/>
                        <a:t> period</a:t>
                      </a:r>
                      <a:endParaRPr lang="en-US" sz="1600" dirty="0"/>
                    </a:p>
                  </a:txBody>
                  <a:tcPr/>
                </a:tc>
                <a:tc>
                  <a:txBody>
                    <a:bodyPr/>
                    <a:lstStyle/>
                    <a:p>
                      <a:r>
                        <a:rPr lang="en-US" sz="1600" dirty="0"/>
                        <a:t>4 cm</a:t>
                      </a:r>
                    </a:p>
                  </a:txBody>
                  <a:tcPr/>
                </a:tc>
                <a:extLst>
                  <a:ext uri="{0D108BD9-81ED-4DB2-BD59-A6C34878D82A}">
                    <a16:rowId xmlns:a16="http://schemas.microsoft.com/office/drawing/2014/main" val="10002"/>
                  </a:ext>
                </a:extLst>
              </a:tr>
              <a:tr h="600296">
                <a:tc>
                  <a:txBody>
                    <a:bodyPr/>
                    <a:lstStyle/>
                    <a:p>
                      <a:r>
                        <a:rPr lang="en-US" sz="1600" dirty="0"/>
                        <a:t>Total number of </a:t>
                      </a:r>
                      <a:r>
                        <a:rPr lang="en-US" sz="1600" dirty="0" err="1"/>
                        <a:t>undulator</a:t>
                      </a:r>
                      <a:r>
                        <a:rPr lang="en-US" sz="1600" dirty="0"/>
                        <a:t> period</a:t>
                      </a:r>
                      <a:r>
                        <a:rPr lang="en-US" sz="1600" baseline="0" dirty="0"/>
                        <a:t> (3 sections)</a:t>
                      </a:r>
                      <a:endParaRPr lang="en-US" sz="1600" dirty="0"/>
                    </a:p>
                  </a:txBody>
                  <a:tcPr/>
                </a:tc>
                <a:tc>
                  <a:txBody>
                    <a:bodyPr/>
                    <a:lstStyle/>
                    <a:p>
                      <a:r>
                        <a:rPr lang="en-US" sz="1600" dirty="0"/>
                        <a:t>188</a:t>
                      </a:r>
                    </a:p>
                  </a:txBody>
                  <a:tcPr/>
                </a:tc>
                <a:extLst>
                  <a:ext uri="{0D108BD9-81ED-4DB2-BD59-A6C34878D82A}">
                    <a16:rowId xmlns:a16="http://schemas.microsoft.com/office/drawing/2014/main" val="10003"/>
                  </a:ext>
                </a:extLst>
              </a:tr>
              <a:tr h="343026">
                <a:tc>
                  <a:txBody>
                    <a:bodyPr/>
                    <a:lstStyle/>
                    <a:p>
                      <a:r>
                        <a:rPr lang="en-US" sz="1600" dirty="0" err="1"/>
                        <a:t>Undulator</a:t>
                      </a:r>
                      <a:r>
                        <a:rPr lang="en-US" sz="1600" baseline="0" dirty="0"/>
                        <a:t> parameter, a</a:t>
                      </a:r>
                      <a:r>
                        <a:rPr lang="en-US" sz="1600" baseline="-25000" dirty="0"/>
                        <a:t>w</a:t>
                      </a:r>
                    </a:p>
                  </a:txBody>
                  <a:tcPr/>
                </a:tc>
                <a:tc>
                  <a:txBody>
                    <a:bodyPr/>
                    <a:lstStyle/>
                    <a:p>
                      <a:r>
                        <a:rPr lang="en-US" sz="1600" dirty="0"/>
                        <a:t>0.5</a:t>
                      </a:r>
                    </a:p>
                  </a:txBody>
                  <a:tcPr/>
                </a:tc>
                <a:extLst>
                  <a:ext uri="{0D108BD9-81ED-4DB2-BD59-A6C34878D82A}">
                    <a16:rowId xmlns:a16="http://schemas.microsoft.com/office/drawing/2014/main" val="10004"/>
                  </a:ext>
                </a:extLst>
              </a:tr>
              <a:tr h="546516">
                <a:tc>
                  <a:txBody>
                    <a:bodyPr/>
                    <a:lstStyle/>
                    <a:p>
                      <a:r>
                        <a:rPr lang="en-US" sz="1600" dirty="0"/>
                        <a:t>FEL optical</a:t>
                      </a:r>
                      <a:r>
                        <a:rPr lang="en-US" sz="1600" baseline="0" dirty="0"/>
                        <a:t> wavelength</a:t>
                      </a:r>
                      <a:endParaRPr lang="en-US" sz="1600" dirty="0"/>
                    </a:p>
                  </a:txBody>
                  <a:tcPr/>
                </a:tc>
                <a:tc>
                  <a:txBody>
                    <a:bodyPr/>
                    <a:lstStyle/>
                    <a:p>
                      <a:r>
                        <a:rPr lang="en-US" sz="1600" dirty="0"/>
                        <a:t>30.5 </a:t>
                      </a:r>
                      <a:r>
                        <a:rPr lang="el-GR" sz="1600" baseline="0" dirty="0"/>
                        <a:t>μ</a:t>
                      </a:r>
                      <a:r>
                        <a:rPr lang="en-US" sz="1600" baseline="0" dirty="0"/>
                        <a:t>m</a:t>
                      </a:r>
                      <a:endParaRPr lang="en-US" sz="1600" dirty="0"/>
                    </a:p>
                  </a:txBody>
                  <a:tcPr/>
                </a:tc>
                <a:extLst>
                  <a:ext uri="{0D108BD9-81ED-4DB2-BD59-A6C34878D82A}">
                    <a16:rowId xmlns:a16="http://schemas.microsoft.com/office/drawing/2014/main" val="10005"/>
                  </a:ext>
                </a:extLst>
              </a:tr>
              <a:tr h="474672">
                <a:tc>
                  <a:txBody>
                    <a:bodyPr/>
                    <a:lstStyle/>
                    <a:p>
                      <a:r>
                        <a:rPr lang="en-US" sz="1600" dirty="0"/>
                        <a:t>Pierce parameter, </a:t>
                      </a:r>
                      <a:r>
                        <a:rPr lang="el-GR" sz="1600" dirty="0"/>
                        <a:t>ρ</a:t>
                      </a:r>
                      <a:endParaRPr lang="en-US" sz="1600" dirty="0"/>
                    </a:p>
                  </a:txBody>
                  <a:tcPr/>
                </a:tc>
                <a:tc>
                  <a:txBody>
                    <a:bodyPr/>
                    <a:lstStyle/>
                    <a:p>
                      <a:r>
                        <a:rPr lang="en-US" sz="1600" dirty="0"/>
                        <a:t>0.012</a:t>
                      </a:r>
                    </a:p>
                  </a:txBody>
                  <a:tcPr/>
                </a:tc>
                <a:extLst>
                  <a:ext uri="{0D108BD9-81ED-4DB2-BD59-A6C34878D82A}">
                    <a16:rowId xmlns:a16="http://schemas.microsoft.com/office/drawing/2014/main" val="10006"/>
                  </a:ext>
                </a:extLst>
              </a:tr>
            </a:tbl>
          </a:graphicData>
        </a:graphic>
      </p:graphicFrame>
      <p:pic>
        <p:nvPicPr>
          <p:cNvPr id="3" name="Picture 2">
            <a:extLst>
              <a:ext uri="{FF2B5EF4-FFF2-40B4-BE49-F238E27FC236}">
                <a16:creationId xmlns:a16="http://schemas.microsoft.com/office/drawing/2014/main" id="{C7A9850A-1D64-C446-97F4-D632F909D9D3}"/>
              </a:ext>
            </a:extLst>
          </p:cNvPr>
          <p:cNvPicPr>
            <a:picLocks noChangeAspect="1"/>
          </p:cNvPicPr>
          <p:nvPr/>
        </p:nvPicPr>
        <p:blipFill>
          <a:blip r:embed="rId2"/>
          <a:stretch>
            <a:fillRect/>
          </a:stretch>
        </p:blipFill>
        <p:spPr>
          <a:xfrm>
            <a:off x="533399" y="937259"/>
            <a:ext cx="7961077" cy="1948179"/>
          </a:xfrm>
          <a:prstGeom prst="rect">
            <a:avLst/>
          </a:prstGeom>
        </p:spPr>
      </p:pic>
      <p:sp>
        <p:nvSpPr>
          <p:cNvPr id="8" name="TextBox 7">
            <a:extLst>
              <a:ext uri="{FF2B5EF4-FFF2-40B4-BE49-F238E27FC236}">
                <a16:creationId xmlns:a16="http://schemas.microsoft.com/office/drawing/2014/main" id="{0E718461-AE76-8744-9EF5-8306D5156CE1}"/>
              </a:ext>
            </a:extLst>
          </p:cNvPr>
          <p:cNvSpPr txBox="1"/>
          <p:nvPr/>
        </p:nvSpPr>
        <p:spPr>
          <a:xfrm>
            <a:off x="1905000" y="6248400"/>
            <a:ext cx="6019800" cy="584775"/>
          </a:xfrm>
          <a:prstGeom prst="rect">
            <a:avLst/>
          </a:prstGeom>
          <a:noFill/>
        </p:spPr>
        <p:txBody>
          <a:bodyPr wrap="square" rtlCol="0">
            <a:spAutoFit/>
          </a:bodyPr>
          <a:lstStyle/>
          <a:p>
            <a:r>
              <a:rPr lang="en-US" dirty="0"/>
              <a:t>* </a:t>
            </a:r>
            <a:r>
              <a:rPr lang="en-US" sz="1400" dirty="0"/>
              <a:t>The designed peak current was changed to 75A to compensate FEL gain reduction due to longitudinal space charge</a:t>
            </a:r>
            <a:endParaRPr lang="en-US" dirty="0"/>
          </a:p>
        </p:txBody>
      </p:sp>
    </p:spTree>
    <p:extLst>
      <p:ext uri="{BB962C8B-B14F-4D97-AF65-F5344CB8AC3E}">
        <p14:creationId xmlns:p14="http://schemas.microsoft.com/office/powerpoint/2010/main" val="872087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599" y="3809846"/>
            <a:ext cx="4067591" cy="3048154"/>
          </a:xfrm>
          <a:prstGeom prst="rect">
            <a:avLst/>
          </a:prstGeom>
        </p:spPr>
      </p:pic>
      <p:sp>
        <p:nvSpPr>
          <p:cNvPr id="2" name="Title 1"/>
          <p:cNvSpPr>
            <a:spLocks noGrp="1"/>
          </p:cNvSpPr>
          <p:nvPr>
            <p:ph type="title"/>
          </p:nvPr>
        </p:nvSpPr>
        <p:spPr>
          <a:xfrm>
            <a:off x="48206" y="170069"/>
            <a:ext cx="4495800" cy="1005612"/>
          </a:xfrm>
        </p:spPr>
        <p:txBody>
          <a:bodyPr>
            <a:normAutofit fontScale="90000"/>
          </a:bodyPr>
          <a:lstStyle/>
          <a:p>
            <a:pPr algn="l"/>
            <a:r>
              <a:rPr lang="en-US" sz="3200" dirty="0"/>
              <a:t>Simulation Tools for the Modulation Process III</a:t>
            </a:r>
            <a:endParaRPr lang="en-US" dirty="0"/>
          </a:p>
        </p:txBody>
      </p:sp>
      <p:sp>
        <p:nvSpPr>
          <p:cNvPr id="4" name="Content Placeholder 2"/>
          <p:cNvSpPr txBox="1">
            <a:spLocks/>
          </p:cNvSpPr>
          <p:nvPr/>
        </p:nvSpPr>
        <p:spPr>
          <a:xfrm>
            <a:off x="48206" y="1600200"/>
            <a:ext cx="9032033" cy="2113727"/>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t>Simulation results for a quadrupole focusing channel (Transverse beam size varies along the modulator)</a:t>
            </a:r>
          </a:p>
          <a:p>
            <a:pPr lvl="1"/>
            <a:r>
              <a:rPr lang="en-US" sz="1600" dirty="0"/>
              <a:t>Beta function extracted from SPACE agrees with that from MAD-X calculation when space charge is turned off in SPACE simulation. </a:t>
            </a:r>
          </a:p>
          <a:p>
            <a:pPr lvl="1"/>
            <a:r>
              <a:rPr lang="en-US" sz="1600" dirty="0"/>
              <a:t>When space charge is turned on, the vertical lattice function at the end of modulator deviates significantly from that calculated by MAD-X.</a:t>
            </a:r>
          </a:p>
          <a:p>
            <a:pPr lvl="1"/>
            <a:r>
              <a:rPr lang="en-US" sz="1600" dirty="0"/>
              <a:t>The efficiency of longitudinal density modulation depends strongly on the quadrupole settings, which has to be taken into account in optimizing the system.</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31" y="3959093"/>
            <a:ext cx="3581400" cy="28989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5357824" y="3701534"/>
            <a:ext cx="2953139" cy="307777"/>
          </a:xfrm>
          <a:prstGeom prst="rect">
            <a:avLst/>
          </a:prstGeom>
          <a:noFill/>
        </p:spPr>
        <p:txBody>
          <a:bodyPr wrap="square" rtlCol="0">
            <a:spAutoFit/>
          </a:bodyPr>
          <a:lstStyle/>
          <a:p>
            <a:r>
              <a:rPr lang="en-US" sz="1400" dirty="0"/>
              <a:t>Longitudinal density modulation</a:t>
            </a:r>
          </a:p>
        </p:txBody>
      </p:sp>
      <p:sp>
        <p:nvSpPr>
          <p:cNvPr id="10" name="TextBox 9"/>
          <p:cNvSpPr txBox="1"/>
          <p:nvPr/>
        </p:nvSpPr>
        <p:spPr>
          <a:xfrm>
            <a:off x="304800" y="3701534"/>
            <a:ext cx="4114800" cy="307777"/>
          </a:xfrm>
          <a:prstGeom prst="rect">
            <a:avLst/>
          </a:prstGeom>
          <a:noFill/>
        </p:spPr>
        <p:txBody>
          <a:bodyPr wrap="square" rtlCol="0">
            <a:spAutoFit/>
          </a:bodyPr>
          <a:lstStyle/>
          <a:p>
            <a:r>
              <a:rPr lang="en-US" sz="1400" dirty="0"/>
              <a:t>Beta function along modulator (not optimized)  </a:t>
            </a:r>
          </a:p>
        </p:txBody>
      </p:sp>
      <p:sp>
        <p:nvSpPr>
          <p:cNvPr id="6" name="Rectangle 5"/>
          <p:cNvSpPr/>
          <p:nvPr/>
        </p:nvSpPr>
        <p:spPr>
          <a:xfrm>
            <a:off x="428430" y="1217645"/>
            <a:ext cx="3076770" cy="369332"/>
          </a:xfrm>
          <a:prstGeom prst="rect">
            <a:avLst/>
          </a:prstGeom>
        </p:spPr>
        <p:txBody>
          <a:bodyPr wrap="square">
            <a:spAutoFit/>
          </a:bodyPr>
          <a:lstStyle/>
          <a:p>
            <a:r>
              <a:rPr lang="en-US" dirty="0"/>
              <a:t>(© J. Ma, with code SPACE)</a:t>
            </a:r>
          </a:p>
        </p:txBody>
      </p:sp>
      <p:pic>
        <p:nvPicPr>
          <p:cNvPr id="348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152400"/>
            <a:ext cx="4238651" cy="141768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0559084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429" y="194234"/>
            <a:ext cx="8717863" cy="1423856"/>
          </a:xfrm>
          <a:prstGeom prst="rect">
            <a:avLst/>
          </a:prstGeom>
          <a:noFill/>
        </p:spPr>
        <p:txBody>
          <a:bodyPr wrap="square" lIns="82935" tIns="41468" rIns="82935" bIns="41468" rtlCol="0">
            <a:spAutoFit/>
          </a:bodyPr>
          <a:lstStyle/>
          <a:p>
            <a:pPr algn="ctr"/>
            <a:r>
              <a:rPr lang="en-US" sz="4354"/>
              <a:t>Genesis Simulation with Undulator Consisting of 3 Subsections</a:t>
            </a:r>
          </a:p>
        </p:txBody>
      </p:sp>
      <p:sp>
        <p:nvSpPr>
          <p:cNvPr id="3" name="Rectangle 2"/>
          <p:cNvSpPr/>
          <p:nvPr/>
        </p:nvSpPr>
        <p:spPr>
          <a:xfrm>
            <a:off x="685716" y="3936440"/>
            <a:ext cx="1920000" cy="370293"/>
          </a:xfrm>
          <a:prstGeom prst="rect">
            <a:avLst/>
          </a:prstGeom>
        </p:spPr>
        <p:style>
          <a:lnRef idx="1">
            <a:schemeClr val="accent1"/>
          </a:lnRef>
          <a:fillRef idx="3">
            <a:schemeClr val="accent1"/>
          </a:fillRef>
          <a:effectRef idx="2">
            <a:schemeClr val="accent1"/>
          </a:effectRef>
          <a:fontRef idx="minor">
            <a:schemeClr val="lt1"/>
          </a:fontRef>
        </p:style>
        <p:txBody>
          <a:bodyPr lIns="82935" tIns="41468" rIns="82935" bIns="41468" rtlCol="0" anchor="ctr"/>
          <a:lstStyle/>
          <a:p>
            <a:pPr algn="ctr"/>
            <a:endParaRPr lang="en-US" sz="1633"/>
          </a:p>
        </p:txBody>
      </p:sp>
      <p:sp>
        <p:nvSpPr>
          <p:cNvPr id="4" name="Rectangle 3"/>
          <p:cNvSpPr/>
          <p:nvPr/>
        </p:nvSpPr>
        <p:spPr>
          <a:xfrm>
            <a:off x="2908527" y="3936440"/>
            <a:ext cx="1920000" cy="370293"/>
          </a:xfrm>
          <a:prstGeom prst="rect">
            <a:avLst/>
          </a:prstGeom>
        </p:spPr>
        <p:style>
          <a:lnRef idx="1">
            <a:schemeClr val="accent1"/>
          </a:lnRef>
          <a:fillRef idx="3">
            <a:schemeClr val="accent1"/>
          </a:fillRef>
          <a:effectRef idx="2">
            <a:schemeClr val="accent1"/>
          </a:effectRef>
          <a:fontRef idx="minor">
            <a:schemeClr val="lt1"/>
          </a:fontRef>
        </p:style>
        <p:txBody>
          <a:bodyPr lIns="82935" tIns="41468" rIns="82935" bIns="41468" rtlCol="0" anchor="ctr"/>
          <a:lstStyle/>
          <a:p>
            <a:pPr algn="ctr"/>
            <a:endParaRPr lang="en-US" sz="1633"/>
          </a:p>
        </p:txBody>
      </p:sp>
      <p:sp>
        <p:nvSpPr>
          <p:cNvPr id="5" name="Rectangle 4"/>
          <p:cNvSpPr/>
          <p:nvPr/>
        </p:nvSpPr>
        <p:spPr>
          <a:xfrm>
            <a:off x="5117624" y="3936440"/>
            <a:ext cx="1920000" cy="370293"/>
          </a:xfrm>
          <a:prstGeom prst="rect">
            <a:avLst/>
          </a:prstGeom>
        </p:spPr>
        <p:style>
          <a:lnRef idx="1">
            <a:schemeClr val="accent1"/>
          </a:lnRef>
          <a:fillRef idx="3">
            <a:schemeClr val="accent1"/>
          </a:fillRef>
          <a:effectRef idx="2">
            <a:schemeClr val="accent1"/>
          </a:effectRef>
          <a:fontRef idx="minor">
            <a:schemeClr val="lt1"/>
          </a:fontRef>
        </p:style>
        <p:txBody>
          <a:bodyPr lIns="82935" tIns="41468" rIns="82935" bIns="41468" rtlCol="0" anchor="ctr"/>
          <a:lstStyle/>
          <a:p>
            <a:pPr algn="ctr"/>
            <a:endParaRPr lang="en-US" sz="1633"/>
          </a:p>
        </p:txBody>
      </p:sp>
      <p:sp>
        <p:nvSpPr>
          <p:cNvPr id="7" name="Right Brace 6"/>
          <p:cNvSpPr/>
          <p:nvPr/>
        </p:nvSpPr>
        <p:spPr>
          <a:xfrm rot="5400000">
            <a:off x="1467430" y="4210750"/>
            <a:ext cx="356572" cy="1920000"/>
          </a:xfrm>
          <a:prstGeom prst="rightBrace">
            <a:avLst/>
          </a:prstGeom>
        </p:spPr>
        <p:style>
          <a:lnRef idx="2">
            <a:schemeClr val="accent1"/>
          </a:lnRef>
          <a:fillRef idx="0">
            <a:schemeClr val="accent1"/>
          </a:fillRef>
          <a:effectRef idx="1">
            <a:schemeClr val="accent1"/>
          </a:effectRef>
          <a:fontRef idx="minor">
            <a:schemeClr val="tx1"/>
          </a:fontRef>
        </p:style>
        <p:txBody>
          <a:bodyPr lIns="82935" tIns="41468" rIns="82935" bIns="41468" rtlCol="0" anchor="ctr"/>
          <a:lstStyle/>
          <a:p>
            <a:pPr algn="ctr"/>
            <a:endParaRPr lang="en-US" sz="1633"/>
          </a:p>
        </p:txBody>
      </p:sp>
      <p:graphicFrame>
        <p:nvGraphicFramePr>
          <p:cNvPr id="8" name="Object 7"/>
          <p:cNvGraphicFramePr>
            <a:graphicFrameLocks noChangeAspect="1"/>
          </p:cNvGraphicFramePr>
          <p:nvPr/>
        </p:nvGraphicFramePr>
        <p:xfrm>
          <a:off x="1437807" y="5445531"/>
          <a:ext cx="562349" cy="410947"/>
        </p:xfrm>
        <a:graphic>
          <a:graphicData uri="http://schemas.openxmlformats.org/presentationml/2006/ole">
            <mc:AlternateContent xmlns:mc="http://schemas.openxmlformats.org/markup-compatibility/2006">
              <mc:Choice xmlns:v="urn:schemas-microsoft-com:vml" Requires="v">
                <p:oleObj spid="_x0000_s34893" name="Equation" r:id="rId3" imgW="330200" imgH="241300" progId="Equation.DSMT4">
                  <p:embed/>
                </p:oleObj>
              </mc:Choice>
              <mc:Fallback>
                <p:oleObj name="Equation" r:id="rId3" imgW="330200" imgH="241300" progId="Equation.DSMT4">
                  <p:embed/>
                  <p:pic>
                    <p:nvPicPr>
                      <p:cNvPr id="8" name="Object 7"/>
                      <p:cNvPicPr/>
                      <p:nvPr/>
                    </p:nvPicPr>
                    <p:blipFill>
                      <a:blip r:embed="rId4"/>
                      <a:stretch>
                        <a:fillRect/>
                      </a:stretch>
                    </p:blipFill>
                    <p:spPr>
                      <a:xfrm>
                        <a:off x="1437807" y="5445531"/>
                        <a:ext cx="562349" cy="410947"/>
                      </a:xfrm>
                      <a:prstGeom prst="rect">
                        <a:avLst/>
                      </a:prstGeom>
                    </p:spPr>
                  </p:pic>
                </p:oleObj>
              </mc:Fallback>
            </mc:AlternateContent>
          </a:graphicData>
        </a:graphic>
      </p:graphicFrame>
      <p:sp>
        <p:nvSpPr>
          <p:cNvPr id="10" name="Right Brace 9"/>
          <p:cNvSpPr/>
          <p:nvPr/>
        </p:nvSpPr>
        <p:spPr>
          <a:xfrm rot="5400000">
            <a:off x="3690241" y="4183818"/>
            <a:ext cx="356572" cy="1920000"/>
          </a:xfrm>
          <a:prstGeom prst="rightBrace">
            <a:avLst/>
          </a:prstGeom>
        </p:spPr>
        <p:style>
          <a:lnRef idx="2">
            <a:schemeClr val="accent1"/>
          </a:lnRef>
          <a:fillRef idx="0">
            <a:schemeClr val="accent1"/>
          </a:fillRef>
          <a:effectRef idx="1">
            <a:schemeClr val="accent1"/>
          </a:effectRef>
          <a:fontRef idx="minor">
            <a:schemeClr val="tx1"/>
          </a:fontRef>
        </p:style>
        <p:txBody>
          <a:bodyPr lIns="82935" tIns="41468" rIns="82935" bIns="41468" rtlCol="0" anchor="ctr"/>
          <a:lstStyle/>
          <a:p>
            <a:pPr algn="ctr"/>
            <a:endParaRPr lang="en-US" sz="1633"/>
          </a:p>
        </p:txBody>
      </p:sp>
      <p:graphicFrame>
        <p:nvGraphicFramePr>
          <p:cNvPr id="11" name="Object 10"/>
          <p:cNvGraphicFramePr>
            <a:graphicFrameLocks noChangeAspect="1"/>
          </p:cNvGraphicFramePr>
          <p:nvPr/>
        </p:nvGraphicFramePr>
        <p:xfrm>
          <a:off x="3660618" y="5418599"/>
          <a:ext cx="562349" cy="410947"/>
        </p:xfrm>
        <a:graphic>
          <a:graphicData uri="http://schemas.openxmlformats.org/presentationml/2006/ole">
            <mc:AlternateContent xmlns:mc="http://schemas.openxmlformats.org/markup-compatibility/2006">
              <mc:Choice xmlns:v="urn:schemas-microsoft-com:vml" Requires="v">
                <p:oleObj spid="_x0000_s34894" name="Equation" r:id="rId5" imgW="330200" imgH="241300" progId="Equation.DSMT4">
                  <p:embed/>
                </p:oleObj>
              </mc:Choice>
              <mc:Fallback>
                <p:oleObj name="Equation" r:id="rId5" imgW="330200" imgH="241300" progId="Equation.DSMT4">
                  <p:embed/>
                  <p:pic>
                    <p:nvPicPr>
                      <p:cNvPr id="11" name="Object 10"/>
                      <p:cNvPicPr/>
                      <p:nvPr/>
                    </p:nvPicPr>
                    <p:blipFill>
                      <a:blip r:embed="rId4"/>
                      <a:stretch>
                        <a:fillRect/>
                      </a:stretch>
                    </p:blipFill>
                    <p:spPr>
                      <a:xfrm>
                        <a:off x="3660618" y="5418599"/>
                        <a:ext cx="562349" cy="410947"/>
                      </a:xfrm>
                      <a:prstGeom prst="rect">
                        <a:avLst/>
                      </a:prstGeom>
                    </p:spPr>
                  </p:pic>
                </p:oleObj>
              </mc:Fallback>
            </mc:AlternateContent>
          </a:graphicData>
        </a:graphic>
      </p:graphicFrame>
      <p:sp>
        <p:nvSpPr>
          <p:cNvPr id="12" name="Right Brace 11"/>
          <p:cNvSpPr/>
          <p:nvPr/>
        </p:nvSpPr>
        <p:spPr>
          <a:xfrm rot="5400000">
            <a:off x="5899336" y="4183819"/>
            <a:ext cx="356572" cy="1920000"/>
          </a:xfrm>
          <a:prstGeom prst="rightBrace">
            <a:avLst/>
          </a:prstGeom>
        </p:spPr>
        <p:style>
          <a:lnRef idx="2">
            <a:schemeClr val="accent1"/>
          </a:lnRef>
          <a:fillRef idx="0">
            <a:schemeClr val="accent1"/>
          </a:fillRef>
          <a:effectRef idx="1">
            <a:schemeClr val="accent1"/>
          </a:effectRef>
          <a:fontRef idx="minor">
            <a:schemeClr val="tx1"/>
          </a:fontRef>
        </p:style>
        <p:txBody>
          <a:bodyPr lIns="82935" tIns="41468" rIns="82935" bIns="41468" rtlCol="0" anchor="ctr"/>
          <a:lstStyle/>
          <a:p>
            <a:pPr algn="ctr"/>
            <a:endParaRPr lang="en-US" sz="1633"/>
          </a:p>
        </p:txBody>
      </p:sp>
      <p:graphicFrame>
        <p:nvGraphicFramePr>
          <p:cNvPr id="13" name="Object 12"/>
          <p:cNvGraphicFramePr>
            <a:graphicFrameLocks noChangeAspect="1"/>
          </p:cNvGraphicFramePr>
          <p:nvPr/>
        </p:nvGraphicFramePr>
        <p:xfrm>
          <a:off x="5869713" y="5418600"/>
          <a:ext cx="562349" cy="410947"/>
        </p:xfrm>
        <a:graphic>
          <a:graphicData uri="http://schemas.openxmlformats.org/presentationml/2006/ole">
            <mc:AlternateContent xmlns:mc="http://schemas.openxmlformats.org/markup-compatibility/2006">
              <mc:Choice xmlns:v="urn:schemas-microsoft-com:vml" Requires="v">
                <p:oleObj spid="_x0000_s34895" name="Equation" r:id="rId6" imgW="330200" imgH="241300" progId="Equation.DSMT4">
                  <p:embed/>
                </p:oleObj>
              </mc:Choice>
              <mc:Fallback>
                <p:oleObj name="Equation" r:id="rId6" imgW="330200" imgH="241300" progId="Equation.DSMT4">
                  <p:embed/>
                  <p:pic>
                    <p:nvPicPr>
                      <p:cNvPr id="13" name="Object 12"/>
                      <p:cNvPicPr/>
                      <p:nvPr/>
                    </p:nvPicPr>
                    <p:blipFill>
                      <a:blip r:embed="rId4"/>
                      <a:stretch>
                        <a:fillRect/>
                      </a:stretch>
                    </p:blipFill>
                    <p:spPr>
                      <a:xfrm>
                        <a:off x="5869713" y="5418600"/>
                        <a:ext cx="562349" cy="410947"/>
                      </a:xfrm>
                      <a:prstGeom prst="rect">
                        <a:avLst/>
                      </a:prstGeom>
                    </p:spPr>
                  </p:pic>
                </p:oleObj>
              </mc:Fallback>
            </mc:AlternateContent>
          </a:graphicData>
        </a:graphic>
      </p:graphicFrame>
      <p:sp>
        <p:nvSpPr>
          <p:cNvPr id="15" name="Right Brace 14"/>
          <p:cNvSpPr/>
          <p:nvPr/>
        </p:nvSpPr>
        <p:spPr>
          <a:xfrm rot="16200000">
            <a:off x="2578831" y="3429548"/>
            <a:ext cx="356572" cy="302814"/>
          </a:xfrm>
          <a:prstGeom prst="rightBrace">
            <a:avLst/>
          </a:prstGeom>
        </p:spPr>
        <p:style>
          <a:lnRef idx="2">
            <a:schemeClr val="accent1"/>
          </a:lnRef>
          <a:fillRef idx="0">
            <a:schemeClr val="accent1"/>
          </a:fillRef>
          <a:effectRef idx="1">
            <a:schemeClr val="accent1"/>
          </a:effectRef>
          <a:fontRef idx="minor">
            <a:schemeClr val="tx1"/>
          </a:fontRef>
        </p:style>
        <p:txBody>
          <a:bodyPr lIns="82935" tIns="41468" rIns="82935" bIns="41468" rtlCol="0" anchor="ctr"/>
          <a:lstStyle/>
          <a:p>
            <a:pPr algn="ctr"/>
            <a:endParaRPr lang="en-US" sz="1633"/>
          </a:p>
        </p:txBody>
      </p:sp>
      <p:graphicFrame>
        <p:nvGraphicFramePr>
          <p:cNvPr id="16" name="Object 15"/>
          <p:cNvGraphicFramePr>
            <a:graphicFrameLocks noChangeAspect="1"/>
          </p:cNvGraphicFramePr>
          <p:nvPr/>
        </p:nvGraphicFramePr>
        <p:xfrm>
          <a:off x="2615041" y="2969640"/>
          <a:ext cx="347040" cy="455040"/>
        </p:xfrm>
        <a:graphic>
          <a:graphicData uri="http://schemas.openxmlformats.org/presentationml/2006/ole">
            <mc:AlternateContent xmlns:mc="http://schemas.openxmlformats.org/markup-compatibility/2006">
              <mc:Choice xmlns:v="urn:schemas-microsoft-com:vml" Requires="v">
                <p:oleObj spid="_x0000_s34896" name="Equation" r:id="rId7" imgW="203200" imgH="266700" progId="Equation.DSMT4">
                  <p:embed/>
                </p:oleObj>
              </mc:Choice>
              <mc:Fallback>
                <p:oleObj name="Equation" r:id="rId7" imgW="203200" imgH="266700" progId="Equation.DSMT4">
                  <p:embed/>
                  <p:pic>
                    <p:nvPicPr>
                      <p:cNvPr id="16" name="Object 15"/>
                      <p:cNvPicPr/>
                      <p:nvPr/>
                    </p:nvPicPr>
                    <p:blipFill>
                      <a:blip r:embed="rId8"/>
                      <a:stretch>
                        <a:fillRect/>
                      </a:stretch>
                    </p:blipFill>
                    <p:spPr>
                      <a:xfrm>
                        <a:off x="2615041" y="2969640"/>
                        <a:ext cx="347040" cy="455040"/>
                      </a:xfrm>
                      <a:prstGeom prst="rect">
                        <a:avLst/>
                      </a:prstGeom>
                    </p:spPr>
                  </p:pic>
                </p:oleObj>
              </mc:Fallback>
            </mc:AlternateContent>
          </a:graphicData>
        </a:graphic>
      </p:graphicFrame>
      <p:sp>
        <p:nvSpPr>
          <p:cNvPr id="17" name="Right Brace 16"/>
          <p:cNvSpPr/>
          <p:nvPr/>
        </p:nvSpPr>
        <p:spPr>
          <a:xfrm rot="16200000">
            <a:off x="4789437" y="3429548"/>
            <a:ext cx="356572" cy="302814"/>
          </a:xfrm>
          <a:prstGeom prst="rightBrace">
            <a:avLst/>
          </a:prstGeom>
        </p:spPr>
        <p:style>
          <a:lnRef idx="2">
            <a:schemeClr val="accent1"/>
          </a:lnRef>
          <a:fillRef idx="0">
            <a:schemeClr val="accent1"/>
          </a:fillRef>
          <a:effectRef idx="1">
            <a:schemeClr val="accent1"/>
          </a:effectRef>
          <a:fontRef idx="minor">
            <a:schemeClr val="tx1"/>
          </a:fontRef>
        </p:style>
        <p:txBody>
          <a:bodyPr lIns="82935" tIns="41468" rIns="82935" bIns="41468" rtlCol="0" anchor="ctr"/>
          <a:lstStyle/>
          <a:p>
            <a:pPr algn="ctr"/>
            <a:endParaRPr lang="en-US" sz="1633"/>
          </a:p>
        </p:txBody>
      </p:sp>
      <p:graphicFrame>
        <p:nvGraphicFramePr>
          <p:cNvPr id="18" name="Object 17"/>
          <p:cNvGraphicFramePr>
            <a:graphicFrameLocks noChangeAspect="1"/>
          </p:cNvGraphicFramePr>
          <p:nvPr/>
        </p:nvGraphicFramePr>
        <p:xfrm>
          <a:off x="4825441" y="2969640"/>
          <a:ext cx="347040" cy="455040"/>
        </p:xfrm>
        <a:graphic>
          <a:graphicData uri="http://schemas.openxmlformats.org/presentationml/2006/ole">
            <mc:AlternateContent xmlns:mc="http://schemas.openxmlformats.org/markup-compatibility/2006">
              <mc:Choice xmlns:v="urn:schemas-microsoft-com:vml" Requires="v">
                <p:oleObj spid="_x0000_s34897" name="Equation" r:id="rId9" imgW="203200" imgH="266700" progId="Equation.DSMT4">
                  <p:embed/>
                </p:oleObj>
              </mc:Choice>
              <mc:Fallback>
                <p:oleObj name="Equation" r:id="rId9" imgW="203200" imgH="266700" progId="Equation.DSMT4">
                  <p:embed/>
                  <p:pic>
                    <p:nvPicPr>
                      <p:cNvPr id="18" name="Object 17"/>
                      <p:cNvPicPr/>
                      <p:nvPr/>
                    </p:nvPicPr>
                    <p:blipFill>
                      <a:blip r:embed="rId10"/>
                      <a:stretch>
                        <a:fillRect/>
                      </a:stretch>
                    </p:blipFill>
                    <p:spPr>
                      <a:xfrm>
                        <a:off x="4825441" y="2969640"/>
                        <a:ext cx="347040" cy="455040"/>
                      </a:xfrm>
                      <a:prstGeom prst="rect">
                        <a:avLst/>
                      </a:prstGeom>
                    </p:spPr>
                  </p:pic>
                </p:oleObj>
              </mc:Fallback>
            </mc:AlternateContent>
          </a:graphicData>
        </a:graphic>
      </p:graphicFrame>
      <p:cxnSp>
        <p:nvCxnSpPr>
          <p:cNvPr id="20" name="Straight Arrow Connector 19"/>
          <p:cNvCxnSpPr/>
          <p:nvPr/>
        </p:nvCxnSpPr>
        <p:spPr>
          <a:xfrm flipV="1">
            <a:off x="219429" y="4101014"/>
            <a:ext cx="7913142" cy="411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166935" y="2386693"/>
            <a:ext cx="2333561" cy="335033"/>
          </a:xfrm>
          <a:prstGeom prst="rect">
            <a:avLst/>
          </a:prstGeom>
          <a:noFill/>
        </p:spPr>
        <p:txBody>
          <a:bodyPr wrap="square" lIns="82935" tIns="41468" rIns="82935" bIns="41468" rtlCol="0">
            <a:spAutoFit/>
          </a:bodyPr>
          <a:lstStyle/>
          <a:p>
            <a:r>
              <a:rPr lang="en-US" sz="1633"/>
              <a:t>G. Wang and J. Ma</a:t>
            </a:r>
          </a:p>
        </p:txBody>
      </p:sp>
      <p:sp>
        <p:nvSpPr>
          <p:cNvPr id="23" name="TextBox 22"/>
          <p:cNvSpPr txBox="1"/>
          <p:nvPr/>
        </p:nvSpPr>
        <p:spPr>
          <a:xfrm>
            <a:off x="5500496" y="2252639"/>
            <a:ext cx="3533792" cy="1591466"/>
          </a:xfrm>
          <a:prstGeom prst="rect">
            <a:avLst/>
          </a:prstGeom>
          <a:noFill/>
        </p:spPr>
        <p:txBody>
          <a:bodyPr wrap="square" lIns="82935" tIns="41468" rIns="82935" bIns="41468" rtlCol="0">
            <a:spAutoFit/>
          </a:bodyPr>
          <a:lstStyle/>
          <a:p>
            <a:pPr algn="just"/>
            <a:r>
              <a:rPr lang="en-US" sz="1633">
                <a:solidFill>
                  <a:srgbClr val="0000FF"/>
                </a:solidFill>
              </a:rPr>
              <a:t>It seems possible to configure Genesis so that it simulates a multi-section undulator without input/output particles&amp;radiations. We use awd and magnets.in file to do the simulation.</a:t>
            </a:r>
          </a:p>
        </p:txBody>
      </p:sp>
    </p:spTree>
    <p:extLst>
      <p:ext uri="{BB962C8B-B14F-4D97-AF65-F5344CB8AC3E}">
        <p14:creationId xmlns:p14="http://schemas.microsoft.com/office/powerpoint/2010/main" val="37545343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236098"/>
            <a:ext cx="2839950" cy="2438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295969"/>
            <a:ext cx="2881272" cy="23186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457200" y="76200"/>
            <a:ext cx="8520072" cy="876300"/>
          </a:xfrm>
        </p:spPr>
        <p:txBody>
          <a:bodyPr/>
          <a:lstStyle/>
          <a:p>
            <a:r>
              <a:rPr lang="en-US" dirty="0"/>
              <a:t>Simulation tools for FEL amplifier</a:t>
            </a:r>
          </a:p>
        </p:txBody>
      </p:sp>
      <p:sp>
        <p:nvSpPr>
          <p:cNvPr id="3" name="Content Placeholder 2"/>
          <p:cNvSpPr>
            <a:spLocks noGrp="1"/>
          </p:cNvSpPr>
          <p:nvPr>
            <p:ph idx="1"/>
          </p:nvPr>
        </p:nvSpPr>
        <p:spPr>
          <a:xfrm>
            <a:off x="93639" y="990600"/>
            <a:ext cx="8901072" cy="4754563"/>
          </a:xfrm>
        </p:spPr>
        <p:txBody>
          <a:bodyPr>
            <a:normAutofit/>
          </a:bodyPr>
          <a:lstStyle/>
          <a:p>
            <a:pPr algn="just"/>
            <a:r>
              <a:rPr lang="en-US" sz="2400" dirty="0"/>
              <a:t>We use GENESIS 1.3 to simulate the amplification process in the FEL amplifier.</a:t>
            </a:r>
          </a:p>
          <a:p>
            <a:pPr algn="just"/>
            <a:r>
              <a:rPr lang="en-US" sz="2400" dirty="0"/>
              <a:t>Following the approach of perturbative trajectories, we run two sets of FEL simulation: one with shot noise plus modulation induced by the ion and the other one with shot noise only. The wave-packet due to the ion is extracted from the difference of the two sets of simulation. The plots are results for 20 MeV electrons.</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27" y="4236098"/>
            <a:ext cx="2974379" cy="2438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7056369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9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98" y="622793"/>
            <a:ext cx="2379362" cy="15982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167435" y="76200"/>
            <a:ext cx="8838392" cy="524822"/>
          </a:xfrm>
        </p:spPr>
        <p:txBody>
          <a:bodyPr>
            <a:noAutofit/>
          </a:bodyPr>
          <a:lstStyle/>
          <a:p>
            <a:r>
              <a:rPr lang="en-US" sz="2400" dirty="0"/>
              <a:t>Simplified Genesis Simulation for 14.6 MeV Electron Beam</a:t>
            </a:r>
            <a:endParaRPr lang="en-US" sz="3200" dirty="0"/>
          </a:p>
        </p:txBody>
      </p:sp>
      <p:pic>
        <p:nvPicPr>
          <p:cNvPr id="5"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86399" y="3622582"/>
            <a:ext cx="3589688" cy="26195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33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771964"/>
            <a:ext cx="3352800" cy="25940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aphicFrame>
        <p:nvGraphicFramePr>
          <p:cNvPr id="7" name="Object 6"/>
          <p:cNvGraphicFramePr>
            <a:graphicFrameLocks noChangeAspect="1"/>
          </p:cNvGraphicFramePr>
          <p:nvPr/>
        </p:nvGraphicFramePr>
        <p:xfrm>
          <a:off x="7010196" y="2410522"/>
          <a:ext cx="1364268" cy="345871"/>
        </p:xfrm>
        <a:graphic>
          <a:graphicData uri="http://schemas.openxmlformats.org/presentationml/2006/ole">
            <mc:AlternateContent xmlns:mc="http://schemas.openxmlformats.org/markup-compatibility/2006">
              <mc:Choice xmlns:v="urn:schemas-microsoft-com:vml" Requires="v">
                <p:oleObj spid="_x0000_s38929" name="Equation" r:id="rId6" imgW="901440" imgH="228600" progId="Equation.DSMT4">
                  <p:embed/>
                </p:oleObj>
              </mc:Choice>
              <mc:Fallback>
                <p:oleObj name="Equation" r:id="rId6" imgW="901440" imgH="228600" progId="Equation.DSMT4">
                  <p:embed/>
                  <p:pic>
                    <p:nvPicPr>
                      <p:cNvPr id="7" name="Object 6"/>
                      <p:cNvPicPr/>
                      <p:nvPr/>
                    </p:nvPicPr>
                    <p:blipFill>
                      <a:blip r:embed="rId7"/>
                      <a:stretch>
                        <a:fillRect/>
                      </a:stretch>
                    </p:blipFill>
                    <p:spPr>
                      <a:xfrm>
                        <a:off x="7010196" y="2410522"/>
                        <a:ext cx="1364268" cy="345871"/>
                      </a:xfrm>
                      <a:prstGeom prst="rect">
                        <a:avLst/>
                      </a:prstGeom>
                    </p:spPr>
                  </p:pic>
                </p:oleObj>
              </mc:Fallback>
            </mc:AlternateContent>
          </a:graphicData>
        </a:graphic>
      </p:graphicFrame>
      <p:pic>
        <p:nvPicPr>
          <p:cNvPr id="10" name="Picture 9"/>
          <p:cNvPicPr>
            <a:picLocks noChangeAspect="1"/>
          </p:cNvPicPr>
          <p:nvPr/>
        </p:nvPicPr>
        <p:blipFill>
          <a:blip r:embed="rId8"/>
          <a:stretch/>
        </p:blipFill>
        <p:spPr>
          <a:xfrm>
            <a:off x="125447" y="2221082"/>
            <a:ext cx="2276264" cy="1646735"/>
          </a:xfrm>
          <a:prstGeom prst="rect">
            <a:avLst/>
          </a:prstGeom>
          <a:ln>
            <a:noFill/>
          </a:ln>
        </p:spPr>
      </p:pic>
      <p:sp>
        <p:nvSpPr>
          <p:cNvPr id="8" name="TextBox 7"/>
          <p:cNvSpPr txBox="1"/>
          <p:nvPr/>
        </p:nvSpPr>
        <p:spPr>
          <a:xfrm>
            <a:off x="6164220" y="1012371"/>
            <a:ext cx="1911694" cy="646331"/>
          </a:xfrm>
          <a:prstGeom prst="rect">
            <a:avLst/>
          </a:prstGeom>
          <a:noFill/>
        </p:spPr>
        <p:txBody>
          <a:bodyPr wrap="square" rtlCol="0">
            <a:spAutoFit/>
          </a:bodyPr>
          <a:lstStyle/>
          <a:p>
            <a:r>
              <a:rPr lang="en-US" dirty="0"/>
              <a:t>Power gain length, 40A</a:t>
            </a:r>
          </a:p>
        </p:txBody>
      </p:sp>
      <p:sp>
        <p:nvSpPr>
          <p:cNvPr id="13" name="TextBox 12"/>
          <p:cNvSpPr txBox="1"/>
          <p:nvPr/>
        </p:nvSpPr>
        <p:spPr>
          <a:xfrm>
            <a:off x="6164220" y="4409114"/>
            <a:ext cx="1752600" cy="523220"/>
          </a:xfrm>
          <a:prstGeom prst="rect">
            <a:avLst/>
          </a:prstGeom>
          <a:noFill/>
        </p:spPr>
        <p:txBody>
          <a:bodyPr wrap="square" rtlCol="0">
            <a:spAutoFit/>
          </a:bodyPr>
          <a:lstStyle/>
          <a:p>
            <a:r>
              <a:rPr lang="en-US" sz="1400" dirty="0"/>
              <a:t>With shot noise to check saturation</a:t>
            </a:r>
          </a:p>
        </p:txBody>
      </p:sp>
      <p:sp>
        <p:nvSpPr>
          <p:cNvPr id="11" name="TextBox 10"/>
          <p:cNvSpPr txBox="1"/>
          <p:nvPr/>
        </p:nvSpPr>
        <p:spPr>
          <a:xfrm>
            <a:off x="61456" y="3975593"/>
            <a:ext cx="5424943" cy="2092881"/>
          </a:xfrm>
          <a:prstGeom prst="rect">
            <a:avLst/>
          </a:prstGeom>
          <a:noFill/>
          <a:ln>
            <a:solidFill>
              <a:schemeClr val="accent1"/>
            </a:solidFill>
          </a:ln>
        </p:spPr>
        <p:txBody>
          <a:bodyPr wrap="square" rtlCol="0">
            <a:spAutoFit/>
          </a:bodyPr>
          <a:lstStyle/>
          <a:p>
            <a:pPr marL="285750" indent="-285750">
              <a:buFont typeface="Arial" panose="020B0604020202020204" pitchFamily="34" charset="0"/>
              <a:buChar char="•"/>
            </a:pPr>
            <a:r>
              <a:rPr lang="en-US" sz="1600" dirty="0"/>
              <a:t>We assume </a:t>
            </a:r>
            <a:r>
              <a:rPr lang="en-US" sz="1600" dirty="0">
                <a:solidFill>
                  <a:srgbClr val="0070C0"/>
                </a:solidFill>
              </a:rPr>
              <a:t>one long </a:t>
            </a:r>
            <a:r>
              <a:rPr lang="en-US" sz="1600" dirty="0" err="1">
                <a:solidFill>
                  <a:srgbClr val="0070C0"/>
                </a:solidFill>
              </a:rPr>
              <a:t>undulator</a:t>
            </a:r>
            <a:r>
              <a:rPr lang="en-US" sz="1600" dirty="0">
                <a:solidFill>
                  <a:srgbClr val="0070C0"/>
                </a:solidFill>
              </a:rPr>
              <a:t> and mismatch </a:t>
            </a:r>
            <a:r>
              <a:rPr lang="en-US" sz="1600" dirty="0"/>
              <a:t>is intentionally introduced to reflect the beam size variation for a three subsection </a:t>
            </a:r>
            <a:r>
              <a:rPr lang="en-US" sz="1600" dirty="0" err="1"/>
              <a:t>undulator</a:t>
            </a:r>
            <a:r>
              <a:rPr lang="en-US" sz="1600" dirty="0"/>
              <a:t>.</a:t>
            </a:r>
          </a:p>
          <a:p>
            <a:pPr marL="285750" indent="-285750">
              <a:buFont typeface="Arial" panose="020B0604020202020204" pitchFamily="34" charset="0"/>
              <a:buChar char="•"/>
            </a:pPr>
            <a:r>
              <a:rPr lang="en-US" sz="1600" dirty="0"/>
              <a:t>The power gain length is about </a:t>
            </a:r>
            <a:r>
              <a:rPr lang="en-US" sz="1600" dirty="0">
                <a:solidFill>
                  <a:srgbClr val="0070C0"/>
                </a:solidFill>
              </a:rPr>
              <a:t>10% longer </a:t>
            </a:r>
            <a:r>
              <a:rPr lang="en-US" sz="1600" dirty="0"/>
              <a:t>than that derived from Ming </a:t>
            </a:r>
            <a:r>
              <a:rPr lang="en-US" sz="1600" dirty="0" err="1"/>
              <a:t>Xie’s</a:t>
            </a:r>
            <a:r>
              <a:rPr lang="en-US" sz="1600" dirty="0"/>
              <a:t> formula.</a:t>
            </a:r>
          </a:p>
          <a:p>
            <a:pPr marL="285750" indent="-285750">
              <a:buFont typeface="Arial" panose="020B0604020202020204" pitchFamily="34" charset="0"/>
              <a:buChar char="•"/>
            </a:pPr>
            <a:r>
              <a:rPr lang="en-US" sz="1600" dirty="0"/>
              <a:t>With a peak current of </a:t>
            </a:r>
            <a:r>
              <a:rPr lang="en-US" sz="1600" dirty="0">
                <a:solidFill>
                  <a:srgbClr val="0070C0"/>
                </a:solidFill>
              </a:rPr>
              <a:t>35A~40A</a:t>
            </a:r>
            <a:r>
              <a:rPr lang="en-US" sz="1600" dirty="0"/>
              <a:t>, we should get a gain of 100~200 for the bunching factor.</a:t>
            </a:r>
          </a:p>
          <a:p>
            <a:pPr marL="285750" indent="-285750">
              <a:buFont typeface="Arial" panose="020B0604020202020204" pitchFamily="34" charset="0"/>
              <a:buChar char="•"/>
            </a:pPr>
            <a:r>
              <a:rPr lang="en-US" sz="1600" dirty="0"/>
              <a:t>Below 40A, the FEL works </a:t>
            </a:r>
            <a:r>
              <a:rPr lang="en-US" sz="1600" dirty="0">
                <a:solidFill>
                  <a:srgbClr val="0070C0"/>
                </a:solidFill>
              </a:rPr>
              <a:t>in the linear regime</a:t>
            </a:r>
            <a:r>
              <a:rPr lang="en-US" sz="1600" dirty="0"/>
              <a:t>.</a:t>
            </a:r>
          </a:p>
        </p:txBody>
      </p:sp>
      <p:pic>
        <p:nvPicPr>
          <p:cNvPr id="6" name="Picture 3"/>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541498" y="754757"/>
            <a:ext cx="3249702" cy="25350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TextBox 11"/>
          <p:cNvSpPr txBox="1"/>
          <p:nvPr/>
        </p:nvSpPr>
        <p:spPr>
          <a:xfrm>
            <a:off x="3346580" y="1012371"/>
            <a:ext cx="1752600" cy="646331"/>
          </a:xfrm>
          <a:prstGeom prst="rect">
            <a:avLst/>
          </a:prstGeom>
          <a:noFill/>
        </p:spPr>
        <p:txBody>
          <a:bodyPr wrap="square" rtlCol="0">
            <a:spAutoFit/>
          </a:bodyPr>
          <a:lstStyle/>
          <a:p>
            <a:r>
              <a:rPr lang="en-US" dirty="0"/>
              <a:t>Bunching factor at ion’s location</a:t>
            </a:r>
          </a:p>
        </p:txBody>
      </p:sp>
    </p:spTree>
    <p:extLst>
      <p:ext uri="{BB962C8B-B14F-4D97-AF65-F5344CB8AC3E}">
        <p14:creationId xmlns:p14="http://schemas.microsoft.com/office/powerpoint/2010/main" val="14890693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090" y="152400"/>
            <a:ext cx="8229600" cy="792162"/>
          </a:xfrm>
        </p:spPr>
        <p:txBody>
          <a:bodyPr/>
          <a:lstStyle/>
          <a:p>
            <a:r>
              <a:rPr lang="en-US" sz="4000" dirty="0"/>
              <a:t>Simulation tools for kicker</a:t>
            </a:r>
          </a:p>
        </p:txBody>
      </p:sp>
      <p:sp>
        <p:nvSpPr>
          <p:cNvPr id="3" name="Content Placeholder 2"/>
          <p:cNvSpPr>
            <a:spLocks noGrp="1"/>
          </p:cNvSpPr>
          <p:nvPr>
            <p:ph idx="1"/>
          </p:nvPr>
        </p:nvSpPr>
        <p:spPr>
          <a:xfrm>
            <a:off x="152400" y="1143000"/>
            <a:ext cx="8839200" cy="4525963"/>
          </a:xfrm>
        </p:spPr>
        <p:txBody>
          <a:bodyPr>
            <a:normAutofit/>
          </a:bodyPr>
          <a:lstStyle/>
          <a:p>
            <a:r>
              <a:rPr lang="en-US" sz="2400" dirty="0"/>
              <a:t>The macro-particles from GENESIS simulation are imported into SPACE for the kicker simulation.</a:t>
            </a:r>
          </a:p>
        </p:txBody>
      </p:sp>
      <p:sp>
        <p:nvSpPr>
          <p:cNvPr id="4" name="TextBox 3"/>
          <p:cNvSpPr txBox="1"/>
          <p:nvPr/>
        </p:nvSpPr>
        <p:spPr>
          <a:xfrm>
            <a:off x="6096000" y="4572000"/>
            <a:ext cx="3007024" cy="1569660"/>
          </a:xfrm>
          <a:prstGeom prst="rect">
            <a:avLst/>
          </a:prstGeom>
          <a:noFill/>
        </p:spPr>
        <p:txBody>
          <a:bodyPr wrap="square" rtlCol="0">
            <a:spAutoFit/>
          </a:bodyPr>
          <a:lstStyle/>
          <a:p>
            <a:pPr algn="just"/>
            <a:r>
              <a:rPr lang="en-US" sz="1600" dirty="0"/>
              <a:t>The evolution of the wave-packet shows similar behavior as that obtained from analytical model, i.e. the wave-packet amplitude increases initially and then starts to decrease. </a:t>
            </a:r>
          </a:p>
        </p:txBody>
      </p:sp>
      <p:sp>
        <p:nvSpPr>
          <p:cNvPr id="10" name="Rectangle 9"/>
          <p:cNvSpPr/>
          <p:nvPr/>
        </p:nvSpPr>
        <p:spPr>
          <a:xfrm>
            <a:off x="5867400" y="838200"/>
            <a:ext cx="2723631" cy="369332"/>
          </a:xfrm>
          <a:prstGeom prst="rect">
            <a:avLst/>
          </a:prstGeom>
        </p:spPr>
        <p:txBody>
          <a:bodyPr wrap="none">
            <a:spAutoFit/>
          </a:bodyPr>
          <a:lstStyle/>
          <a:p>
            <a:r>
              <a:rPr lang="en-US" dirty="0"/>
              <a:t>(© J. Ma, with code SPACE)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046204"/>
            <a:ext cx="3091450" cy="231665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0" y="2046204"/>
            <a:ext cx="3106391" cy="232785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8824" y="2046204"/>
            <a:ext cx="3124200" cy="234119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21" y="4431355"/>
            <a:ext cx="3145879" cy="235744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4242" y="4431355"/>
            <a:ext cx="3054868" cy="2289243"/>
          </a:xfrm>
          <a:prstGeom prst="rect">
            <a:avLst/>
          </a:prstGeom>
        </p:spPr>
      </p:pic>
      <p:sp>
        <p:nvSpPr>
          <p:cNvPr id="11" name="TextBox 10"/>
          <p:cNvSpPr txBox="1"/>
          <p:nvPr/>
        </p:nvSpPr>
        <p:spPr>
          <a:xfrm>
            <a:off x="5562600" y="1600200"/>
            <a:ext cx="3352800" cy="338554"/>
          </a:xfrm>
          <a:prstGeom prst="rect">
            <a:avLst/>
          </a:prstGeom>
          <a:noFill/>
          <a:ln>
            <a:solidFill>
              <a:schemeClr val="accent1"/>
            </a:solidFill>
            <a:prstDash val="lgDash"/>
          </a:ln>
        </p:spPr>
        <p:txBody>
          <a:bodyPr wrap="square" rtlCol="0">
            <a:spAutoFit/>
          </a:bodyPr>
          <a:lstStyle/>
          <a:p>
            <a:r>
              <a:rPr lang="en-US" sz="1600" dirty="0">
                <a:solidFill>
                  <a:schemeClr val="accent1">
                    <a:lumMod val="50000"/>
                  </a:schemeClr>
                </a:solidFill>
              </a:rPr>
              <a:t>Background line density is 2e6/</a:t>
            </a:r>
            <a:r>
              <a:rPr lang="el-GR" sz="1600" dirty="0">
                <a:solidFill>
                  <a:schemeClr val="accent1">
                    <a:lumMod val="50000"/>
                  </a:schemeClr>
                </a:solidFill>
              </a:rPr>
              <a:t>μ</a:t>
            </a:r>
            <a:r>
              <a:rPr lang="en-US" sz="1600" dirty="0">
                <a:solidFill>
                  <a:schemeClr val="accent1">
                    <a:lumMod val="50000"/>
                  </a:schemeClr>
                </a:solidFill>
              </a:rPr>
              <a:t>m.</a:t>
            </a:r>
          </a:p>
        </p:txBody>
      </p:sp>
    </p:spTree>
    <p:extLst>
      <p:ext uri="{BB962C8B-B14F-4D97-AF65-F5344CB8AC3E}">
        <p14:creationId xmlns:p14="http://schemas.microsoft.com/office/powerpoint/2010/main" val="26585167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10600" cy="1143000"/>
          </a:xfrm>
        </p:spPr>
        <p:txBody>
          <a:bodyPr>
            <a:normAutofit fontScale="90000"/>
          </a:bodyPr>
          <a:lstStyle/>
          <a:p>
            <a:r>
              <a:rPr lang="en-US" sz="3600" dirty="0"/>
              <a:t>Start-to-end simulation for the single pass</a:t>
            </a:r>
          </a:p>
        </p:txBody>
      </p:sp>
      <p:sp>
        <p:nvSpPr>
          <p:cNvPr id="3" name="Content Placeholder 2"/>
          <p:cNvSpPr>
            <a:spLocks noGrp="1"/>
          </p:cNvSpPr>
          <p:nvPr>
            <p:ph idx="1"/>
          </p:nvPr>
        </p:nvSpPr>
        <p:spPr>
          <a:xfrm>
            <a:off x="0" y="1022866"/>
            <a:ext cx="8991600" cy="762000"/>
          </a:xfrm>
        </p:spPr>
        <p:txBody>
          <a:bodyPr>
            <a:normAutofit/>
          </a:bodyPr>
          <a:lstStyle/>
          <a:p>
            <a:r>
              <a:rPr lang="en-US" sz="2400" dirty="0"/>
              <a:t>One example of start-to-end simulation (to cool 40 GeV Au)</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946" y="1926905"/>
            <a:ext cx="2466975" cy="205908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6946" y="1926905"/>
            <a:ext cx="2618792" cy="21426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4876" y="4230011"/>
            <a:ext cx="2670862" cy="20591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1146" y="4192689"/>
            <a:ext cx="2770454" cy="21319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ight Arrow 3"/>
          <p:cNvSpPr/>
          <p:nvPr/>
        </p:nvSpPr>
        <p:spPr>
          <a:xfrm>
            <a:off x="2896921" y="2956449"/>
            <a:ext cx="200025" cy="1896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5840146" y="5108783"/>
            <a:ext cx="200025" cy="1896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68146" y="1469705"/>
            <a:ext cx="1447800" cy="369332"/>
          </a:xfrm>
          <a:prstGeom prst="rect">
            <a:avLst/>
          </a:prstGeom>
          <a:noFill/>
        </p:spPr>
        <p:txBody>
          <a:bodyPr wrap="square" rtlCol="0">
            <a:spAutoFit/>
          </a:bodyPr>
          <a:lstStyle/>
          <a:p>
            <a:r>
              <a:rPr lang="en-US" dirty="0"/>
              <a:t>Modulator</a:t>
            </a:r>
          </a:p>
        </p:txBody>
      </p:sp>
      <p:sp>
        <p:nvSpPr>
          <p:cNvPr id="11" name="TextBox 10"/>
          <p:cNvSpPr txBox="1"/>
          <p:nvPr/>
        </p:nvSpPr>
        <p:spPr>
          <a:xfrm>
            <a:off x="4011346" y="1480591"/>
            <a:ext cx="1219200" cy="369332"/>
          </a:xfrm>
          <a:prstGeom prst="rect">
            <a:avLst/>
          </a:prstGeom>
          <a:noFill/>
        </p:spPr>
        <p:txBody>
          <a:bodyPr wrap="square" rtlCol="0">
            <a:spAutoFit/>
          </a:bodyPr>
          <a:lstStyle/>
          <a:p>
            <a:r>
              <a:rPr lang="en-US" dirty="0"/>
              <a:t>Amplifier</a:t>
            </a:r>
          </a:p>
        </p:txBody>
      </p:sp>
      <p:sp>
        <p:nvSpPr>
          <p:cNvPr id="12" name="TextBox 11"/>
          <p:cNvSpPr txBox="1"/>
          <p:nvPr/>
        </p:nvSpPr>
        <p:spPr>
          <a:xfrm>
            <a:off x="7211746" y="3616662"/>
            <a:ext cx="1066800" cy="369332"/>
          </a:xfrm>
          <a:prstGeom prst="rect">
            <a:avLst/>
          </a:prstGeom>
          <a:noFill/>
        </p:spPr>
        <p:txBody>
          <a:bodyPr wrap="square" rtlCol="0">
            <a:spAutoFit/>
          </a:bodyPr>
          <a:lstStyle/>
          <a:p>
            <a:r>
              <a:rPr lang="en-US" dirty="0"/>
              <a:t>Kicker</a:t>
            </a:r>
          </a:p>
        </p:txBody>
      </p:sp>
      <p:sp>
        <p:nvSpPr>
          <p:cNvPr id="13" name="Rectangle 12"/>
          <p:cNvSpPr/>
          <p:nvPr/>
        </p:nvSpPr>
        <p:spPr>
          <a:xfrm>
            <a:off x="2510737" y="653534"/>
            <a:ext cx="4970490" cy="369332"/>
          </a:xfrm>
          <a:prstGeom prst="rect">
            <a:avLst/>
          </a:prstGeom>
        </p:spPr>
        <p:txBody>
          <a:bodyPr wrap="square">
            <a:spAutoFit/>
          </a:bodyPr>
          <a:lstStyle/>
          <a:p>
            <a:r>
              <a:rPr lang="en-US" dirty="0"/>
              <a:t>(© J. Ma, with code SPACE and GENESIS)</a:t>
            </a:r>
          </a:p>
        </p:txBody>
      </p:sp>
    </p:spTree>
    <p:extLst>
      <p:ext uri="{BB962C8B-B14F-4D97-AF65-F5344CB8AC3E}">
        <p14:creationId xmlns:p14="http://schemas.microsoft.com/office/powerpoint/2010/main" val="27612095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66800"/>
          </a:xfrm>
        </p:spPr>
        <p:txBody>
          <a:bodyPr/>
          <a:lstStyle/>
          <a:p>
            <a:r>
              <a:rPr lang="en-US" sz="3200" dirty="0"/>
              <a:t>Simulation tools for predicting the influences of </a:t>
            </a:r>
            <a:r>
              <a:rPr lang="en-US" sz="3200" dirty="0" err="1"/>
              <a:t>CeC</a:t>
            </a:r>
            <a:r>
              <a:rPr lang="en-US" sz="3200" dirty="0"/>
              <a:t> to a circulating ion beam II</a:t>
            </a:r>
            <a:endParaRPr lang="en-US" dirty="0"/>
          </a:p>
        </p:txBody>
      </p:sp>
      <p:sp>
        <p:nvSpPr>
          <p:cNvPr id="3" name="Content Placeholder 2"/>
          <p:cNvSpPr>
            <a:spLocks noGrp="1"/>
          </p:cNvSpPr>
          <p:nvPr>
            <p:ph idx="1"/>
          </p:nvPr>
        </p:nvSpPr>
        <p:spPr/>
        <p:txBody>
          <a:bodyPr>
            <a:normAutofit/>
          </a:bodyPr>
          <a:lstStyle/>
          <a:p>
            <a:r>
              <a:rPr lang="en-US" sz="2400" dirty="0"/>
              <a:t>Assuming the ion density does not vary significantly over the width of the wave-packet</a:t>
            </a:r>
          </a:p>
          <a:p>
            <a:endParaRPr lang="en-US" sz="2400" dirty="0"/>
          </a:p>
          <a:p>
            <a:endParaRPr lang="en-US" sz="2400" dirty="0"/>
          </a:p>
          <a:p>
            <a:endParaRPr lang="en-US" sz="2400" dirty="0"/>
          </a:p>
          <a:p>
            <a:r>
              <a:rPr lang="en-US" sz="2400" dirty="0"/>
              <a:t>The one-turn energy kick due to </a:t>
            </a:r>
            <a:r>
              <a:rPr lang="en-US" sz="2400" dirty="0" err="1"/>
              <a:t>CeC</a:t>
            </a:r>
            <a:r>
              <a:rPr lang="en-US" sz="2400" dirty="0"/>
              <a:t> is</a:t>
            </a: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nvGraphicFramePr>
        <p:xfrm>
          <a:off x="850900" y="2438400"/>
          <a:ext cx="7440613" cy="914400"/>
        </p:xfrm>
        <a:graphic>
          <a:graphicData uri="http://schemas.openxmlformats.org/presentationml/2006/ole">
            <mc:AlternateContent xmlns:mc="http://schemas.openxmlformats.org/markup-compatibility/2006">
              <mc:Choice xmlns:v="urn:schemas-microsoft-com:vml" Requires="v">
                <p:oleObj spid="_x0000_s64549" name="Equation" r:id="rId3" imgW="4431960" imgH="545760" progId="Equation.DSMT4">
                  <p:embed/>
                </p:oleObj>
              </mc:Choice>
              <mc:Fallback>
                <p:oleObj name="Equation" r:id="rId3" imgW="4431960" imgH="545760" progId="Equation.DSMT4">
                  <p:embed/>
                  <p:pic>
                    <p:nvPicPr>
                      <p:cNvPr id="5" name="Object 4"/>
                      <p:cNvPicPr>
                        <a:picLocks noChangeAspect="1" noChangeArrowheads="1"/>
                      </p:cNvPicPr>
                      <p:nvPr/>
                    </p:nvPicPr>
                    <p:blipFill>
                      <a:blip r:embed="rId4"/>
                      <a:srcRect/>
                      <a:stretch>
                        <a:fillRect/>
                      </a:stretch>
                    </p:blipFill>
                    <p:spPr bwMode="auto">
                      <a:xfrm>
                        <a:off x="850900" y="2438400"/>
                        <a:ext cx="7440613" cy="914400"/>
                      </a:xfrm>
                      <a:prstGeom prst="rect">
                        <a:avLst/>
                      </a:prstGeom>
                      <a:noFill/>
                    </p:spPr>
                  </p:pic>
                </p:oleObj>
              </mc:Fallback>
            </mc:AlternateContent>
          </a:graphicData>
        </a:graphic>
      </p:graphicFrame>
      <p:graphicFrame>
        <p:nvGraphicFramePr>
          <p:cNvPr id="6" name="Object 5"/>
          <p:cNvGraphicFramePr>
            <a:graphicFrameLocks noChangeAspect="1"/>
          </p:cNvGraphicFramePr>
          <p:nvPr/>
        </p:nvGraphicFramePr>
        <p:xfrm>
          <a:off x="838200" y="4419600"/>
          <a:ext cx="6995160" cy="685800"/>
        </p:xfrm>
        <a:graphic>
          <a:graphicData uri="http://schemas.openxmlformats.org/presentationml/2006/ole">
            <mc:AlternateContent xmlns:mc="http://schemas.openxmlformats.org/markup-compatibility/2006">
              <mc:Choice xmlns:v="urn:schemas-microsoft-com:vml" Requires="v">
                <p:oleObj spid="_x0000_s64550" name="Equation" r:id="rId5" imgW="4533840" imgH="444240" progId="Equation.DSMT4">
                  <p:embed/>
                </p:oleObj>
              </mc:Choice>
              <mc:Fallback>
                <p:oleObj name="Equation" r:id="rId5" imgW="4533840" imgH="444240" progId="Equation.DSMT4">
                  <p:embed/>
                  <p:pic>
                    <p:nvPicPr>
                      <p:cNvPr id="6" name="Object 5"/>
                      <p:cNvPicPr/>
                      <p:nvPr/>
                    </p:nvPicPr>
                    <p:blipFill>
                      <a:blip r:embed="rId6"/>
                      <a:stretch>
                        <a:fillRect/>
                      </a:stretch>
                    </p:blipFill>
                    <p:spPr>
                      <a:xfrm>
                        <a:off x="838200" y="4419600"/>
                        <a:ext cx="6995160" cy="685800"/>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4572000" y="5349551"/>
          <a:ext cx="3566518" cy="685800"/>
        </p:xfrm>
        <a:graphic>
          <a:graphicData uri="http://schemas.openxmlformats.org/presentationml/2006/ole">
            <mc:AlternateContent xmlns:mc="http://schemas.openxmlformats.org/markup-compatibility/2006">
              <mc:Choice xmlns:v="urn:schemas-microsoft-com:vml" Requires="v">
                <p:oleObj spid="_x0000_s64551" name="Equation" r:id="rId7" imgW="2311200" imgH="444240" progId="Equation.DSMT4">
                  <p:embed/>
                </p:oleObj>
              </mc:Choice>
              <mc:Fallback>
                <p:oleObj name="Equation" r:id="rId7" imgW="2311200" imgH="444240" progId="Equation.DSMT4">
                  <p:embed/>
                  <p:pic>
                    <p:nvPicPr>
                      <p:cNvPr id="7" name="Object 6"/>
                      <p:cNvPicPr/>
                      <p:nvPr/>
                    </p:nvPicPr>
                    <p:blipFill>
                      <a:blip r:embed="rId8"/>
                      <a:stretch>
                        <a:fillRect/>
                      </a:stretch>
                    </p:blipFill>
                    <p:spPr>
                      <a:xfrm>
                        <a:off x="4572000" y="5349551"/>
                        <a:ext cx="3566518" cy="685800"/>
                      </a:xfrm>
                      <a:prstGeom prst="rect">
                        <a:avLst/>
                      </a:prstGeom>
                    </p:spPr>
                  </p:pic>
                </p:oleObj>
              </mc:Fallback>
            </mc:AlternateContent>
          </a:graphicData>
        </a:graphic>
      </p:graphicFrame>
      <p:sp>
        <p:nvSpPr>
          <p:cNvPr id="8" name="TextBox 7"/>
          <p:cNvSpPr txBox="1"/>
          <p:nvPr/>
        </p:nvSpPr>
        <p:spPr>
          <a:xfrm>
            <a:off x="762000" y="5349551"/>
            <a:ext cx="3810000" cy="646331"/>
          </a:xfrm>
          <a:prstGeom prst="rect">
            <a:avLst/>
          </a:prstGeom>
          <a:noFill/>
        </p:spPr>
        <p:txBody>
          <a:bodyPr wrap="square" rtlCol="0">
            <a:spAutoFit/>
          </a:bodyPr>
          <a:lstStyle/>
          <a:p>
            <a:r>
              <a:rPr lang="en-US" dirty="0"/>
              <a:t>Diffusive kick induced by neighbor electrons, i.e. electrons’ shot noise</a:t>
            </a:r>
          </a:p>
        </p:txBody>
      </p:sp>
    </p:spTree>
    <p:extLst>
      <p:ext uri="{BB962C8B-B14F-4D97-AF65-F5344CB8AC3E}">
        <p14:creationId xmlns:p14="http://schemas.microsoft.com/office/powerpoint/2010/main" val="19260979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090" y="152400"/>
            <a:ext cx="8229600" cy="990600"/>
          </a:xfrm>
        </p:spPr>
        <p:txBody>
          <a:bodyPr/>
          <a:lstStyle/>
          <a:p>
            <a:r>
              <a:rPr lang="en-US" sz="3200" dirty="0"/>
              <a:t>Simulation tools for predicting the influences of </a:t>
            </a:r>
            <a:r>
              <a:rPr lang="en-US" sz="3200" dirty="0" err="1"/>
              <a:t>CeC</a:t>
            </a:r>
            <a:r>
              <a:rPr lang="en-US" sz="3200" dirty="0"/>
              <a:t> to a circulating ion beam I</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09783"/>
            <a:ext cx="8001000" cy="1381017"/>
          </a:xfrm>
          <a:prstGeom prst="rect">
            <a:avLst/>
          </a:prstGeom>
          <a:noFill/>
          <a:ln>
            <a:noFill/>
          </a:ln>
        </p:spPr>
      </p:pic>
      <p:sp>
        <p:nvSpPr>
          <p:cNvPr id="5" name="TextBox 4"/>
          <p:cNvSpPr txBox="1"/>
          <p:nvPr/>
        </p:nvSpPr>
        <p:spPr>
          <a:xfrm>
            <a:off x="273697" y="2595465"/>
            <a:ext cx="3581400" cy="381000"/>
          </a:xfrm>
          <a:prstGeom prst="rect">
            <a:avLst/>
          </a:prstGeom>
          <a:noFill/>
        </p:spPr>
        <p:txBody>
          <a:bodyPr wrap="square" rtlCol="0">
            <a:spAutoFit/>
          </a:bodyPr>
          <a:lstStyle/>
          <a:p>
            <a:r>
              <a:rPr lang="en-US" dirty="0"/>
              <a:t>Energy kicks from </a:t>
            </a:r>
            <a:r>
              <a:rPr lang="en-US" dirty="0" err="1"/>
              <a:t>CeC</a:t>
            </a:r>
            <a:r>
              <a:rPr lang="en-US" dirty="0"/>
              <a:t> is </a:t>
            </a:r>
          </a:p>
        </p:txBody>
      </p:sp>
      <p:graphicFrame>
        <p:nvGraphicFramePr>
          <p:cNvPr id="6" name="Object 5"/>
          <p:cNvGraphicFramePr>
            <a:graphicFrameLocks noChangeAspect="1"/>
          </p:cNvGraphicFramePr>
          <p:nvPr/>
        </p:nvGraphicFramePr>
        <p:xfrm>
          <a:off x="3016897" y="2635329"/>
          <a:ext cx="1939090" cy="341136"/>
        </p:xfrm>
        <a:graphic>
          <a:graphicData uri="http://schemas.openxmlformats.org/presentationml/2006/ole">
            <mc:AlternateContent xmlns:mc="http://schemas.openxmlformats.org/markup-compatibility/2006">
              <mc:Choice xmlns:v="urn:schemas-microsoft-com:vml" Requires="v">
                <p:oleObj spid="_x0000_s63561" name="Equation" r:id="rId4" imgW="1371600" imgH="241200" progId="Equation.DSMT4">
                  <p:embed/>
                </p:oleObj>
              </mc:Choice>
              <mc:Fallback>
                <p:oleObj name="Equation" r:id="rId4" imgW="1371600" imgH="241200" progId="Equation.DSMT4">
                  <p:embed/>
                  <p:pic>
                    <p:nvPicPr>
                      <p:cNvPr id="6" name="Object 5"/>
                      <p:cNvPicPr/>
                      <p:nvPr/>
                    </p:nvPicPr>
                    <p:blipFill>
                      <a:blip r:embed="rId5"/>
                      <a:stretch>
                        <a:fillRect/>
                      </a:stretch>
                    </p:blipFill>
                    <p:spPr>
                      <a:xfrm>
                        <a:off x="3016897" y="2635329"/>
                        <a:ext cx="1939090" cy="341136"/>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4437484" y="3112532"/>
          <a:ext cx="2580409" cy="381000"/>
        </p:xfrm>
        <a:graphic>
          <a:graphicData uri="http://schemas.openxmlformats.org/presentationml/2006/ole">
            <mc:AlternateContent xmlns:mc="http://schemas.openxmlformats.org/markup-compatibility/2006">
              <mc:Choice xmlns:v="urn:schemas-microsoft-com:vml" Requires="v">
                <p:oleObj spid="_x0000_s63562" name="Equation" r:id="rId6" imgW="1892160" imgH="279360" progId="Equation.DSMT4">
                  <p:embed/>
                </p:oleObj>
              </mc:Choice>
              <mc:Fallback>
                <p:oleObj name="Equation" r:id="rId6" imgW="1892160" imgH="279360" progId="Equation.DSMT4">
                  <p:embed/>
                  <p:pic>
                    <p:nvPicPr>
                      <p:cNvPr id="7" name="Object 6"/>
                      <p:cNvPicPr/>
                      <p:nvPr/>
                    </p:nvPicPr>
                    <p:blipFill>
                      <a:blip r:embed="rId7"/>
                      <a:stretch>
                        <a:fillRect/>
                      </a:stretch>
                    </p:blipFill>
                    <p:spPr>
                      <a:xfrm>
                        <a:off x="4437484" y="3112532"/>
                        <a:ext cx="2580409" cy="381000"/>
                      </a:xfrm>
                      <a:prstGeom prst="rect">
                        <a:avLst/>
                      </a:prstGeom>
                    </p:spPr>
                  </p:pic>
                </p:oleObj>
              </mc:Fallback>
            </mc:AlternateContent>
          </a:graphicData>
        </a:graphic>
      </p:graphicFrame>
      <p:sp>
        <p:nvSpPr>
          <p:cNvPr id="8" name="TextBox 7"/>
          <p:cNvSpPr txBox="1"/>
          <p:nvPr/>
        </p:nvSpPr>
        <p:spPr>
          <a:xfrm>
            <a:off x="264366" y="3124200"/>
            <a:ext cx="5105400" cy="369332"/>
          </a:xfrm>
          <a:prstGeom prst="rect">
            <a:avLst/>
          </a:prstGeom>
          <a:noFill/>
        </p:spPr>
        <p:txBody>
          <a:bodyPr wrap="square" rtlCol="0">
            <a:spAutoFit/>
          </a:bodyPr>
          <a:lstStyle/>
          <a:p>
            <a:r>
              <a:rPr lang="en-US" dirty="0"/>
              <a:t>Coherent kick induced by the ion itself</a:t>
            </a:r>
          </a:p>
        </p:txBody>
      </p:sp>
      <p:sp>
        <p:nvSpPr>
          <p:cNvPr id="9" name="TextBox 8"/>
          <p:cNvSpPr txBox="1"/>
          <p:nvPr/>
        </p:nvSpPr>
        <p:spPr>
          <a:xfrm>
            <a:off x="304800" y="3505200"/>
            <a:ext cx="8610600" cy="646331"/>
          </a:xfrm>
          <a:prstGeom prst="rect">
            <a:avLst/>
          </a:prstGeom>
          <a:noFill/>
        </p:spPr>
        <p:txBody>
          <a:bodyPr wrap="square" rtlCol="0">
            <a:spAutoFit/>
          </a:bodyPr>
          <a:lstStyle/>
          <a:p>
            <a:r>
              <a:rPr lang="en-US" dirty="0"/>
              <a:t>Incoherent kick induced by the neighbor ions (using the Gaussian profile as obtained by quadratic expansion of FEL eigenvalues)</a:t>
            </a:r>
          </a:p>
        </p:txBody>
      </p:sp>
      <p:graphicFrame>
        <p:nvGraphicFramePr>
          <p:cNvPr id="11" name="Object 10"/>
          <p:cNvGraphicFramePr>
            <a:graphicFrameLocks noChangeAspect="1"/>
          </p:cNvGraphicFramePr>
          <p:nvPr/>
        </p:nvGraphicFramePr>
        <p:xfrm>
          <a:off x="1371600" y="4137535"/>
          <a:ext cx="5867400" cy="785773"/>
        </p:xfrm>
        <a:graphic>
          <a:graphicData uri="http://schemas.openxmlformats.org/presentationml/2006/ole">
            <mc:AlternateContent xmlns:mc="http://schemas.openxmlformats.org/markup-compatibility/2006">
              <mc:Choice xmlns:v="urn:schemas-microsoft-com:vml" Requires="v">
                <p:oleObj spid="_x0000_s63563" name="Equation" r:id="rId8" imgW="4546440" imgH="609480" progId="Equation.DSMT4">
                  <p:embed/>
                </p:oleObj>
              </mc:Choice>
              <mc:Fallback>
                <p:oleObj name="Equation" r:id="rId8" imgW="4546440" imgH="609480" progId="Equation.DSMT4">
                  <p:embed/>
                  <p:pic>
                    <p:nvPicPr>
                      <p:cNvPr id="11" name="Object 10"/>
                      <p:cNvPicPr/>
                      <p:nvPr/>
                    </p:nvPicPr>
                    <p:blipFill>
                      <a:blip r:embed="rId9"/>
                      <a:stretch>
                        <a:fillRect/>
                      </a:stretch>
                    </p:blipFill>
                    <p:spPr>
                      <a:xfrm>
                        <a:off x="1371600" y="4137535"/>
                        <a:ext cx="5867400" cy="785773"/>
                      </a:xfrm>
                      <a:prstGeom prst="rect">
                        <a:avLst/>
                      </a:prstGeom>
                    </p:spPr>
                  </p:pic>
                </p:oleObj>
              </mc:Fallback>
            </mc:AlternateContent>
          </a:graphicData>
        </a:graphic>
      </p:graphicFrame>
      <p:sp>
        <p:nvSpPr>
          <p:cNvPr id="12" name="TextBox 11"/>
          <p:cNvSpPr txBox="1"/>
          <p:nvPr/>
        </p:nvSpPr>
        <p:spPr>
          <a:xfrm>
            <a:off x="374780" y="5410200"/>
            <a:ext cx="8610600" cy="646331"/>
          </a:xfrm>
          <a:prstGeom prst="rect">
            <a:avLst/>
          </a:prstGeom>
          <a:noFill/>
        </p:spPr>
        <p:txBody>
          <a:bodyPr wrap="square" rtlCol="0">
            <a:spAutoFit/>
          </a:bodyPr>
          <a:lstStyle/>
          <a:p>
            <a:pPr algn="just"/>
            <a:r>
              <a:rPr lang="en-US" dirty="0"/>
              <a:t>Since there is no correlation between any successive incoherent kicks, one can use a random kick to represent the incoherent kicks</a:t>
            </a:r>
          </a:p>
        </p:txBody>
      </p:sp>
      <p:graphicFrame>
        <p:nvGraphicFramePr>
          <p:cNvPr id="14" name="Object 13"/>
          <p:cNvGraphicFramePr>
            <a:graphicFrameLocks noChangeAspect="1"/>
          </p:cNvGraphicFramePr>
          <p:nvPr/>
        </p:nvGraphicFramePr>
        <p:xfrm>
          <a:off x="1676400" y="6056531"/>
          <a:ext cx="3904446" cy="761036"/>
        </p:xfrm>
        <a:graphic>
          <a:graphicData uri="http://schemas.openxmlformats.org/presentationml/2006/ole">
            <mc:AlternateContent xmlns:mc="http://schemas.openxmlformats.org/markup-compatibility/2006">
              <mc:Choice xmlns:v="urn:schemas-microsoft-com:vml" Requires="v">
                <p:oleObj spid="_x0000_s63564" name="Equation" r:id="rId10" imgW="2997000" imgH="583920" progId="Equation.DSMT4">
                  <p:embed/>
                </p:oleObj>
              </mc:Choice>
              <mc:Fallback>
                <p:oleObj name="Equation" r:id="rId10" imgW="2997000" imgH="583920" progId="Equation.DSMT4">
                  <p:embed/>
                  <p:pic>
                    <p:nvPicPr>
                      <p:cNvPr id="14" name="Object 13"/>
                      <p:cNvPicPr/>
                      <p:nvPr/>
                    </p:nvPicPr>
                    <p:blipFill>
                      <a:blip r:embed="rId11"/>
                      <a:stretch>
                        <a:fillRect/>
                      </a:stretch>
                    </p:blipFill>
                    <p:spPr>
                      <a:xfrm>
                        <a:off x="1676400" y="6056531"/>
                        <a:ext cx="3904446" cy="761036"/>
                      </a:xfrm>
                      <a:prstGeom prst="rect">
                        <a:avLst/>
                      </a:prstGeom>
                    </p:spPr>
                  </p:pic>
                </p:oleObj>
              </mc:Fallback>
            </mc:AlternateContent>
          </a:graphicData>
        </a:graphic>
      </p:graphicFrame>
      <p:graphicFrame>
        <p:nvGraphicFramePr>
          <p:cNvPr id="15" name="Object 14"/>
          <p:cNvGraphicFramePr>
            <a:graphicFrameLocks noChangeAspect="1"/>
          </p:cNvGraphicFramePr>
          <p:nvPr/>
        </p:nvGraphicFramePr>
        <p:xfrm>
          <a:off x="6248400" y="6256586"/>
          <a:ext cx="1371600" cy="482600"/>
        </p:xfrm>
        <a:graphic>
          <a:graphicData uri="http://schemas.openxmlformats.org/presentationml/2006/ole">
            <mc:AlternateContent xmlns:mc="http://schemas.openxmlformats.org/markup-compatibility/2006">
              <mc:Choice xmlns:v="urn:schemas-microsoft-com:vml" Requires="v">
                <p:oleObj spid="_x0000_s63565" name="Equation" r:id="rId12" imgW="1371600" imgH="482400" progId="Equation.DSMT4">
                  <p:embed/>
                </p:oleObj>
              </mc:Choice>
              <mc:Fallback>
                <p:oleObj name="Equation" r:id="rId12" imgW="1371600" imgH="482400" progId="Equation.DSMT4">
                  <p:embed/>
                  <p:pic>
                    <p:nvPicPr>
                      <p:cNvPr id="15" name="Object 14"/>
                      <p:cNvPicPr/>
                      <p:nvPr/>
                    </p:nvPicPr>
                    <p:blipFill>
                      <a:blip r:embed="rId13"/>
                      <a:stretch>
                        <a:fillRect/>
                      </a:stretch>
                    </p:blipFill>
                    <p:spPr>
                      <a:xfrm>
                        <a:off x="6248400" y="6256586"/>
                        <a:ext cx="1371600" cy="482600"/>
                      </a:xfrm>
                      <a:prstGeom prst="rect">
                        <a:avLst/>
                      </a:prstGeom>
                    </p:spPr>
                  </p:pic>
                </p:oleObj>
              </mc:Fallback>
            </mc:AlternateContent>
          </a:graphicData>
        </a:graphic>
      </p:graphicFrame>
      <p:sp>
        <p:nvSpPr>
          <p:cNvPr id="16" name="TextBox 15"/>
          <p:cNvSpPr txBox="1"/>
          <p:nvPr/>
        </p:nvSpPr>
        <p:spPr>
          <a:xfrm>
            <a:off x="5867400" y="5825698"/>
            <a:ext cx="2514600" cy="461665"/>
          </a:xfrm>
          <a:prstGeom prst="rect">
            <a:avLst/>
          </a:prstGeom>
          <a:noFill/>
        </p:spPr>
        <p:txBody>
          <a:bodyPr wrap="square" rtlCol="0">
            <a:spAutoFit/>
          </a:bodyPr>
          <a:lstStyle/>
          <a:p>
            <a:r>
              <a:rPr lang="en-US" sz="1200" dirty="0"/>
              <a:t>For a random number uniformly distributed between -1 and 1</a:t>
            </a:r>
          </a:p>
        </p:txBody>
      </p:sp>
      <p:graphicFrame>
        <p:nvGraphicFramePr>
          <p:cNvPr id="3" name="Object 2"/>
          <p:cNvGraphicFramePr>
            <a:graphicFrameLocks/>
          </p:cNvGraphicFramePr>
          <p:nvPr/>
        </p:nvGraphicFramePr>
        <p:xfrm>
          <a:off x="457200" y="5029200"/>
          <a:ext cx="8419680" cy="381000"/>
        </p:xfrm>
        <a:graphic>
          <a:graphicData uri="http://schemas.openxmlformats.org/presentationml/2006/ole">
            <mc:AlternateContent xmlns:mc="http://schemas.openxmlformats.org/markup-compatibility/2006">
              <mc:Choice xmlns:v="urn:schemas-microsoft-com:vml" Requires="v">
                <p:oleObj spid="_x0000_s63566" name="Equation" r:id="rId14" imgW="5613120" imgH="253800" progId="Equation.DSMT4">
                  <p:embed/>
                </p:oleObj>
              </mc:Choice>
              <mc:Fallback>
                <p:oleObj name="Equation" r:id="rId14" imgW="5613120" imgH="253800" progId="Equation.DSMT4">
                  <p:embed/>
                  <p:pic>
                    <p:nvPicPr>
                      <p:cNvPr id="3" name="Object 2"/>
                      <p:cNvPicPr/>
                      <p:nvPr/>
                    </p:nvPicPr>
                    <p:blipFill>
                      <a:blip r:embed="rId15"/>
                      <a:stretch>
                        <a:fillRect/>
                      </a:stretch>
                    </p:blipFill>
                    <p:spPr>
                      <a:xfrm>
                        <a:off x="457200" y="5029200"/>
                        <a:ext cx="8419680" cy="381000"/>
                      </a:xfrm>
                      <a:prstGeom prst="rect">
                        <a:avLst/>
                      </a:prstGeom>
                      <a:ln>
                        <a:solidFill>
                          <a:schemeClr val="accent1"/>
                        </a:solidFill>
                        <a:prstDash val="lgDash"/>
                      </a:ln>
                    </p:spPr>
                  </p:pic>
                </p:oleObj>
              </mc:Fallback>
            </mc:AlternateContent>
          </a:graphicData>
        </a:graphic>
      </p:graphicFrame>
    </p:spTree>
    <p:extLst>
      <p:ext uri="{BB962C8B-B14F-4D97-AF65-F5344CB8AC3E}">
        <p14:creationId xmlns:p14="http://schemas.microsoft.com/office/powerpoint/2010/main" val="3582732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762000"/>
          </a:xfrm>
        </p:spPr>
        <p:txBody>
          <a:bodyPr>
            <a:normAutofit fontScale="90000"/>
          </a:bodyPr>
          <a:lstStyle/>
          <a:p>
            <a:r>
              <a:rPr lang="en-US" sz="3600" dirty="0"/>
              <a:t>Analytical Tools for the Modulation Process I</a:t>
            </a:r>
          </a:p>
        </p:txBody>
      </p:sp>
      <p:sp>
        <p:nvSpPr>
          <p:cNvPr id="3" name="Content Placeholder 2"/>
          <p:cNvSpPr>
            <a:spLocks noGrp="1"/>
          </p:cNvSpPr>
          <p:nvPr>
            <p:ph idx="1"/>
          </p:nvPr>
        </p:nvSpPr>
        <p:spPr>
          <a:xfrm>
            <a:off x="152400" y="1066800"/>
            <a:ext cx="8915400" cy="5486400"/>
          </a:xfrm>
        </p:spPr>
        <p:txBody>
          <a:bodyPr>
            <a:normAutofit/>
          </a:bodyPr>
          <a:lstStyle/>
          <a:p>
            <a:r>
              <a:rPr lang="en-US" sz="2400" dirty="0"/>
              <a:t>Cold </a:t>
            </a:r>
            <a:r>
              <a:rPr lang="en-US" sz="2400" dirty="0">
                <a:solidFill>
                  <a:srgbClr val="00B0F0"/>
                </a:solidFill>
              </a:rPr>
              <a:t>uniform</a:t>
            </a:r>
            <a:r>
              <a:rPr lang="en-US" sz="2400" dirty="0"/>
              <a:t> electron beam (© V.N. Litvinenko)</a:t>
            </a:r>
          </a:p>
          <a:p>
            <a:pPr lvl="1"/>
            <a:r>
              <a:rPr lang="en-US" sz="2400" dirty="0"/>
              <a:t>Density modulation: </a:t>
            </a:r>
          </a:p>
          <a:p>
            <a:pPr lvl="1"/>
            <a:endParaRPr lang="en-US" sz="2400" dirty="0"/>
          </a:p>
          <a:p>
            <a:pPr lvl="1"/>
            <a:r>
              <a:rPr lang="en-US" sz="2400" dirty="0"/>
              <a:t>Energy modulation (                ):</a:t>
            </a:r>
          </a:p>
          <a:p>
            <a:pPr marL="457200" lvl="1" indent="0">
              <a:buNone/>
            </a:pPr>
            <a:endParaRPr lang="en-US" sz="2400" dirty="0"/>
          </a:p>
          <a:p>
            <a:r>
              <a:rPr lang="en-US" sz="2400" dirty="0"/>
              <a:t>Warm </a:t>
            </a:r>
            <a:r>
              <a:rPr lang="en-US" sz="2400" dirty="0">
                <a:solidFill>
                  <a:srgbClr val="00B0F0"/>
                </a:solidFill>
              </a:rPr>
              <a:t>uniform</a:t>
            </a:r>
            <a:r>
              <a:rPr lang="en-US" sz="2400" dirty="0"/>
              <a:t> electron beam with k-2 velocity distribution</a:t>
            </a:r>
          </a:p>
          <a:p>
            <a:pPr marL="457200" lvl="1" indent="0">
              <a:buNone/>
            </a:pPr>
            <a:endParaRPr lang="en-US" sz="2400" dirty="0"/>
          </a:p>
          <a:p>
            <a:pPr marL="457200" lvl="1" indent="0">
              <a:buNone/>
            </a:pPr>
            <a:endParaRPr lang="en-US" sz="2400" dirty="0"/>
          </a:p>
          <a:p>
            <a:pPr marL="457200" lvl="1" indent="0">
              <a:buNone/>
            </a:pPr>
            <a:endParaRPr lang="en-US" sz="2400" dirty="0"/>
          </a:p>
          <a:p>
            <a:pPr lvl="1"/>
            <a:r>
              <a:rPr lang="en-US" sz="2400" dirty="0"/>
              <a:t>Density modulation: </a:t>
            </a:r>
          </a:p>
          <a:p>
            <a:pPr lvl="1"/>
            <a:endParaRPr lang="en-US" sz="2400" dirty="0"/>
          </a:p>
          <a:p>
            <a:pPr lvl="1"/>
            <a:endParaRPr lang="en-US" sz="2400" dirty="0"/>
          </a:p>
          <a:p>
            <a:pPr lvl="1"/>
            <a:endParaRPr lang="en-US" sz="2400" dirty="0"/>
          </a:p>
        </p:txBody>
      </p:sp>
      <p:graphicFrame>
        <p:nvGraphicFramePr>
          <p:cNvPr id="4" name="Object 3"/>
          <p:cNvGraphicFramePr>
            <a:graphicFrameLocks noChangeAspect="1"/>
          </p:cNvGraphicFramePr>
          <p:nvPr>
            <p:extLst>
              <p:ext uri="{D42A27DB-BD31-4B8C-83A1-F6EECF244321}">
                <p14:modId xmlns:p14="http://schemas.microsoft.com/office/powerpoint/2010/main" val="1190361147"/>
              </p:ext>
            </p:extLst>
          </p:nvPr>
        </p:nvGraphicFramePr>
        <p:xfrm>
          <a:off x="3886200" y="1600200"/>
          <a:ext cx="2057400" cy="338932"/>
        </p:xfrm>
        <a:graphic>
          <a:graphicData uri="http://schemas.openxmlformats.org/presentationml/2006/ole">
            <mc:AlternateContent xmlns:mc="http://schemas.openxmlformats.org/markup-compatibility/2006">
              <mc:Choice xmlns:v="urn:schemas-microsoft-com:vml" Requires="v">
                <p:oleObj spid="_x0000_s1560" name="Equation" r:id="rId3" imgW="1215720" imgH="191880" progId="Equation.DSMT4">
                  <p:embed/>
                </p:oleObj>
              </mc:Choice>
              <mc:Fallback>
                <p:oleObj name="Equation" r:id="rId3" imgW="1215720" imgH="1918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1600200"/>
                        <a:ext cx="2057400" cy="338932"/>
                      </a:xfrm>
                      <a:prstGeom prst="rect">
                        <a:avLst/>
                      </a:prstGeom>
                      <a:noFill/>
                      <a:ln>
                        <a:noFill/>
                      </a:ln>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337411711"/>
              </p:ext>
            </p:extLst>
          </p:nvPr>
        </p:nvGraphicFramePr>
        <p:xfrm>
          <a:off x="6616471" y="1600200"/>
          <a:ext cx="1322388" cy="369887"/>
        </p:xfrm>
        <a:graphic>
          <a:graphicData uri="http://schemas.openxmlformats.org/presentationml/2006/ole">
            <mc:AlternateContent xmlns:mc="http://schemas.openxmlformats.org/markup-compatibility/2006">
              <mc:Choice xmlns:v="urn:schemas-microsoft-com:vml" Requires="v">
                <p:oleObj spid="_x0000_s1561" name="Equation" r:id="rId5" imgW="863280" imgH="241200" progId="Equation.DSMT4">
                  <p:embed/>
                </p:oleObj>
              </mc:Choice>
              <mc:Fallback>
                <p:oleObj name="Equation" r:id="rId5" imgW="863280" imgH="241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6471" y="1600200"/>
                        <a:ext cx="13223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054042440"/>
              </p:ext>
            </p:extLst>
          </p:nvPr>
        </p:nvGraphicFramePr>
        <p:xfrm>
          <a:off x="3886200" y="2438400"/>
          <a:ext cx="874713" cy="377825"/>
        </p:xfrm>
        <a:graphic>
          <a:graphicData uri="http://schemas.openxmlformats.org/presentationml/2006/ole">
            <mc:AlternateContent xmlns:mc="http://schemas.openxmlformats.org/markup-compatibility/2006">
              <mc:Choice xmlns:v="urn:schemas-microsoft-com:vml" Requires="v">
                <p:oleObj spid="_x0000_s1562" name="Equation" r:id="rId7" imgW="456840" imgH="191880" progId="Equation.DSMT4">
                  <p:embed/>
                </p:oleObj>
              </mc:Choice>
              <mc:Fallback>
                <p:oleObj name="Equation" r:id="rId7" imgW="456840" imgH="1918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6200" y="2438400"/>
                        <a:ext cx="874713" cy="37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803351595"/>
              </p:ext>
            </p:extLst>
          </p:nvPr>
        </p:nvGraphicFramePr>
        <p:xfrm>
          <a:off x="5371990" y="2362200"/>
          <a:ext cx="3216275" cy="642937"/>
        </p:xfrm>
        <a:graphic>
          <a:graphicData uri="http://schemas.openxmlformats.org/presentationml/2006/ole">
            <mc:AlternateContent xmlns:mc="http://schemas.openxmlformats.org/markup-compatibility/2006">
              <mc:Choice xmlns:v="urn:schemas-microsoft-com:vml" Requires="v">
                <p:oleObj spid="_x0000_s1563" name="Equation" r:id="rId9" imgW="2532240" imgH="493560" progId="Equation.3">
                  <p:embed/>
                </p:oleObj>
              </mc:Choice>
              <mc:Fallback>
                <p:oleObj name="Equation" r:id="rId9" imgW="2532240" imgH="49356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71990" y="2362200"/>
                        <a:ext cx="3216275" cy="64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49355663"/>
              </p:ext>
            </p:extLst>
          </p:nvPr>
        </p:nvGraphicFramePr>
        <p:xfrm>
          <a:off x="461615" y="5554320"/>
          <a:ext cx="5791200" cy="1068679"/>
        </p:xfrm>
        <a:graphic>
          <a:graphicData uri="http://schemas.openxmlformats.org/presentationml/2006/ole">
            <mc:AlternateContent xmlns:mc="http://schemas.openxmlformats.org/markup-compatibility/2006">
              <mc:Choice xmlns:v="urn:schemas-microsoft-com:vml" Requires="v">
                <p:oleObj spid="_x0000_s1564" name="Equation" r:id="rId11" imgW="4598640" imgH="840960" progId="Equation.DSMT4">
                  <p:embed/>
                </p:oleObj>
              </mc:Choice>
              <mc:Fallback>
                <p:oleObj name="Equation" r:id="rId11" imgW="4598640" imgH="84096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1615" y="5554320"/>
                        <a:ext cx="5791200" cy="1068679"/>
                      </a:xfrm>
                      <a:prstGeom prst="rect">
                        <a:avLst/>
                      </a:prstGeom>
                      <a:noFill/>
                      <a:ln>
                        <a:noFill/>
                      </a:ln>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725799248"/>
              </p:ext>
            </p:extLst>
          </p:nvPr>
        </p:nvGraphicFramePr>
        <p:xfrm>
          <a:off x="1676400" y="3807279"/>
          <a:ext cx="3773779" cy="838200"/>
        </p:xfrm>
        <a:graphic>
          <a:graphicData uri="http://schemas.openxmlformats.org/presentationml/2006/ole">
            <mc:AlternateContent xmlns:mc="http://schemas.openxmlformats.org/markup-compatibility/2006">
              <mc:Choice xmlns:v="urn:schemas-microsoft-com:vml" Requires="v">
                <p:oleObj spid="_x0000_s1565" name="Equation" r:id="rId13" imgW="2438400" imgH="546100" progId="Equation.3">
                  <p:embed/>
                </p:oleObj>
              </mc:Choice>
              <mc:Fallback>
                <p:oleObj name="Equation" r:id="rId13" imgW="2438400" imgH="5461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76400" y="3807279"/>
                        <a:ext cx="3773779" cy="838200"/>
                      </a:xfrm>
                      <a:prstGeom prst="rect">
                        <a:avLst/>
                      </a:prstGeom>
                      <a:noFill/>
                      <a:ln>
                        <a:noFill/>
                      </a:ln>
                    </p:spPr>
                  </p:pic>
                </p:oleObj>
              </mc:Fallback>
            </mc:AlternateContent>
          </a:graphicData>
        </a:graphic>
      </p:graphicFrame>
      <p:graphicFrame>
        <p:nvGraphicFramePr>
          <p:cNvPr id="10" name="Object 6"/>
          <p:cNvGraphicFramePr>
            <a:graphicFrameLocks noChangeAspect="1"/>
          </p:cNvGraphicFramePr>
          <p:nvPr>
            <p:extLst>
              <p:ext uri="{D42A27DB-BD31-4B8C-83A1-F6EECF244321}">
                <p14:modId xmlns:p14="http://schemas.microsoft.com/office/powerpoint/2010/main" val="3036319405"/>
              </p:ext>
            </p:extLst>
          </p:nvPr>
        </p:nvGraphicFramePr>
        <p:xfrm>
          <a:off x="6362700" y="3814560"/>
          <a:ext cx="2592214" cy="2967240"/>
        </p:xfrm>
        <a:graphic>
          <a:graphicData uri="http://schemas.openxmlformats.org/presentationml/2006/ole">
            <mc:AlternateContent xmlns:mc="http://schemas.openxmlformats.org/markup-compatibility/2006">
              <mc:Choice xmlns:v="urn:schemas-microsoft-com:vml" Requires="v">
                <p:oleObj spid="_x0000_s1566" name="Mathcad" r:id="rId15" imgW="2305050" imgH="2638425" progId="Mathcad">
                  <p:embed/>
                </p:oleObj>
              </mc:Choice>
              <mc:Fallback>
                <p:oleObj name="Mathcad" r:id="rId15" imgW="2305050" imgH="2638425" progId="Mathcad">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62700" y="3814560"/>
                        <a:ext cx="2592214" cy="2967240"/>
                      </a:xfrm>
                      <a:prstGeom prst="rect">
                        <a:avLst/>
                      </a:prstGeom>
                      <a:noFill/>
                      <a:ln>
                        <a:noFill/>
                      </a:ln>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2638897"/>
              </p:ext>
            </p:extLst>
          </p:nvPr>
        </p:nvGraphicFramePr>
        <p:xfrm>
          <a:off x="7670800" y="6489700"/>
          <a:ext cx="330200" cy="215900"/>
        </p:xfrm>
        <a:graphic>
          <a:graphicData uri="http://schemas.openxmlformats.org/presentationml/2006/ole">
            <mc:AlternateContent xmlns:mc="http://schemas.openxmlformats.org/markup-compatibility/2006">
              <mc:Choice xmlns:v="urn:schemas-microsoft-com:vml" Requires="v">
                <p:oleObj spid="_x0000_s1567" name="Equation" r:id="rId17" imgW="330200" imgH="215900" progId="Equation.DSMT4">
                  <p:embed/>
                </p:oleObj>
              </mc:Choice>
              <mc:Fallback>
                <p:oleObj name="Equation" r:id="rId17" imgW="330200" imgH="215900" progId="Equation.DSMT4">
                  <p:embed/>
                  <p:pic>
                    <p:nvPicPr>
                      <p:cNvPr id="0" name=""/>
                      <p:cNvPicPr/>
                      <p:nvPr/>
                    </p:nvPicPr>
                    <p:blipFill>
                      <a:blip r:embed="rId18"/>
                      <a:stretch>
                        <a:fillRect/>
                      </a:stretch>
                    </p:blipFill>
                    <p:spPr>
                      <a:xfrm>
                        <a:off x="7670800" y="6489700"/>
                        <a:ext cx="330200" cy="2159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073042243"/>
              </p:ext>
            </p:extLst>
          </p:nvPr>
        </p:nvGraphicFramePr>
        <p:xfrm>
          <a:off x="6019800" y="4914336"/>
          <a:ext cx="342900" cy="203200"/>
        </p:xfrm>
        <a:graphic>
          <a:graphicData uri="http://schemas.openxmlformats.org/presentationml/2006/ole">
            <mc:AlternateContent xmlns:mc="http://schemas.openxmlformats.org/markup-compatibility/2006">
              <mc:Choice xmlns:v="urn:schemas-microsoft-com:vml" Requires="v">
                <p:oleObj spid="_x0000_s1568" name="Equation" r:id="rId19" imgW="342900" imgH="203200" progId="Equation.DSMT4">
                  <p:embed/>
                </p:oleObj>
              </mc:Choice>
              <mc:Fallback>
                <p:oleObj name="Equation" r:id="rId19" imgW="342900" imgH="203200" progId="Equation.DSMT4">
                  <p:embed/>
                  <p:pic>
                    <p:nvPicPr>
                      <p:cNvPr id="0" name=""/>
                      <p:cNvPicPr/>
                      <p:nvPr/>
                    </p:nvPicPr>
                    <p:blipFill>
                      <a:blip r:embed="rId20"/>
                      <a:stretch>
                        <a:fillRect/>
                      </a:stretch>
                    </p:blipFill>
                    <p:spPr>
                      <a:xfrm>
                        <a:off x="6019800" y="4914336"/>
                        <a:ext cx="342900" cy="203200"/>
                      </a:xfrm>
                      <a:prstGeom prst="rect">
                        <a:avLst/>
                      </a:prstGeom>
                    </p:spPr>
                  </p:pic>
                </p:oleObj>
              </mc:Fallback>
            </mc:AlternateContent>
          </a:graphicData>
        </a:graphic>
      </p:graphicFrame>
      <p:pic>
        <p:nvPicPr>
          <p:cNvPr id="13" name="Picture 12"/>
          <p:cNvPicPr/>
          <p:nvPr/>
        </p:nvPicPr>
        <p:blipFill>
          <a:blip r:embed="rId21"/>
          <a:stretch>
            <a:fillRect/>
          </a:stretch>
        </p:blipFill>
        <p:spPr>
          <a:xfrm>
            <a:off x="8028516" y="4114800"/>
            <a:ext cx="660400" cy="215900"/>
          </a:xfrm>
          <a:prstGeom prst="rect">
            <a:avLst/>
          </a:prstGeom>
          <a:solidFill>
            <a:schemeClr val="bg1"/>
          </a:solidFill>
        </p:spPr>
      </p:pic>
      <p:pic>
        <p:nvPicPr>
          <p:cNvPr id="14" name="Picture 13"/>
          <p:cNvPicPr>
            <a:picLocks noChangeAspect="1"/>
          </p:cNvPicPr>
          <p:nvPr/>
        </p:nvPicPr>
        <p:blipFill>
          <a:blip r:embed="rId22"/>
          <a:stretch>
            <a:fillRect/>
          </a:stretch>
        </p:blipFill>
        <p:spPr>
          <a:xfrm>
            <a:off x="8028516" y="4430713"/>
            <a:ext cx="622300" cy="241300"/>
          </a:xfrm>
          <a:prstGeom prst="rect">
            <a:avLst/>
          </a:prstGeom>
        </p:spPr>
      </p:pic>
      <p:sp>
        <p:nvSpPr>
          <p:cNvPr id="15" name="TextBox 14"/>
          <p:cNvSpPr txBox="1"/>
          <p:nvPr/>
        </p:nvSpPr>
        <p:spPr>
          <a:xfrm>
            <a:off x="6252815" y="6396240"/>
            <a:ext cx="727313" cy="369332"/>
          </a:xfrm>
          <a:prstGeom prst="rect">
            <a:avLst/>
          </a:prstGeom>
          <a:solidFill>
            <a:schemeClr val="bg1"/>
          </a:solidFill>
        </p:spPr>
        <p:txBody>
          <a:bodyPr wrap="square" rtlCol="0">
            <a:spAutoFit/>
          </a:bodyPr>
          <a:lstStyle/>
          <a:p>
            <a:endParaRPr lang="en-US"/>
          </a:p>
        </p:txBody>
      </p:sp>
      <p:pic>
        <p:nvPicPr>
          <p:cNvPr id="1035" name="Picture 1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28600" y="4689120"/>
            <a:ext cx="5410200" cy="43351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135049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715962"/>
          </a:xfrm>
        </p:spPr>
        <p:txBody>
          <a:bodyPr>
            <a:normAutofit fontScale="90000"/>
          </a:bodyPr>
          <a:lstStyle/>
          <a:p>
            <a:r>
              <a:rPr lang="en-US" sz="3600" dirty="0"/>
              <a:t>Analytical Tools for the Modulation Process II</a:t>
            </a:r>
            <a:endParaRPr lang="en-US" dirty="0"/>
          </a:p>
        </p:txBody>
      </p:sp>
      <p:sp>
        <p:nvSpPr>
          <p:cNvPr id="4" name="Content Placeholder 2"/>
          <p:cNvSpPr txBox="1">
            <a:spLocks/>
          </p:cNvSpPr>
          <p:nvPr/>
        </p:nvSpPr>
        <p:spPr>
          <a:xfrm>
            <a:off x="32657" y="914400"/>
            <a:ext cx="91440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sz="2400" dirty="0"/>
              <a:t>Energy modulation: </a:t>
            </a:r>
          </a:p>
          <a:p>
            <a:pPr marL="457200" lvl="1" indent="0">
              <a:buNone/>
            </a:pPr>
            <a:endParaRPr lang="en-US" sz="2400" dirty="0"/>
          </a:p>
          <a:p>
            <a:pPr marL="457200" lvl="1" indent="0">
              <a:buNone/>
            </a:pPr>
            <a:endParaRPr lang="en-US" sz="2400" dirty="0"/>
          </a:p>
          <a:p>
            <a:pPr marL="457200" lvl="1" indent="0">
              <a:buNone/>
            </a:pPr>
            <a:r>
              <a:rPr lang="en-US" sz="2400" dirty="0"/>
              <a:t>where                is an 1-D integral with finite integration limits (see backup slides).</a:t>
            </a:r>
          </a:p>
        </p:txBody>
      </p:sp>
      <p:graphicFrame>
        <p:nvGraphicFramePr>
          <p:cNvPr id="5" name="Object 4"/>
          <p:cNvGraphicFramePr>
            <a:graphicFrameLocks noChangeAspect="1"/>
          </p:cNvGraphicFramePr>
          <p:nvPr>
            <p:extLst>
              <p:ext uri="{D42A27DB-BD31-4B8C-83A1-F6EECF244321}">
                <p14:modId xmlns:p14="http://schemas.microsoft.com/office/powerpoint/2010/main" val="2116648849"/>
              </p:ext>
            </p:extLst>
          </p:nvPr>
        </p:nvGraphicFramePr>
        <p:xfrm>
          <a:off x="3810000" y="1295400"/>
          <a:ext cx="3727450" cy="682625"/>
        </p:xfrm>
        <a:graphic>
          <a:graphicData uri="http://schemas.openxmlformats.org/presentationml/2006/ole">
            <mc:AlternateContent xmlns:mc="http://schemas.openxmlformats.org/markup-compatibility/2006">
              <mc:Choice xmlns:v="urn:schemas-microsoft-com:vml" Requires="v">
                <p:oleObj spid="_x0000_s3418" name="Equation" r:id="rId3" imgW="2550600" imgH="456840" progId="Equation.DSMT4">
                  <p:embed/>
                </p:oleObj>
              </mc:Choice>
              <mc:Fallback>
                <p:oleObj name="Equation" r:id="rId3" imgW="2550600" imgH="4568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295400"/>
                        <a:ext cx="3727450" cy="682625"/>
                      </a:xfrm>
                      <a:prstGeom prst="rect">
                        <a:avLst/>
                      </a:prstGeom>
                      <a:noFill/>
                      <a:ln w="9525">
                        <a:solidFill>
                          <a:srgbClr val="0070C0"/>
                        </a:solidFill>
                        <a:prstDash val="lgDash"/>
                      </a:ln>
                    </p:spPr>
                  </p:pic>
                </p:oleObj>
              </mc:Fallback>
            </mc:AlternateContent>
          </a:graphicData>
        </a:graphic>
      </p:graphicFrame>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3" y="3147834"/>
            <a:ext cx="3954697" cy="2994819"/>
          </a:xfrm>
          <a:prstGeom prst="rect">
            <a:avLst/>
          </a:prstGeom>
        </p:spPr>
      </p:pic>
      <p:sp>
        <p:nvSpPr>
          <p:cNvPr id="8" name="TextBox 7"/>
          <p:cNvSpPr txBox="1"/>
          <p:nvPr/>
        </p:nvSpPr>
        <p:spPr>
          <a:xfrm>
            <a:off x="4052596" y="3352799"/>
            <a:ext cx="4953000" cy="646331"/>
          </a:xfrm>
          <a:prstGeom prst="rect">
            <a:avLst/>
          </a:prstGeom>
          <a:noFill/>
        </p:spPr>
        <p:txBody>
          <a:bodyPr wrap="square" rtlCol="0">
            <a:spAutoFit/>
          </a:bodyPr>
          <a:lstStyle/>
          <a:p>
            <a:r>
              <a:rPr lang="en-US" dirty="0"/>
              <a:t>It reduces to the previously derived cold beam result at the corresponding limits:</a:t>
            </a:r>
          </a:p>
        </p:txBody>
      </p:sp>
      <p:graphicFrame>
        <p:nvGraphicFramePr>
          <p:cNvPr id="9" name="Object 8"/>
          <p:cNvGraphicFramePr>
            <a:graphicFrameLocks noChangeAspect="1"/>
          </p:cNvGraphicFramePr>
          <p:nvPr>
            <p:extLst>
              <p:ext uri="{D42A27DB-BD31-4B8C-83A1-F6EECF244321}">
                <p14:modId xmlns:p14="http://schemas.microsoft.com/office/powerpoint/2010/main" val="2228607783"/>
              </p:ext>
            </p:extLst>
          </p:nvPr>
        </p:nvGraphicFramePr>
        <p:xfrm>
          <a:off x="4343400" y="4110459"/>
          <a:ext cx="606425" cy="385763"/>
        </p:xfrm>
        <a:graphic>
          <a:graphicData uri="http://schemas.openxmlformats.org/presentationml/2006/ole">
            <mc:AlternateContent xmlns:mc="http://schemas.openxmlformats.org/markup-compatibility/2006">
              <mc:Choice xmlns:v="urn:schemas-microsoft-com:vml" Requires="v">
                <p:oleObj spid="_x0000_s3419" name="Equation" r:id="rId6" imgW="365400" imgH="228240" progId="Equation.DSMT4">
                  <p:embed/>
                </p:oleObj>
              </mc:Choice>
              <mc:Fallback>
                <p:oleObj name="Equation" r:id="rId6" imgW="365400" imgH="2282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4110459"/>
                        <a:ext cx="606425" cy="38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266915946"/>
              </p:ext>
            </p:extLst>
          </p:nvPr>
        </p:nvGraphicFramePr>
        <p:xfrm>
          <a:off x="5181600" y="4115222"/>
          <a:ext cx="827593" cy="381000"/>
        </p:xfrm>
        <a:graphic>
          <a:graphicData uri="http://schemas.openxmlformats.org/presentationml/2006/ole">
            <mc:AlternateContent xmlns:mc="http://schemas.openxmlformats.org/markup-compatibility/2006">
              <mc:Choice xmlns:v="urn:schemas-microsoft-com:vml" Requires="v">
                <p:oleObj spid="_x0000_s3420" name="Equation" r:id="rId8" imgW="456840" imgH="200880" progId="Equation.DSMT4">
                  <p:embed/>
                </p:oleObj>
              </mc:Choice>
              <mc:Fallback>
                <p:oleObj name="Equation" r:id="rId8" imgW="456840" imgH="2008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1600" y="4115222"/>
                        <a:ext cx="827593" cy="381000"/>
                      </a:xfrm>
                      <a:prstGeom prst="rect">
                        <a:avLst/>
                      </a:prstGeom>
                      <a:noFill/>
                      <a:ln>
                        <a:noFill/>
                      </a:ln>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127515545"/>
              </p:ext>
            </p:extLst>
          </p:nvPr>
        </p:nvGraphicFramePr>
        <p:xfrm>
          <a:off x="6248400" y="4114800"/>
          <a:ext cx="2033588" cy="401638"/>
        </p:xfrm>
        <a:graphic>
          <a:graphicData uri="http://schemas.openxmlformats.org/presentationml/2006/ole">
            <mc:AlternateContent xmlns:mc="http://schemas.openxmlformats.org/markup-compatibility/2006">
              <mc:Choice xmlns:v="urn:schemas-microsoft-com:vml" Requires="v">
                <p:oleObj spid="_x0000_s3421" name="Equation" r:id="rId10" imgW="1142640" imgH="219240" progId="Equation.DSMT4">
                  <p:embed/>
                </p:oleObj>
              </mc:Choice>
              <mc:Fallback>
                <p:oleObj name="Equation" r:id="rId10" imgW="1142640" imgH="21924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48400" y="4114800"/>
                        <a:ext cx="2033588"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521259926"/>
              </p:ext>
            </p:extLst>
          </p:nvPr>
        </p:nvGraphicFramePr>
        <p:xfrm>
          <a:off x="4518527" y="4800600"/>
          <a:ext cx="4021138" cy="819150"/>
        </p:xfrm>
        <a:graphic>
          <a:graphicData uri="http://schemas.openxmlformats.org/presentationml/2006/ole">
            <mc:AlternateContent xmlns:mc="http://schemas.openxmlformats.org/markup-compatibility/2006">
              <mc:Choice xmlns:v="urn:schemas-microsoft-com:vml" Requires="v">
                <p:oleObj spid="_x0000_s3422" name="Equation" r:id="rId12" imgW="2733480" imgH="548280" progId="Equation.DSMT4">
                  <p:embed/>
                </p:oleObj>
              </mc:Choice>
              <mc:Fallback>
                <p:oleObj name="Equation" r:id="rId12" imgW="2733480" imgH="5482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18527" y="4800600"/>
                        <a:ext cx="4021138" cy="81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611350852"/>
              </p:ext>
            </p:extLst>
          </p:nvPr>
        </p:nvGraphicFramePr>
        <p:xfrm>
          <a:off x="1524000" y="2209800"/>
          <a:ext cx="995242" cy="510381"/>
        </p:xfrm>
        <a:graphic>
          <a:graphicData uri="http://schemas.openxmlformats.org/presentationml/2006/ole">
            <mc:AlternateContent xmlns:mc="http://schemas.openxmlformats.org/markup-compatibility/2006">
              <mc:Choice xmlns:v="urn:schemas-microsoft-com:vml" Requires="v">
                <p:oleObj spid="_x0000_s3423" name="Equation" r:id="rId14" imgW="495000" imgH="253800" progId="Equation.DSMT4">
                  <p:embed/>
                </p:oleObj>
              </mc:Choice>
              <mc:Fallback>
                <p:oleObj name="Equation" r:id="rId14" imgW="495000" imgH="253800" progId="Equation.DSMT4">
                  <p:embed/>
                  <p:pic>
                    <p:nvPicPr>
                      <p:cNvPr id="0" name=""/>
                      <p:cNvPicPr/>
                      <p:nvPr/>
                    </p:nvPicPr>
                    <p:blipFill>
                      <a:blip r:embed="rId15"/>
                      <a:stretch>
                        <a:fillRect/>
                      </a:stretch>
                    </p:blipFill>
                    <p:spPr>
                      <a:xfrm>
                        <a:off x="1524000" y="2209800"/>
                        <a:ext cx="995242" cy="510381"/>
                      </a:xfrm>
                      <a:prstGeom prst="rect">
                        <a:avLst/>
                      </a:prstGeom>
                    </p:spPr>
                  </p:pic>
                </p:oleObj>
              </mc:Fallback>
            </mc:AlternateContent>
          </a:graphicData>
        </a:graphic>
      </p:graphicFrame>
    </p:spTree>
    <p:extLst>
      <p:ext uri="{BB962C8B-B14F-4D97-AF65-F5344CB8AC3E}">
        <p14:creationId xmlns:p14="http://schemas.microsoft.com/office/powerpoint/2010/main" val="3921745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91600" cy="990600"/>
          </a:xfrm>
        </p:spPr>
        <p:txBody>
          <a:bodyPr/>
          <a:lstStyle/>
          <a:p>
            <a:r>
              <a:rPr lang="en-US" sz="3200" dirty="0"/>
              <a:t>Validating Numerical Simulations with Theoretical Prediction</a:t>
            </a:r>
            <a:endParaRPr lang="en-US" dirty="0"/>
          </a:p>
        </p:txBody>
      </p:sp>
      <p:sp>
        <p:nvSpPr>
          <p:cNvPr id="3" name="Content Placeholder 2"/>
          <p:cNvSpPr>
            <a:spLocks noGrp="1"/>
          </p:cNvSpPr>
          <p:nvPr>
            <p:ph idx="1"/>
          </p:nvPr>
        </p:nvSpPr>
        <p:spPr>
          <a:xfrm>
            <a:off x="368431" y="1371600"/>
            <a:ext cx="8610600" cy="4525963"/>
          </a:xfrm>
        </p:spPr>
        <p:txBody>
          <a:bodyPr/>
          <a:lstStyle/>
          <a:p>
            <a:r>
              <a:rPr lang="en-US" sz="2800" dirty="0"/>
              <a:t>Simulations based on perturbative trajectory approach (© J. Ma, with code SPACE)</a:t>
            </a:r>
          </a:p>
          <a:p>
            <a:pPr lvl="1"/>
            <a:r>
              <a:rPr lang="en-US" sz="2400" dirty="0"/>
              <a:t>Benchmarked with theory for uniform warm </a:t>
            </a:r>
            <a:r>
              <a:rPr lang="en-US" dirty="0"/>
              <a:t>beam</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314"/>
          <a:stretch/>
        </p:blipFill>
        <p:spPr bwMode="auto">
          <a:xfrm>
            <a:off x="368431" y="2819399"/>
            <a:ext cx="8121860" cy="35353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838101952"/>
      </p:ext>
    </p:extLst>
  </p:cSld>
  <p:clrMapOvr>
    <a:masterClrMapping/>
  </p:clrMapOvr>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12289</TotalTime>
  <Words>3740</Words>
  <Application>Microsoft Macintosh PowerPoint</Application>
  <PresentationFormat>On-screen Show (4:3)</PresentationFormat>
  <Paragraphs>463</Paragraphs>
  <Slides>67</Slides>
  <Notes>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67</vt:i4>
      </vt:variant>
    </vt:vector>
  </HeadingPairs>
  <TitlesOfParts>
    <vt:vector size="78" baseType="lpstr">
      <vt:lpstr>Arial</vt:lpstr>
      <vt:lpstr>Calibri</vt:lpstr>
      <vt:lpstr>Cambria Math</vt:lpstr>
      <vt:lpstr>Comic Sans MS</vt:lpstr>
      <vt:lpstr>Courier New</vt:lpstr>
      <vt:lpstr>Helvetica</vt:lpstr>
      <vt:lpstr>Times New Roman</vt:lpstr>
      <vt:lpstr>Theme1</vt:lpstr>
      <vt:lpstr>Document</vt:lpstr>
      <vt:lpstr>Equation</vt:lpstr>
      <vt:lpstr>Mathcad</vt:lpstr>
      <vt:lpstr>CeC Theory Developing Theoretical Tools for CeC</vt:lpstr>
      <vt:lpstr>The role of theoretical tools</vt:lpstr>
      <vt:lpstr>Overall Structure of CeC Prediction</vt:lpstr>
      <vt:lpstr>Outline</vt:lpstr>
      <vt:lpstr>FEL-based CeC</vt:lpstr>
      <vt:lpstr>Parameters for the CeC PoP experiment</vt:lpstr>
      <vt:lpstr>Analytical Tools for the Modulation Process I</vt:lpstr>
      <vt:lpstr>Analytical Tools for the Modulation Process II</vt:lpstr>
      <vt:lpstr>Validating Numerical Simulations with Theoretical Prediction</vt:lpstr>
      <vt:lpstr>Analytical Prediction for FEL Amplifier</vt:lpstr>
      <vt:lpstr>Effects due to multi-subsections</vt:lpstr>
      <vt:lpstr>Effects due to Longitudinal Space Charge</vt:lpstr>
      <vt:lpstr>FEL Saturation</vt:lpstr>
      <vt:lpstr>PowerPoint Presentation</vt:lpstr>
      <vt:lpstr>Field Reduction due to Finite Transverse Size</vt:lpstr>
      <vt:lpstr>Single-Pass Kick Received by an ion in FEL-based CeC section</vt:lpstr>
      <vt:lpstr>Simulation tools for predicting the influences of CeC to a circulating ion beam II</vt:lpstr>
      <vt:lpstr>Applying Single-pass Kick to Predict Ion Beam Evolution with Cooling</vt:lpstr>
      <vt:lpstr>PCA-based CeC</vt:lpstr>
      <vt:lpstr>Plasma-Cascade Instability</vt:lpstr>
      <vt:lpstr>Analytical solution for emittance dominated beam</vt:lpstr>
      <vt:lpstr>Gain of Plasma-Cascade Instability</vt:lpstr>
      <vt:lpstr>Estimate Cooling Force for PCA-based CeC: Parameters </vt:lpstr>
      <vt:lpstr>PowerPoint Presentation</vt:lpstr>
      <vt:lpstr>PowerPoint Presentation</vt:lpstr>
      <vt:lpstr>PowerPoint Presentation</vt:lpstr>
      <vt:lpstr>Single-pass Kick and Tracking Results for PCA-based CeC</vt:lpstr>
      <vt:lpstr>Tolerance of PCA-based CeC on the noise of electron beam</vt:lpstr>
      <vt:lpstr>Some Preliminary Estimates for eRHIC</vt:lpstr>
      <vt:lpstr>MBEC (Chicane-based CeC)</vt:lpstr>
      <vt:lpstr>Analysis of MBEC: Single Ion Approach I</vt:lpstr>
      <vt:lpstr>Analysis of MBEC: Single Ion Approach II</vt:lpstr>
      <vt:lpstr>Analysis of MBEC: Single Ion Approach III</vt:lpstr>
      <vt:lpstr>Approach Used in PRL 111, 084802 (2013) by D. Ratner</vt:lpstr>
      <vt:lpstr>Analysis in Frequency Domain by G. Stupakov and P. Baxevanis</vt:lpstr>
      <vt:lpstr>Analysis in Frequency Domain by G. Stupakov and P. Baxevanis</vt:lpstr>
      <vt:lpstr>Circulating Ion Beam Evolution in the Presence of CeC</vt:lpstr>
      <vt:lpstr>Analytical tools for predicting the influences of CeC to a circulating ion beam I</vt:lpstr>
      <vt:lpstr>Analytical tools for predicting the influences of CeC to a circulating ion beam II</vt:lpstr>
      <vt:lpstr>Comparison with Macro-particle Tracking</vt:lpstr>
      <vt:lpstr>Future Work and Challenges</vt:lpstr>
      <vt:lpstr>Backup slides</vt:lpstr>
      <vt:lpstr>Debye shielding in an uniform electron plasma with anisotropic velocity distribution</vt:lpstr>
      <vt:lpstr>1-D integral for energy modulation</vt:lpstr>
      <vt:lpstr>Analytical tools for FEL amplifier II</vt:lpstr>
      <vt:lpstr>Start-to-end simulation for the single pass I</vt:lpstr>
      <vt:lpstr>Analytical tools for FEL amplifier III </vt:lpstr>
      <vt:lpstr>Analytical tools for FEL amplifier IV </vt:lpstr>
      <vt:lpstr>Field Reduction due to Finite Transverse  Modulation Size</vt:lpstr>
      <vt:lpstr>Analytical Prediction for FEL Amplifier I</vt:lpstr>
      <vt:lpstr>Background electron line density at the entrance of the kicker</vt:lpstr>
      <vt:lpstr>PowerPoint Presentation</vt:lpstr>
      <vt:lpstr>Simulation results for cooling 40 GeV Au beam</vt:lpstr>
      <vt:lpstr>PowerPoint Presentation</vt:lpstr>
      <vt:lpstr>How wave-packet peak location depends on peak current II</vt:lpstr>
      <vt:lpstr>How wave-packet peak location depends on emittance</vt:lpstr>
      <vt:lpstr>Combining the above two effects: 22 um emittance and 85 A current</vt:lpstr>
      <vt:lpstr>The FEL looks not saturated</vt:lpstr>
      <vt:lpstr>Simulation Tools for the Modulation Process II</vt:lpstr>
      <vt:lpstr>Simulation Tools for the Modulation Process III</vt:lpstr>
      <vt:lpstr>PowerPoint Presentation</vt:lpstr>
      <vt:lpstr>Simulation tools for FEL amplifier</vt:lpstr>
      <vt:lpstr>Simplified Genesis Simulation for 14.6 MeV Electron Beam</vt:lpstr>
      <vt:lpstr>Simulation tools for kicker</vt:lpstr>
      <vt:lpstr>Start-to-end simulation for the single pass</vt:lpstr>
      <vt:lpstr>Simulation tools for predicting the influences of CeC to a circulating ion beam II</vt:lpstr>
      <vt:lpstr>Simulation tools for predicting the influences of CeC to a circulating ion beam 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CeC Demonstration Experiment: Predicted Performance</dc:title>
  <dc:creator>Wang, Gang</dc:creator>
  <cp:lastModifiedBy>Wang, Gang</cp:lastModifiedBy>
  <cp:revision>234</cp:revision>
  <cp:lastPrinted>2017-10-24T21:36:01Z</cp:lastPrinted>
  <dcterms:created xsi:type="dcterms:W3CDTF">2006-08-16T00:00:00Z</dcterms:created>
  <dcterms:modified xsi:type="dcterms:W3CDTF">2019-07-24T14:36:54Z</dcterms:modified>
</cp:coreProperties>
</file>