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sldIdLst>
    <p:sldId id="316" r:id="rId5"/>
    <p:sldId id="2318" r:id="rId6"/>
    <p:sldId id="2270" r:id="rId7"/>
    <p:sldId id="2271" r:id="rId8"/>
    <p:sldId id="2315" r:id="rId9"/>
    <p:sldId id="2322" r:id="rId10"/>
    <p:sldId id="260" r:id="rId11"/>
    <p:sldId id="269" r:id="rId12"/>
    <p:sldId id="1397" r:id="rId13"/>
    <p:sldId id="2319" r:id="rId14"/>
    <p:sldId id="2320" r:id="rId15"/>
    <p:sldId id="2273" r:id="rId16"/>
    <p:sldId id="2309" r:id="rId17"/>
    <p:sldId id="2312" r:id="rId18"/>
    <p:sldId id="2313" r:id="rId19"/>
    <p:sldId id="2283" r:id="rId20"/>
    <p:sldId id="2281" r:id="rId21"/>
    <p:sldId id="2285" r:id="rId22"/>
    <p:sldId id="1403" r:id="rId23"/>
    <p:sldId id="1402" r:id="rId24"/>
    <p:sldId id="2324" r:id="rId25"/>
    <p:sldId id="2323" r:id="rId26"/>
    <p:sldId id="2290" r:id="rId27"/>
    <p:sldId id="2321" r:id="rId28"/>
    <p:sldId id="289" r:id="rId29"/>
    <p:sldId id="2314" r:id="rId30"/>
    <p:sldId id="446" r:id="rId31"/>
    <p:sldId id="261" r:id="rId32"/>
    <p:sldId id="553" r:id="rId3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425B"/>
    <a:srgbClr val="CFD6EB"/>
    <a:srgbClr val="E0989B"/>
    <a:srgbClr val="FDCBB7"/>
    <a:srgbClr val="FEEB94"/>
    <a:srgbClr val="5ED0F3"/>
    <a:srgbClr val="5B5EE2"/>
    <a:srgbClr val="00E7D5"/>
    <a:srgbClr val="9AE523"/>
    <a:srgbClr val="C9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76989"/>
  </p:normalViewPr>
  <p:slideViewPr>
    <p:cSldViewPr snapToGrid="0" snapToObjects="1">
      <p:cViewPr varScale="1">
        <p:scale>
          <a:sx n="125" d="100"/>
          <a:sy n="125" d="100"/>
        </p:scale>
        <p:origin x="3208" y="168"/>
      </p:cViewPr>
      <p:guideLst/>
    </p:cSldViewPr>
  </p:slideViewPr>
  <p:outlineViewPr>
    <p:cViewPr>
      <p:scale>
        <a:sx n="33" d="100"/>
        <a:sy n="33" d="100"/>
      </p:scale>
      <p:origin x="0" y="-78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ECFAD0DF-F63F-4951-88B8-7E7D2CB1BA02}" type="datetimeFigureOut">
              <a:rPr lang="en-US" smtClean="0"/>
              <a:t>6/11/21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58010FB5-4D6F-42F5-A809-7A1093A9D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42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93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92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evaluation of average luminosity, we should cool the vertical in first 2 hours in the store. We plan to maintain the collisions in the same time, by slowly adjusting down electron vertical beta-function in the IP as the proton vertical emittance decreases.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2 hours the proton beam emittances should be at their design table values, then the cooler is retuned to maintaining these emittances against IBS.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71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5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10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40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855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1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70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76C1C-2FE8-C847-B274-A54631EF0135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04EF-365B-2F46-BDCE-7F3854AEC9E3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solidFill>
                  <a:srgbClr val="30519D"/>
                </a:solidFill>
                <a:latin typeface="+mj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  <a:ea typeface="Arial" charset="0"/>
                <a:cs typeface="Arial" charset="0"/>
              </a:defRPr>
            </a:lvl1pPr>
            <a:lvl2pPr>
              <a:defRPr>
                <a:latin typeface="+mj-lt"/>
                <a:ea typeface="Arial" charset="0"/>
                <a:cs typeface="Arial" charset="0"/>
              </a:defRPr>
            </a:lvl2pPr>
            <a:lvl3pPr>
              <a:defRPr>
                <a:latin typeface="+mj-lt"/>
                <a:ea typeface="Arial" charset="0"/>
                <a:cs typeface="Arial" charset="0"/>
              </a:defRPr>
            </a:lvl3pPr>
            <a:lvl4pPr>
              <a:defRPr>
                <a:latin typeface="+mj-lt"/>
                <a:ea typeface="Arial" charset="0"/>
                <a:cs typeface="Arial" charset="0"/>
              </a:defRPr>
            </a:lvl4pPr>
            <a:lvl5pPr>
              <a:defRPr>
                <a:latin typeface="+mj-lt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CDR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3F12D13B-F662-1243-8914-709E39E357B4}" type="datetime1">
              <a:rPr lang="en-US" smtClean="0"/>
              <a:t>6/11/21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CDR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371EB2C-2107-C342-82F4-341B6A63ABFE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CDR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84645-2B38-0D49-94B3-A88081F29E8B}" type="datetime1">
              <a:rPr lang="en-US" smtClean="0"/>
              <a:t>6/11/21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6D520365-55A8-7A4C-85E6-276755D79543}" type="datetime1">
              <a:rPr lang="en-US" smtClean="0"/>
              <a:t>6/11/21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CDR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AB233-36A6-2648-BAAA-EB48C57EAB65}" type="datetime1">
              <a:rPr lang="en-US" smtClean="0"/>
              <a:t>6/11/21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31DEB-F4D7-4F42-8F33-1F076A614129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DF0EA-1756-384D-BC92-7AA10F652B52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CDR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1E0F9DF0-9927-1A40-A6AD-1928462CA913}" type="datetime1">
              <a:rPr lang="en-US" smtClean="0"/>
              <a:t>6/11/21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CDR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87856-pixabay-leaf-grass-mark-tick-check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In_progress_icon.svg" TargetMode="External"/><Relationship Id="rId5" Type="http://schemas.openxmlformats.org/officeDocument/2006/relationships/image" Target="../media/image46.png"/><Relationship Id="rId4" Type="http://schemas.openxmlformats.org/officeDocument/2006/relationships/hyperlink" Target="https://freepngimg.com/png/87856-pixabay-leaf-grass-mark-tick-check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In_progress_icon.sv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tiff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5265" y="2250996"/>
            <a:ext cx="5780658" cy="193492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EIC SHC design progress</a:t>
            </a:r>
            <a:br>
              <a:rPr lang="en-US" sz="3600" dirty="0">
                <a:latin typeface="+mj-lt"/>
              </a:rPr>
            </a:br>
            <a:r>
              <a:rPr lang="zh-CN" altLang="en-US" sz="12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Jun. 11</a:t>
            </a:r>
            <a:r>
              <a:rPr lang="en-US" sz="2400" baseline="30000" dirty="0">
                <a:latin typeface="+mj-lt"/>
              </a:rPr>
              <a:t>th</a:t>
            </a:r>
            <a:r>
              <a:rPr lang="en-US" sz="2400" dirty="0">
                <a:latin typeface="+mj-lt"/>
              </a:rPr>
              <a:t>  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4F4BB-6B78-8F46-9882-93DE168CEB3F}"/>
              </a:ext>
            </a:extLst>
          </p:cNvPr>
          <p:cNvSpPr txBox="1"/>
          <p:nvPr/>
        </p:nvSpPr>
        <p:spPr>
          <a:xfrm>
            <a:off x="2933206" y="4525271"/>
            <a:ext cx="597271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900" dirty="0">
                <a:solidFill>
                  <a:schemeClr val="bg1"/>
                </a:solidFill>
                <a:latin typeface="+mj-lt"/>
              </a:rPr>
              <a:t>Erdong Wang on behalf of EIC SHC team</a:t>
            </a:r>
            <a:endParaRPr lang="en-US" sz="13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066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2802-4394-8541-B2C0-CDE28C87E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design constrains and strateg</a:t>
            </a:r>
            <a:r>
              <a:rPr lang="en-US" altLang="zh-CN" dirty="0"/>
              <a:t>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A2E63-C145-2648-B705-26A6882C9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18347"/>
            <a:ext cx="7886700" cy="3758616"/>
          </a:xfrm>
        </p:spPr>
        <p:txBody>
          <a:bodyPr/>
          <a:lstStyle/>
          <a:p>
            <a:r>
              <a:rPr lang="en-US" altLang="zh-CN" dirty="0"/>
              <a:t>All the</a:t>
            </a:r>
            <a:r>
              <a:rPr lang="zh-CN" altLang="en-US" dirty="0"/>
              <a:t> </a:t>
            </a:r>
            <a:r>
              <a:rPr lang="en-US" altLang="zh-CN" dirty="0"/>
              <a:t>selected</a:t>
            </a:r>
            <a:r>
              <a:rPr lang="zh-CN" altLang="en-US" dirty="0"/>
              <a:t> </a:t>
            </a:r>
            <a:r>
              <a:rPr lang="en-US" altLang="zh-CN" dirty="0"/>
              <a:t>technologies</a:t>
            </a:r>
            <a:r>
              <a:rPr lang="zh-CN" altLang="en-US" dirty="0"/>
              <a:t> </a:t>
            </a:r>
            <a:r>
              <a:rPr lang="en-US" altLang="zh-CN" dirty="0"/>
              <a:t>are less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factor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2</a:t>
            </a:r>
            <a:r>
              <a:rPr lang="zh-CN" altLang="en-US" dirty="0"/>
              <a:t> </a:t>
            </a:r>
            <a:r>
              <a:rPr lang="en-US" altLang="zh-CN" dirty="0"/>
              <a:t>beyond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state-of-the</a:t>
            </a:r>
            <a:r>
              <a:rPr lang="zh-CN" altLang="en-US" dirty="0"/>
              <a:t> </a:t>
            </a:r>
            <a:r>
              <a:rPr lang="en-US" altLang="zh-CN" dirty="0"/>
              <a:t>art.</a:t>
            </a:r>
          </a:p>
          <a:p>
            <a:r>
              <a:rPr lang="en-US" altLang="zh-CN" dirty="0"/>
              <a:t>Meet</a:t>
            </a:r>
            <a:r>
              <a:rPr lang="zh-CN" altLang="en-US" dirty="0"/>
              <a:t> </a:t>
            </a:r>
            <a:r>
              <a:rPr lang="en-US" altLang="zh-CN" dirty="0"/>
              <a:t>cooling</a:t>
            </a:r>
            <a:r>
              <a:rPr lang="zh-CN" altLang="en-US" dirty="0"/>
              <a:t> </a:t>
            </a:r>
            <a:r>
              <a:rPr lang="en-US" altLang="zh-CN" dirty="0"/>
              <a:t>parameters</a:t>
            </a:r>
            <a:r>
              <a:rPr lang="zh-CN" altLang="en-US" dirty="0"/>
              <a:t> </a:t>
            </a:r>
            <a:r>
              <a:rPr lang="en-US" altLang="zh-CN" dirty="0"/>
              <a:t>and get the best beam quality are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1st</a:t>
            </a:r>
            <a:r>
              <a:rPr lang="zh-CN" altLang="en-US" dirty="0"/>
              <a:t> </a:t>
            </a:r>
            <a:r>
              <a:rPr lang="en-US" altLang="zh-CN" dirty="0"/>
              <a:t>priority.</a:t>
            </a:r>
          </a:p>
          <a:p>
            <a:r>
              <a:rPr lang="en-US" altLang="zh-CN" dirty="0"/>
              <a:t>Reasonable</a:t>
            </a:r>
            <a:r>
              <a:rPr lang="zh-CN" altLang="en-US" dirty="0"/>
              <a:t> </a:t>
            </a:r>
            <a:r>
              <a:rPr lang="en-US" altLang="zh-CN" dirty="0"/>
              <a:t>cost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A0A4B-BE3C-764E-A9B6-88FCCCD71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A6743-B328-4644-B04B-725C1245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6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5A02D-F3D8-F947-BC1A-81DC7599B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Base</a:t>
            </a:r>
            <a:r>
              <a:rPr lang="zh-CN" altLang="en-US" dirty="0"/>
              <a:t> </a:t>
            </a:r>
            <a:r>
              <a:rPr lang="en-US" altLang="zh-CN" dirty="0"/>
              <a:t>selections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ERL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01601-73D2-E74D-A1D4-2657E1132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6C7BF-A252-364F-A65A-3CC949B18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063A4B4-3BA7-4743-8490-D5C873E464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257986"/>
              </p:ext>
            </p:extLst>
          </p:nvPr>
        </p:nvGraphicFramePr>
        <p:xfrm>
          <a:off x="481964" y="1880402"/>
          <a:ext cx="8180071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2910">
                  <a:extLst>
                    <a:ext uri="{9D8B030D-6E8A-4147-A177-3AD203B41FA5}">
                      <a16:colId xmlns:a16="http://schemas.microsoft.com/office/drawing/2014/main" val="3937051477"/>
                    </a:ext>
                  </a:extLst>
                </a:gridCol>
                <a:gridCol w="1582388">
                  <a:extLst>
                    <a:ext uri="{9D8B030D-6E8A-4147-A177-3AD203B41FA5}">
                      <a16:colId xmlns:a16="http://schemas.microsoft.com/office/drawing/2014/main" val="5842494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994592698"/>
                    </a:ext>
                  </a:extLst>
                </a:gridCol>
                <a:gridCol w="2613173">
                  <a:extLst>
                    <a:ext uri="{9D8B030D-6E8A-4147-A177-3AD203B41FA5}">
                      <a16:colId xmlns:a16="http://schemas.microsoft.com/office/drawing/2014/main" val="933765749"/>
                    </a:ext>
                  </a:extLst>
                </a:gridCol>
              </a:tblGrid>
              <a:tr h="833120">
                <a:tc>
                  <a:txBody>
                    <a:bodyPr/>
                    <a:lstStyle/>
                    <a:p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Reasons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914063"/>
                  </a:ext>
                </a:extLst>
              </a:tr>
              <a:tr h="83312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ERL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Multi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turns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Single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turn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No large bending before cooling: eliminate CSR, large R56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7054413"/>
                  </a:ext>
                </a:extLst>
              </a:tr>
              <a:tr h="83312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Electron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source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HVDC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gun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SRF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gun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HVDC gun achieved 65 mA / 2 </a:t>
                      </a:r>
                      <a:r>
                        <a:rPr lang="en-US" dirty="0" err="1">
                          <a:latin typeface="+mj-lt"/>
                        </a:rPr>
                        <a:t>nC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692427"/>
                  </a:ext>
                </a:extLst>
              </a:tr>
              <a:tr h="83312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LINAC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fundamental frequency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591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MHz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+mj-lt"/>
                        </a:rPr>
                        <a:t>197</a:t>
                      </a:r>
                      <a:r>
                        <a:rPr lang="zh-CN" altLang="en-US" dirty="0">
                          <a:latin typeface="+mj-lt"/>
                        </a:rPr>
                        <a:t> </a:t>
                      </a:r>
                      <a:r>
                        <a:rPr lang="en-US" altLang="zh-CN" dirty="0">
                          <a:latin typeface="+mj-lt"/>
                        </a:rPr>
                        <a:t>MHz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j-lt"/>
                        </a:rPr>
                        <a:t>591MHz is matured.&gt;18 MV, reasonable 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09942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2C4804B2-5B55-8C43-915D-6352194C0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71170" y="2947202"/>
            <a:ext cx="502604" cy="502604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CDDC710F-C497-EB41-87CF-DB08FBF7A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5897" y="3725715"/>
            <a:ext cx="502604" cy="502604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67C5491F-8507-C54D-BF22-0343EE0AA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69395" y="4513592"/>
            <a:ext cx="502604" cy="5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8D61F-96FC-4346-8390-E74B0BCF5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712" y="50528"/>
            <a:ext cx="7886700" cy="132556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HVDC gun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2DF16B2E-6AA9-B749-AF91-599E1413272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5203" y="1528690"/>
            <a:ext cx="2060727" cy="285331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C52C306F-C523-DA45-B390-697C31CC2B8D}"/>
              </a:ext>
            </a:extLst>
          </p:cNvPr>
          <p:cNvGrpSpPr/>
          <p:nvPr/>
        </p:nvGrpSpPr>
        <p:grpSpPr>
          <a:xfrm>
            <a:off x="4630465" y="2027238"/>
            <a:ext cx="3068332" cy="2476624"/>
            <a:chOff x="4713515" y="1166812"/>
            <a:chExt cx="4340846" cy="322630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F658385-3076-7F4A-A5CE-9610AE496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3515" y="1166812"/>
              <a:ext cx="4340846" cy="3226304"/>
            </a:xfrm>
            <a:prstGeom prst="rect">
              <a:avLst/>
            </a:prstGeom>
          </p:spPr>
        </p:pic>
        <p:sp>
          <p:nvSpPr>
            <p:cNvPr id="44" name="Down Arrow 43">
              <a:extLst>
                <a:ext uri="{FF2B5EF4-FFF2-40B4-BE49-F238E27FC236}">
                  <a16:creationId xmlns:a16="http://schemas.microsoft.com/office/drawing/2014/main" id="{FCC2D7D1-62B5-7341-B93B-550F4D411DAA}"/>
                </a:ext>
              </a:extLst>
            </p:cNvPr>
            <p:cNvSpPr/>
            <p:nvPr/>
          </p:nvSpPr>
          <p:spPr>
            <a:xfrm>
              <a:off x="5740738" y="3564849"/>
              <a:ext cx="126124" cy="218841"/>
            </a:xfrm>
            <a:prstGeom prst="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+mj-lt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296720C-4EC9-814D-A123-DE385E942107}"/>
                </a:ext>
              </a:extLst>
            </p:cNvPr>
            <p:cNvSpPr txBox="1"/>
            <p:nvPr/>
          </p:nvSpPr>
          <p:spPr>
            <a:xfrm>
              <a:off x="5386931" y="3245227"/>
              <a:ext cx="1676364" cy="320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Initial</a:t>
              </a:r>
              <a:r>
                <a:rPr lang="zh-CN" altLang="en-US" sz="10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bunch</a:t>
              </a:r>
              <a:r>
                <a:rPr lang="zh-CN" altLang="en-US" sz="10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en-US" altLang="zh-CN" sz="10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length</a:t>
              </a:r>
              <a:endParaRPr lang="en-US" sz="10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28E180E-58EF-CA4F-8BF2-A267C4F5B1F4}"/>
              </a:ext>
            </a:extLst>
          </p:cNvPr>
          <p:cNvSpPr txBox="1"/>
          <p:nvPr/>
        </p:nvSpPr>
        <p:spPr>
          <a:xfrm>
            <a:off x="1474953" y="4830762"/>
            <a:ext cx="5783193" cy="1077218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+mj-lt"/>
              </a:rPr>
              <a:t>HVDC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gun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is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the</a:t>
            </a:r>
            <a:r>
              <a:rPr lang="zh-CN" altLang="en-US" sz="1600" dirty="0">
                <a:latin typeface="+mj-lt"/>
              </a:rPr>
              <a:t> </a:t>
            </a:r>
            <a:r>
              <a:rPr lang="en-US" altLang="zh-CN" sz="1600" dirty="0">
                <a:latin typeface="+mj-lt"/>
              </a:rPr>
              <a:t>only electron source achieved 65 mA; 2nC (separately)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SRF gun &lt; 2 mA; recently operational  SRF gun &lt; 1 mA avg.(waiting R&amp;D results)</a:t>
            </a:r>
          </a:p>
        </p:txBody>
      </p:sp>
    </p:spTree>
    <p:extLst>
      <p:ext uri="{BB962C8B-B14F-4D97-AF65-F5344CB8AC3E}">
        <p14:creationId xmlns:p14="http://schemas.microsoft.com/office/powerpoint/2010/main" val="210006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6A1625-0A13-7047-9311-2E32DC004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805" y="3547796"/>
            <a:ext cx="2971800" cy="2266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F91EC7-3085-614D-863C-9E5FAAA8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480" y="3541583"/>
            <a:ext cx="2962275" cy="2257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63FB91-1F9D-D747-B7CE-2A8AC461BB44}"/>
              </a:ext>
            </a:extLst>
          </p:cNvPr>
          <p:cNvSpPr txBox="1"/>
          <p:nvPr/>
        </p:nvSpPr>
        <p:spPr>
          <a:xfrm>
            <a:off x="7751968" y="3856983"/>
            <a:ext cx="7847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ex=2.8 u</a:t>
            </a:r>
          </a:p>
          <a:p>
            <a:r>
              <a:rPr lang="en-US" sz="1350" dirty="0" err="1"/>
              <a:t>ey</a:t>
            </a:r>
            <a:r>
              <a:rPr lang="en-US" sz="1350" dirty="0"/>
              <a:t>=3.5 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A9ACEE-289E-C34F-B22B-BBA98642366E}"/>
              </a:ext>
            </a:extLst>
          </p:cNvPr>
          <p:cNvSpPr txBox="1"/>
          <p:nvPr/>
        </p:nvSpPr>
        <p:spPr>
          <a:xfrm>
            <a:off x="4758467" y="3892408"/>
            <a:ext cx="58702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7 mm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8744095-1BA9-FA4D-BD8D-8F60E1A190B1}"/>
              </a:ext>
            </a:extLst>
          </p:cNvPr>
          <p:cNvSpPr txBox="1">
            <a:spLocks/>
          </p:cNvSpPr>
          <p:nvPr/>
        </p:nvSpPr>
        <p:spPr>
          <a:xfrm>
            <a:off x="209140" y="56087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ERL injector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201A92-FF04-2340-9B6F-8C30C717BD57}"/>
              </a:ext>
            </a:extLst>
          </p:cNvPr>
          <p:cNvCxnSpPr>
            <a:cxnSpLocks/>
            <a:stCxn id="29" idx="1"/>
            <a:endCxn id="30" idx="1"/>
          </p:cNvCxnSpPr>
          <p:nvPr/>
        </p:nvCxnSpPr>
        <p:spPr>
          <a:xfrm>
            <a:off x="3823689" y="2377571"/>
            <a:ext cx="1330285" cy="57259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1D3E15-B496-3548-BEE9-FC1033CCFAB5}"/>
              </a:ext>
            </a:extLst>
          </p:cNvPr>
          <p:cNvGrpSpPr/>
          <p:nvPr/>
        </p:nvGrpSpPr>
        <p:grpSpPr>
          <a:xfrm>
            <a:off x="235136" y="2149947"/>
            <a:ext cx="3462624" cy="686055"/>
            <a:chOff x="2518719" y="3103550"/>
            <a:chExt cx="6155777" cy="121965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34C0A5D-C423-3548-BB80-A8066C7852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2971" y="3447779"/>
              <a:ext cx="5761525" cy="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AED62A43-DCD1-3A45-A3BC-67C7E1E84ECE}"/>
                </a:ext>
              </a:extLst>
            </p:cNvPr>
            <p:cNvSpPr/>
            <p:nvPr/>
          </p:nvSpPr>
          <p:spPr>
            <a:xfrm>
              <a:off x="2734067" y="3103550"/>
              <a:ext cx="357809" cy="664886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70A7B4A-4B45-4E41-AC0B-EA633B2179A4}"/>
                </a:ext>
              </a:extLst>
            </p:cNvPr>
            <p:cNvSpPr/>
            <p:nvPr/>
          </p:nvSpPr>
          <p:spPr>
            <a:xfrm>
              <a:off x="5421330" y="3212175"/>
              <a:ext cx="924339" cy="4152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EE1AE42-F061-A343-BB20-B53A85B2A245}"/>
                </a:ext>
              </a:extLst>
            </p:cNvPr>
            <p:cNvSpPr txBox="1"/>
            <p:nvPr/>
          </p:nvSpPr>
          <p:spPr>
            <a:xfrm>
              <a:off x="2518719" y="3881942"/>
              <a:ext cx="861205" cy="44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latin typeface="+mj-lt"/>
                </a:rPr>
                <a:t>HVDC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BB54751-3695-7C4D-AA8A-62BB20AA464D}"/>
                </a:ext>
              </a:extLst>
            </p:cNvPr>
            <p:cNvSpPr txBox="1"/>
            <p:nvPr/>
          </p:nvSpPr>
          <p:spPr>
            <a:xfrm>
              <a:off x="3245199" y="3754031"/>
              <a:ext cx="1978320" cy="44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latin typeface="+mj-lt"/>
                </a:rPr>
                <a:t>197 MHz buncher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4C20AE-E6BD-234E-B98C-A3EFD86C5595}"/>
                </a:ext>
              </a:extLst>
            </p:cNvPr>
            <p:cNvSpPr txBox="1"/>
            <p:nvPr/>
          </p:nvSpPr>
          <p:spPr>
            <a:xfrm>
              <a:off x="5280810" y="3741076"/>
              <a:ext cx="1542302" cy="441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latin typeface="+mj-lt"/>
                </a:rPr>
                <a:t>591 MHz SRF</a:t>
              </a:r>
            </a:p>
          </p:txBody>
        </p:sp>
      </p:grpSp>
      <p:sp>
        <p:nvSpPr>
          <p:cNvPr id="29" name="Trapezoid 28">
            <a:extLst>
              <a:ext uri="{FF2B5EF4-FFF2-40B4-BE49-F238E27FC236}">
                <a16:creationId xmlns:a16="http://schemas.microsoft.com/office/drawing/2014/main" id="{A745E799-A3B4-1D46-8E34-A02CC69E60A7}"/>
              </a:ext>
            </a:extLst>
          </p:cNvPr>
          <p:cNvSpPr/>
          <p:nvPr/>
        </p:nvSpPr>
        <p:spPr>
          <a:xfrm rot="11598052">
            <a:off x="3615276" y="2209885"/>
            <a:ext cx="240957" cy="2937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apezoid 29">
            <a:extLst>
              <a:ext uri="{FF2B5EF4-FFF2-40B4-BE49-F238E27FC236}">
                <a16:creationId xmlns:a16="http://schemas.microsoft.com/office/drawing/2014/main" id="{994E2A3B-838A-4A4F-8736-AEBC0A04B770}"/>
              </a:ext>
            </a:extLst>
          </p:cNvPr>
          <p:cNvSpPr/>
          <p:nvPr/>
        </p:nvSpPr>
        <p:spPr>
          <a:xfrm rot="1085737">
            <a:off x="5119385" y="2831331"/>
            <a:ext cx="240957" cy="293796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07EBE8C-1951-874F-A39A-D2860847CEDD}"/>
              </a:ext>
            </a:extLst>
          </p:cNvPr>
          <p:cNvCxnSpPr>
            <a:cxnSpLocks/>
          </p:cNvCxnSpPr>
          <p:nvPr/>
        </p:nvCxnSpPr>
        <p:spPr>
          <a:xfrm>
            <a:off x="5325753" y="3026807"/>
            <a:ext cx="16527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DE776B9-E2E6-2540-8D57-4A2556C56A04}"/>
              </a:ext>
            </a:extLst>
          </p:cNvPr>
          <p:cNvSpPr/>
          <p:nvPr/>
        </p:nvSpPr>
        <p:spPr>
          <a:xfrm>
            <a:off x="5844755" y="2910029"/>
            <a:ext cx="1420084" cy="233556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+mj-lt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9B838C6-82A2-9A4A-9538-C8A9A87CB16A}"/>
              </a:ext>
            </a:extLst>
          </p:cNvPr>
          <p:cNvSpPr/>
          <p:nvPr/>
        </p:nvSpPr>
        <p:spPr>
          <a:xfrm>
            <a:off x="2889549" y="2220167"/>
            <a:ext cx="154616" cy="2292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>
              <a:latin typeface="+mj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3709E3-13D4-2A46-981F-FE4B1A30AAE4}"/>
              </a:ext>
            </a:extLst>
          </p:cNvPr>
          <p:cNvSpPr txBox="1"/>
          <p:nvPr/>
        </p:nvSpPr>
        <p:spPr>
          <a:xfrm>
            <a:off x="2634871" y="2504844"/>
            <a:ext cx="716863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>
                <a:latin typeface="+mj-lt"/>
              </a:rPr>
              <a:t>1773 MHz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EACC25A-E1BB-DF43-9FAC-3DA2F1DD8B10}"/>
              </a:ext>
            </a:extLst>
          </p:cNvPr>
          <p:cNvSpPr/>
          <p:nvPr/>
        </p:nvSpPr>
        <p:spPr>
          <a:xfrm>
            <a:off x="916161" y="2220167"/>
            <a:ext cx="519941" cy="233556"/>
          </a:xfrm>
          <a:prstGeom prst="round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F9FBA6-B133-354A-9B69-98988FF75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4" y="3557321"/>
            <a:ext cx="2981325" cy="22574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54E95D1-5E7F-1A45-B544-DE188B707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049" y="567957"/>
            <a:ext cx="2796015" cy="2095910"/>
          </a:xfrm>
          <a:prstGeom prst="rect">
            <a:avLst/>
          </a:prstGeom>
        </p:spPr>
      </p:pic>
      <p:sp>
        <p:nvSpPr>
          <p:cNvPr id="2" name="Left Arrow 1">
            <a:extLst>
              <a:ext uri="{FF2B5EF4-FFF2-40B4-BE49-F238E27FC236}">
                <a16:creationId xmlns:a16="http://schemas.microsoft.com/office/drawing/2014/main" id="{256B53E0-7BC7-3E4F-A7E8-96F729A0C9F5}"/>
              </a:ext>
            </a:extLst>
          </p:cNvPr>
          <p:cNvSpPr/>
          <p:nvPr/>
        </p:nvSpPr>
        <p:spPr>
          <a:xfrm rot="20132894">
            <a:off x="4763889" y="2153457"/>
            <a:ext cx="1580116" cy="32478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CC955-2550-6444-BB70-9A3B57235834}"/>
              </a:ext>
            </a:extLst>
          </p:cNvPr>
          <p:cNvSpPr txBox="1"/>
          <p:nvPr/>
        </p:nvSpPr>
        <p:spPr>
          <a:xfrm>
            <a:off x="440393" y="1432482"/>
            <a:ext cx="4807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Injector energy 5.6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Dual solenoids dogleg merger( three energies)</a:t>
            </a:r>
          </a:p>
        </p:txBody>
      </p:sp>
    </p:spTree>
    <p:extLst>
      <p:ext uri="{BB962C8B-B14F-4D97-AF65-F5344CB8AC3E}">
        <p14:creationId xmlns:p14="http://schemas.microsoft.com/office/powerpoint/2010/main" val="24273536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3A3F2F2-1333-B647-B08D-20649C50A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0857"/>
            <a:ext cx="9144000" cy="1403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DF91F-CC9E-8A49-8A26-E0A9FBF95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Gun to hadron merger design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1195332-F498-BF4A-8196-02FEFA48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87" y="4771381"/>
            <a:ext cx="1981007" cy="150403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9A82573-1C24-BB45-A035-9E2D8DF36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521" y="4748861"/>
            <a:ext cx="1981007" cy="15265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E9DC45D-3E47-F44E-9EE4-64AC5A2A4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645" y="361121"/>
            <a:ext cx="2438326" cy="13945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117B709-3EFB-EF46-9A8F-B5F1658A1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5825" y="5053093"/>
            <a:ext cx="2438324" cy="1405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FD574A-B8C3-B943-B21F-F40491341873}"/>
              </a:ext>
            </a:extLst>
          </p:cNvPr>
          <p:cNvSpPr txBox="1"/>
          <p:nvPr/>
        </p:nvSpPr>
        <p:spPr>
          <a:xfrm>
            <a:off x="7135491" y="1027907"/>
            <a:ext cx="7978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Option 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94567C-B76D-2A41-BF14-B6CD4BD4F71F}"/>
              </a:ext>
            </a:extLst>
          </p:cNvPr>
          <p:cNvGrpSpPr/>
          <p:nvPr/>
        </p:nvGrpSpPr>
        <p:grpSpPr>
          <a:xfrm>
            <a:off x="6426635" y="3615038"/>
            <a:ext cx="2438325" cy="1405525"/>
            <a:chOff x="8543609" y="2724187"/>
            <a:chExt cx="3251100" cy="187403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CD04984-B95D-E747-A4C3-52B4B21B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43609" y="2724187"/>
              <a:ext cx="3251100" cy="18740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945A00-8733-764F-90E3-AE8E11E9FD37}"/>
                </a:ext>
              </a:extLst>
            </p:cNvPr>
            <p:cNvSpPr txBox="1"/>
            <p:nvPr/>
          </p:nvSpPr>
          <p:spPr>
            <a:xfrm>
              <a:off x="9449978" y="3661344"/>
              <a:ext cx="18641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Rms </a:t>
              </a:r>
              <a:r>
                <a:rPr lang="en-US" sz="1350" dirty="0" err="1"/>
                <a:t>dp</a:t>
              </a:r>
              <a:r>
                <a:rPr lang="en-US" sz="1350" dirty="0"/>
                <a:t>/p=8.6e-5</a:t>
              </a:r>
            </a:p>
            <a:p>
              <a:r>
                <a:rPr lang="en-US" sz="1350" dirty="0"/>
                <a:t>Sliced </a:t>
              </a:r>
              <a:r>
                <a:rPr lang="en-US" sz="1350" dirty="0" err="1"/>
                <a:t>dp</a:t>
              </a:r>
              <a:r>
                <a:rPr lang="en-US" sz="1350" dirty="0"/>
                <a:t>/p=4e-5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123B5F-9344-E440-92D8-2FEC89A79A4C}"/>
                </a:ext>
              </a:extLst>
            </p:cNvPr>
            <p:cNvSpPr txBox="1"/>
            <p:nvPr/>
          </p:nvSpPr>
          <p:spPr>
            <a:xfrm>
              <a:off x="9830410" y="2787294"/>
              <a:ext cx="106379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Option 1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DAD5D520-27E4-5548-8FB3-513E507386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515" y="4061508"/>
            <a:ext cx="3766691" cy="7098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76BD76-3592-D845-9652-12583A6DBFE6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9"/>
          <a:stretch/>
        </p:blipFill>
        <p:spPr>
          <a:xfrm>
            <a:off x="4151731" y="5197826"/>
            <a:ext cx="2177949" cy="1405525"/>
          </a:xfrm>
          <a:prstGeom prst="rect">
            <a:avLst/>
          </a:prstGeom>
          <a:ln w="3175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6AF57B-3509-F241-A6D7-A43CFBFA9BCB}"/>
              </a:ext>
            </a:extLst>
          </p:cNvPr>
          <p:cNvSpPr txBox="1"/>
          <p:nvPr/>
        </p:nvSpPr>
        <p:spPr>
          <a:xfrm>
            <a:off x="4201528" y="1899920"/>
            <a:ext cx="381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3D simulation code GPT, including CSR </a:t>
            </a:r>
          </a:p>
        </p:txBody>
      </p:sp>
    </p:spTree>
    <p:extLst>
      <p:ext uri="{BB962C8B-B14F-4D97-AF65-F5344CB8AC3E}">
        <p14:creationId xmlns:p14="http://schemas.microsoft.com/office/powerpoint/2010/main" val="613386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51980-23C9-EC49-B64F-85D637E8F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profile for 2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4B84F-F570-254A-8018-58946B231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7C156-55E0-F84E-9DE0-96F787D4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9FA81-D1CD-0448-8DD3-36A4B3B6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83A2FB0-FEC6-8844-9DA2-3EF60D89F053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FF0263-1084-F74B-96D8-1D25D41F226B}" type="datetime1">
              <a:rPr lang="en-US" smtClean="0"/>
              <a:pPr/>
              <a:t>6/11/21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BE054AE-FC8F-4B40-9216-B85A0B28D5D1}"/>
              </a:ext>
            </a:extLst>
          </p:cNvPr>
          <p:cNvSpPr txBox="1">
            <a:spLocks/>
          </p:cNvSpPr>
          <p:nvPr/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C07662-E0E8-3A4C-8E82-5A93ED90A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" y="1614807"/>
            <a:ext cx="8895969" cy="4741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E7D658-B6F9-EE48-887D-48FF2A733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530" y="5144465"/>
            <a:ext cx="2818638" cy="65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91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EB8D1-E75E-5D4E-A0B3-3B0CE4F16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29" y="29846"/>
            <a:ext cx="8325345" cy="132556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e-b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eam parameter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A8244-3F95-C34C-8ED0-5226A050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6BFB4A-E1CA-7C47-A182-8BB3A07ADB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882084"/>
              </p:ext>
            </p:extLst>
          </p:nvPr>
        </p:nvGraphicFramePr>
        <p:xfrm>
          <a:off x="0" y="1906922"/>
          <a:ext cx="5032783" cy="2400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5350">
                  <a:extLst>
                    <a:ext uri="{9D8B030D-6E8A-4147-A177-3AD203B41FA5}">
                      <a16:colId xmlns:a16="http://schemas.microsoft.com/office/drawing/2014/main" val="2413524042"/>
                    </a:ext>
                  </a:extLst>
                </a:gridCol>
                <a:gridCol w="1797433">
                  <a:extLst>
                    <a:ext uri="{9D8B030D-6E8A-4147-A177-3AD203B41FA5}">
                      <a16:colId xmlns:a16="http://schemas.microsoft.com/office/drawing/2014/main" val="7548166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sz="1800" b="0" i="0" dirty="0"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+mj-lt"/>
                        </a:rPr>
                        <a:t>parameter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9141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Bunch charge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+mj-lt"/>
                        </a:rPr>
                        <a:t>1 </a:t>
                      </a:r>
                      <a:r>
                        <a:rPr lang="en-US" sz="1800" b="0" i="0" dirty="0" err="1">
                          <a:latin typeface="+mj-lt"/>
                        </a:rPr>
                        <a:t>nC</a:t>
                      </a:r>
                      <a:endParaRPr lang="en-US" sz="18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794258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altLang="zh-CN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Peak</a:t>
                      </a:r>
                      <a:r>
                        <a:rPr lang="zh-CN" alt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zh-CN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current</a:t>
                      </a:r>
                      <a:r>
                        <a:rPr lang="zh-CN" alt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endParaRPr lang="en-US" sz="1800" b="0" i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dirty="0">
                          <a:latin typeface="+mj-lt"/>
                        </a:rPr>
                        <a:t>17-34</a:t>
                      </a:r>
                      <a:r>
                        <a:rPr lang="zh-CN" altLang="en-US" sz="1800" b="0" i="0" dirty="0">
                          <a:latin typeface="+mj-lt"/>
                        </a:rPr>
                        <a:t> </a:t>
                      </a:r>
                      <a:r>
                        <a:rPr lang="en-US" altLang="zh-CN" sz="1800" b="0" i="0" dirty="0">
                          <a:latin typeface="+mj-lt"/>
                        </a:rPr>
                        <a:t>A</a:t>
                      </a:r>
                      <a:endParaRPr lang="en-US" sz="18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2037038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Bunch length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dirty="0">
                          <a:latin typeface="+mj-lt"/>
                        </a:rPr>
                        <a:t>6.8-3.4</a:t>
                      </a:r>
                      <a:r>
                        <a:rPr lang="en-US" sz="1800" b="0" i="0" dirty="0">
                          <a:latin typeface="+mj-lt"/>
                        </a:rPr>
                        <a:t> 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079878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Normalized emittance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+mj-lt"/>
                        </a:rPr>
                        <a:t>3 mm-</a:t>
                      </a:r>
                      <a:r>
                        <a:rPr lang="en-US" sz="1800" b="0" i="0" dirty="0" err="1">
                          <a:latin typeface="+mj-lt"/>
                        </a:rPr>
                        <a:t>mrad</a:t>
                      </a:r>
                      <a:endParaRPr lang="en-US" sz="1800" b="0" i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153802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Energy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+mj-lt"/>
                        </a:rPr>
                        <a:t>150 MeV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1084669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RMS </a:t>
                      </a:r>
                      <a:r>
                        <a:rPr lang="en-US" sz="1800" b="0" i="0" dirty="0" err="1">
                          <a:solidFill>
                            <a:schemeClr val="bg1"/>
                          </a:solidFill>
                          <a:latin typeface="+mj-lt"/>
                        </a:rPr>
                        <a:t>dp</a:t>
                      </a:r>
                      <a:r>
                        <a:rPr lang="en-US" sz="1800" b="0" i="0" dirty="0">
                          <a:solidFill>
                            <a:schemeClr val="bg1"/>
                          </a:solidFill>
                          <a:latin typeface="+mj-lt"/>
                        </a:rPr>
                        <a:t>/p</a:t>
                      </a:r>
                    </a:p>
                  </a:txBody>
                  <a:tcPr marL="68580" marR="68580" marT="34290" marB="34290">
                    <a:solidFill>
                      <a:srgbClr val="2C42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800" b="0" i="0" dirty="0">
                          <a:latin typeface="+mj-lt"/>
                        </a:rPr>
                        <a:t>&lt;8.6</a:t>
                      </a:r>
                      <a:r>
                        <a:rPr lang="zh-CN" altLang="en-US" sz="1800" b="0" i="0" dirty="0">
                          <a:latin typeface="+mj-lt"/>
                        </a:rPr>
                        <a:t> </a:t>
                      </a:r>
                      <a:r>
                        <a:rPr lang="en-US" sz="1800" b="0" i="0" dirty="0">
                          <a:latin typeface="+mj-lt"/>
                        </a:rPr>
                        <a:t>e-5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0847387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281778C-84F7-654F-87A6-227065ADFB7B}"/>
              </a:ext>
            </a:extLst>
          </p:cNvPr>
          <p:cNvSpPr txBox="1"/>
          <p:nvPr/>
        </p:nvSpPr>
        <p:spPr>
          <a:xfrm>
            <a:off x="420107" y="4951078"/>
            <a:ext cx="7811767" cy="646331"/>
          </a:xfrm>
          <a:prstGeom prst="rect">
            <a:avLst/>
          </a:prstGeom>
          <a:solidFill>
            <a:srgbClr val="CFD6EB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Injector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and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 err="1">
                <a:latin typeface="+mj-lt"/>
              </a:rPr>
              <a:t>Linac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are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simulated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by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advanced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3D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space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charge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code GPT 3.4(including CSR).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2CE3D8-2110-0843-A24B-426BA47EA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783" y="1869036"/>
            <a:ext cx="4081959" cy="24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5C0B51-4E7C-744D-96D7-010BDF37236F}"/>
              </a:ext>
            </a:extLst>
          </p:cNvPr>
          <p:cNvSpPr txBox="1"/>
          <p:nvPr/>
        </p:nvSpPr>
        <p:spPr>
          <a:xfrm>
            <a:off x="7416970" y="2346960"/>
            <a:ext cx="1697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Peak current [A]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B759D1-2470-834F-8417-C6F184AFDF70}"/>
              </a:ext>
            </a:extLst>
          </p:cNvPr>
          <p:cNvCxnSpPr/>
          <p:nvPr/>
        </p:nvCxnSpPr>
        <p:spPr>
          <a:xfrm flipH="1">
            <a:off x="7559040" y="2716292"/>
            <a:ext cx="466872" cy="15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956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5A02B-88E0-9B4D-B03A-FB9AB4C3E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2463"/>
            <a:ext cx="9010454" cy="192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F9EADD-8023-DD41-A56A-939E94E4E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7" y="45784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R56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canceled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bending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85BD6-B392-8147-93A5-ABCA37CE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DD9283-9913-3B47-9252-7B57AFBFB8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3357105"/>
            <a:ext cx="3117825" cy="2127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1C8995-D33B-6C4A-94F0-ED712EB7331C}"/>
              </a:ext>
            </a:extLst>
          </p:cNvPr>
          <p:cNvSpPr txBox="1"/>
          <p:nvPr/>
        </p:nvSpPr>
        <p:spPr>
          <a:xfrm>
            <a:off x="5308269" y="3244334"/>
            <a:ext cx="2884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Bates bending for 180 return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EA4562-FEAF-544B-A811-F7FBBB52E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65" y="3539437"/>
            <a:ext cx="1455393" cy="358918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1BD30EF-76FD-8A48-B49F-8CFAD7B8F881}"/>
              </a:ext>
            </a:extLst>
          </p:cNvPr>
          <p:cNvSpPr/>
          <p:nvPr/>
        </p:nvSpPr>
        <p:spPr>
          <a:xfrm>
            <a:off x="5045567" y="1941347"/>
            <a:ext cx="264150" cy="249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56A2FB5-1E34-0742-839A-B40915A38023}"/>
              </a:ext>
            </a:extLst>
          </p:cNvPr>
          <p:cNvSpPr/>
          <p:nvPr/>
        </p:nvSpPr>
        <p:spPr>
          <a:xfrm>
            <a:off x="6754303" y="2716921"/>
            <a:ext cx="264150" cy="249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183A2C2-7BEB-3646-8217-42340A76F50F}"/>
              </a:ext>
            </a:extLst>
          </p:cNvPr>
          <p:cNvSpPr/>
          <p:nvPr/>
        </p:nvSpPr>
        <p:spPr>
          <a:xfrm>
            <a:off x="2170620" y="1941347"/>
            <a:ext cx="264150" cy="249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FA73272A-BFCE-8C43-9618-C30283E3E69A}"/>
              </a:ext>
            </a:extLst>
          </p:cNvPr>
          <p:cNvSpPr/>
          <p:nvPr/>
        </p:nvSpPr>
        <p:spPr>
          <a:xfrm>
            <a:off x="364500" y="2903632"/>
            <a:ext cx="264150" cy="249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BD1D241-0C56-2E4B-BEA7-ADFA3D1D9EDF}"/>
              </a:ext>
            </a:extLst>
          </p:cNvPr>
          <p:cNvSpPr/>
          <p:nvPr/>
        </p:nvSpPr>
        <p:spPr>
          <a:xfrm>
            <a:off x="8061023" y="2762549"/>
            <a:ext cx="264150" cy="249382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EA9104-6F4D-0747-A4CC-CDAFC42C0340}"/>
              </a:ext>
            </a:extLst>
          </p:cNvPr>
          <p:cNvSpPr txBox="1"/>
          <p:nvPr/>
        </p:nvSpPr>
        <p:spPr>
          <a:xfrm>
            <a:off x="5236327" y="1225629"/>
            <a:ext cx="3907673" cy="369332"/>
          </a:xfrm>
          <a:prstGeom prst="rect">
            <a:avLst/>
          </a:prstGeom>
          <a:solidFill>
            <a:srgbClr val="CFD6EB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To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eliminate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unwanted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micro-bunching</a:t>
            </a:r>
            <a:r>
              <a:rPr lang="zh-CN" altLang="en-US" dirty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55D62-8C49-0E43-BC8C-F4D109F90B33}"/>
              </a:ext>
            </a:extLst>
          </p:cNvPr>
          <p:cNvSpPr txBox="1"/>
          <p:nvPr/>
        </p:nvSpPr>
        <p:spPr>
          <a:xfrm>
            <a:off x="1421003" y="4037371"/>
            <a:ext cx="1700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R56, dispersion Tunable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74988-A494-674E-B40C-A59A10D87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270" y="3742717"/>
            <a:ext cx="3016904" cy="17925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3C44E7-A361-D941-853D-3D48B9AB38BB}"/>
              </a:ext>
            </a:extLst>
          </p:cNvPr>
          <p:cNvSpPr txBox="1"/>
          <p:nvPr/>
        </p:nvSpPr>
        <p:spPr>
          <a:xfrm>
            <a:off x="1232521" y="5297732"/>
            <a:ext cx="4346940" cy="1323439"/>
          </a:xfrm>
          <a:prstGeom prst="rect">
            <a:avLst/>
          </a:prstGeom>
          <a:solidFill>
            <a:srgbClr val="CFD5EA"/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16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deg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bending: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Place a Chicane at center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cancel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out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R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56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Two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quads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triplets: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achromatic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bend</a:t>
            </a:r>
          </a:p>
          <a:p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180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deg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bending: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Bates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bending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cancel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out</a:t>
            </a:r>
            <a:r>
              <a:rPr lang="zh-CN" alt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16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824233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25FB-60F7-1D45-9873-147F9996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" y="90806"/>
            <a:ext cx="7848508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Amplification lattice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91A00-3F31-C045-BCBE-26BFC468E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3AAA7B-4897-5E4A-8259-08340D69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514" y="2824474"/>
            <a:ext cx="3250022" cy="2730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4B16AA-18F6-AD42-A64F-7B63F6572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53" y="3250251"/>
            <a:ext cx="3516509" cy="20357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9A6DCF-A1A2-AF4C-8AD8-CE10722998C5}"/>
              </a:ext>
            </a:extLst>
          </p:cNvPr>
          <p:cNvSpPr txBox="1"/>
          <p:nvPr/>
        </p:nvSpPr>
        <p:spPr>
          <a:xfrm>
            <a:off x="2270874" y="4381795"/>
            <a:ext cx="159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CSR simulation</a:t>
            </a:r>
          </a:p>
          <a:p>
            <a:r>
              <a:rPr lang="en-US" dirty="0"/>
              <a:t>On the chicane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49E48C-71F6-DD48-9091-2BD404613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81" y="1188514"/>
            <a:ext cx="5193731" cy="18638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59625F-BE46-1B47-850E-CF83D709527C}"/>
              </a:ext>
            </a:extLst>
          </p:cNvPr>
          <p:cNvSpPr txBox="1"/>
          <p:nvPr/>
        </p:nvSpPr>
        <p:spPr>
          <a:xfrm>
            <a:off x="6063916" y="1548704"/>
            <a:ext cx="312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R56=0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Chicane R56 tunable</a:t>
            </a:r>
          </a:p>
          <a:p>
            <a:r>
              <a:rPr lang="en-US"/>
              <a:t>-4.3 to 1.8 </a:t>
            </a:r>
            <a:r>
              <a:rPr lang="en-US" dirty="0"/>
              <a:t>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mm path lengthen</a:t>
            </a:r>
          </a:p>
        </p:txBody>
      </p:sp>
    </p:spTree>
    <p:extLst>
      <p:ext uri="{BB962C8B-B14F-4D97-AF65-F5344CB8AC3E}">
        <p14:creationId xmlns:p14="http://schemas.microsoft.com/office/powerpoint/2010/main" val="915348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3C1B-E65A-4542-AF6B-5CC1E936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104069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lattice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659A7-ADBA-EA44-B806-C7E72B08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7D0F5-8D87-3948-8B20-739A0CA43E02}"/>
              </a:ext>
            </a:extLst>
          </p:cNvPr>
          <p:cNvSpPr txBox="1"/>
          <p:nvPr/>
        </p:nvSpPr>
        <p:spPr>
          <a:xfrm>
            <a:off x="6997212" y="3656905"/>
            <a:ext cx="220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mm path lengthen</a:t>
            </a:r>
          </a:p>
          <a:p>
            <a:r>
              <a:rPr lang="en-US" dirty="0"/>
              <a:t>R56=-6.1, -2.2</a:t>
            </a:r>
            <a:r>
              <a:rPr lang="zh-CN" altLang="en-US" dirty="0"/>
              <a:t> </a:t>
            </a:r>
            <a:r>
              <a:rPr lang="en-US" altLang="zh-CN" dirty="0"/>
              <a:t>mm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0CD1B1-C6D3-9948-9031-24CB1433B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345" y="1175922"/>
            <a:ext cx="5858989" cy="1511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4CECDC-FAA5-614B-B9B4-B5790882C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040" y="2805113"/>
            <a:ext cx="4724400" cy="3733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0FF881-89E6-9742-AF39-241893EDC831}"/>
              </a:ext>
            </a:extLst>
          </p:cNvPr>
          <p:cNvSpPr txBox="1"/>
          <p:nvPr/>
        </p:nvSpPr>
        <p:spPr>
          <a:xfrm>
            <a:off x="7045960" y="5849015"/>
            <a:ext cx="1548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Steve</a:t>
            </a:r>
            <a:r>
              <a:rPr lang="zh-CN" altLang="en-US" dirty="0"/>
              <a:t> </a:t>
            </a:r>
            <a:r>
              <a:rPr lang="en-US" altLang="zh-CN" dirty="0" err="1"/>
              <a:t>Peggs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907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C19E2-89DC-1746-82E2-5CA7C2E0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cooling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F61BB-6DAC-A941-9210-79BAF2E11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940339"/>
          </a:xfrm>
        </p:spPr>
        <p:txBody>
          <a:bodyPr>
            <a:normAutofit/>
          </a:bodyPr>
          <a:lstStyle/>
          <a:p>
            <a:r>
              <a:rPr lang="en-US" sz="1800" dirty="0"/>
              <a:t>Cool the proton beam at 275 GeV, 100 GeV and 41 GeV.</a:t>
            </a:r>
          </a:p>
          <a:p>
            <a:r>
              <a:rPr lang="en-US" sz="1800" dirty="0"/>
              <a:t>IBS longitudinal and transverse(h) growth time 2-3 hours. Cooling time shorter than IBS growth time</a:t>
            </a:r>
          </a:p>
          <a:p>
            <a:r>
              <a:rPr lang="en-US" sz="1800" dirty="0"/>
              <a:t>Cool the hadron beam normalized rms vertical emittance from 2.5 um(from injector) to 0.5 um</a:t>
            </a:r>
            <a:r>
              <a:rPr lang="zh-CN" altLang="en-US" sz="1800" dirty="0"/>
              <a:t> </a:t>
            </a:r>
            <a:r>
              <a:rPr lang="en-US" altLang="zh-CN" sz="1800" dirty="0"/>
              <a:t>in</a:t>
            </a:r>
            <a:r>
              <a:rPr lang="zh-CN" altLang="en-US" sz="1800" dirty="0"/>
              <a:t> </a:t>
            </a:r>
            <a:r>
              <a:rPr lang="en-US" altLang="zh-CN" sz="1800" dirty="0"/>
              <a:t>2</a:t>
            </a:r>
            <a:r>
              <a:rPr lang="zh-CN" altLang="en-US" sz="1800" dirty="0"/>
              <a:t> </a:t>
            </a:r>
            <a:r>
              <a:rPr lang="en-US" altLang="zh-CN" sz="1800" dirty="0"/>
              <a:t>hours</a:t>
            </a:r>
            <a:r>
              <a:rPr lang="en-US" sz="1800" dirty="0"/>
              <a:t>.</a:t>
            </a:r>
          </a:p>
          <a:p>
            <a:r>
              <a:rPr lang="en-US" sz="1800" dirty="0"/>
              <a:t>Amplification gain ~400, utilizing the realistic IR</a:t>
            </a:r>
            <a:r>
              <a:rPr lang="zh-CN" altLang="en-US" sz="1800" dirty="0"/>
              <a:t> </a:t>
            </a:r>
            <a:r>
              <a:rPr lang="en-US" altLang="zh-CN" sz="1800" dirty="0"/>
              <a:t>2</a:t>
            </a:r>
            <a:r>
              <a:rPr lang="en-US" sz="1800" dirty="0"/>
              <a:t> space for modulation/kicker/amplification.</a:t>
            </a:r>
          </a:p>
          <a:p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8670B-590F-E84E-AFBB-05FCA28C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A67D1-881D-5743-AD35-760B387051C4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9C342-9431-E14C-8D26-189E1540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E1B744-DD5E-B54E-89F4-DCBD31DE0290}"/>
              </a:ext>
            </a:extLst>
          </p:cNvPr>
          <p:cNvGrpSpPr/>
          <p:nvPr/>
        </p:nvGrpSpPr>
        <p:grpSpPr>
          <a:xfrm>
            <a:off x="4521810" y="3930116"/>
            <a:ext cx="3872279" cy="2352344"/>
            <a:chOff x="2190862" y="2324172"/>
            <a:chExt cx="4509530" cy="279673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39DE0B-0FC3-9E4E-83E9-36A1B36B6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0862" y="2324172"/>
              <a:ext cx="4509530" cy="2796736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3E5DE4B-ED9D-AF41-A2C6-08B11D9437AC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5201956" y="2525428"/>
              <a:ext cx="304322" cy="731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3350AF-49CE-F044-8616-CA8AB7DA5712}"/>
                </a:ext>
              </a:extLst>
            </p:cNvPr>
            <p:cNvSpPr txBox="1"/>
            <p:nvPr/>
          </p:nvSpPr>
          <p:spPr>
            <a:xfrm>
              <a:off x="5506278" y="2324172"/>
              <a:ext cx="1086855" cy="40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with SHC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82BFB5-B21E-D54B-AF62-98CD4B835395}"/>
                </a:ext>
              </a:extLst>
            </p:cNvPr>
            <p:cNvSpPr txBox="1"/>
            <p:nvPr/>
          </p:nvSpPr>
          <p:spPr>
            <a:xfrm>
              <a:off x="4938419" y="4030867"/>
              <a:ext cx="1027341" cy="4025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+mj-lt"/>
                </a:rPr>
                <a:t>w/o SHC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984C1B1-EB74-044A-89ED-E4A87C7689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4117" y="3429000"/>
              <a:ext cx="76200" cy="6241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684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942C-01D3-3B43-82DA-77E14D423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60338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ERL layout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CFA8244-3F95-C34C-8ED0-5226A050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3A6DA0F-9AA8-794B-9126-2E25EB3AAEE6}"/>
              </a:ext>
            </a:extLst>
          </p:cNvPr>
          <p:cNvGrpSpPr/>
          <p:nvPr/>
        </p:nvGrpSpPr>
        <p:grpSpPr>
          <a:xfrm>
            <a:off x="89388" y="3531940"/>
            <a:ext cx="9063966" cy="3257551"/>
            <a:chOff x="89388" y="3098800"/>
            <a:chExt cx="9063966" cy="32575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99352C-4537-1F45-BF67-8F6E695316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6" t="16254" r="7272"/>
            <a:stretch/>
          </p:blipFill>
          <p:spPr>
            <a:xfrm>
              <a:off x="89388" y="3098800"/>
              <a:ext cx="9063966" cy="3257551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93E8729-B321-BA4F-805F-1144CFA585A9}"/>
                </a:ext>
              </a:extLst>
            </p:cNvPr>
            <p:cNvCxnSpPr>
              <a:cxnSpLocks/>
            </p:cNvCxnSpPr>
            <p:nvPr/>
          </p:nvCxnSpPr>
          <p:spPr>
            <a:xfrm>
              <a:off x="7824428" y="5690153"/>
              <a:ext cx="935370" cy="3167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6DCFF2-92B7-7C41-B404-1CEFCEDB9175}"/>
                </a:ext>
              </a:extLst>
            </p:cNvPr>
            <p:cNvSpPr txBox="1"/>
            <p:nvPr/>
          </p:nvSpPr>
          <p:spPr>
            <a:xfrm rot="196857">
              <a:off x="8014173" y="5750701"/>
              <a:ext cx="6608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Injector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A54E2F-DA7A-E540-BD6F-3FD722F4388E}"/>
                </a:ext>
              </a:extLst>
            </p:cNvPr>
            <p:cNvSpPr txBox="1"/>
            <p:nvPr/>
          </p:nvSpPr>
          <p:spPr>
            <a:xfrm rot="183389">
              <a:off x="5710621" y="5653551"/>
              <a:ext cx="55098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LINAC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017708-AD51-4044-9652-8DBCCBA65320}"/>
                </a:ext>
              </a:extLst>
            </p:cNvPr>
            <p:cNvSpPr txBox="1"/>
            <p:nvPr/>
          </p:nvSpPr>
          <p:spPr>
            <a:xfrm rot="183389">
              <a:off x="3431624" y="5305369"/>
              <a:ext cx="9871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  <a:latin typeface="+mj-lt"/>
                </a:rPr>
                <a:t>Compression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813206E-53C2-7144-86D0-E0AAC87E5DDF}"/>
                </a:ext>
              </a:extLst>
            </p:cNvPr>
            <p:cNvCxnSpPr>
              <a:cxnSpLocks/>
            </p:cNvCxnSpPr>
            <p:nvPr/>
          </p:nvCxnSpPr>
          <p:spPr>
            <a:xfrm>
              <a:off x="1619694" y="5181597"/>
              <a:ext cx="1612604" cy="97651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3538DF-0FDB-BE4B-9B8E-0A287E57ADAF}"/>
                </a:ext>
              </a:extLst>
            </p:cNvPr>
            <p:cNvSpPr txBox="1"/>
            <p:nvPr/>
          </p:nvSpPr>
          <p:spPr>
            <a:xfrm rot="183389">
              <a:off x="1853531" y="5229500"/>
              <a:ext cx="11449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  <a:latin typeface="+mj-lt"/>
                </a:rPr>
                <a:t>Merge into HSR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5550F4-BC7F-A241-9602-7A858B674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7671" y="5426259"/>
              <a:ext cx="787400" cy="215900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0BF1617-DF62-4A4A-8DAA-CBC2E308E5A7}"/>
                </a:ext>
              </a:extLst>
            </p:cNvPr>
            <p:cNvCxnSpPr>
              <a:cxnSpLocks/>
            </p:cNvCxnSpPr>
            <p:nvPr/>
          </p:nvCxnSpPr>
          <p:spPr>
            <a:xfrm>
              <a:off x="4434492" y="5534209"/>
              <a:ext cx="3221664" cy="155944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8337AFF-5165-F74B-8304-3CAB2B39BCB3}"/>
                </a:ext>
              </a:extLst>
            </p:cNvPr>
            <p:cNvCxnSpPr>
              <a:cxnSpLocks/>
            </p:cNvCxnSpPr>
            <p:nvPr/>
          </p:nvCxnSpPr>
          <p:spPr>
            <a:xfrm>
              <a:off x="3295650" y="5318125"/>
              <a:ext cx="1191290" cy="64050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D536F5C-5E2E-F249-8012-375D193ADCAD}"/>
                </a:ext>
              </a:extLst>
            </p:cNvPr>
            <p:cNvCxnSpPr>
              <a:cxnSpLocks/>
            </p:cNvCxnSpPr>
            <p:nvPr/>
          </p:nvCxnSpPr>
          <p:spPr>
            <a:xfrm>
              <a:off x="7188471" y="5087107"/>
              <a:ext cx="935370" cy="31676"/>
            </a:xfrm>
            <a:prstGeom prst="straightConnector1">
              <a:avLst/>
            </a:prstGeom>
            <a:ln w="127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D97E4C7-E875-E44C-8E06-4496C1632AD7}"/>
                </a:ext>
              </a:extLst>
            </p:cNvPr>
            <p:cNvSpPr txBox="1"/>
            <p:nvPr/>
          </p:nvSpPr>
          <p:spPr>
            <a:xfrm rot="192991">
              <a:off x="7354919" y="4875401"/>
              <a:ext cx="6024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+mj-lt"/>
                </a:rPr>
                <a:t>Return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FE299F7-1327-3F4C-B130-C24A5EB13B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74" t="16982" r="18681" b="17506"/>
          <a:stretch/>
        </p:blipFill>
        <p:spPr>
          <a:xfrm>
            <a:off x="418195" y="1114837"/>
            <a:ext cx="8264249" cy="22247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D13172-03C1-3C4C-83BB-71C87663661F}"/>
              </a:ext>
            </a:extLst>
          </p:cNvPr>
          <p:cNvSpPr txBox="1"/>
          <p:nvPr/>
        </p:nvSpPr>
        <p:spPr>
          <a:xfrm>
            <a:off x="3232298" y="1205834"/>
            <a:ext cx="2160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Amplification section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51DB28-318A-C64C-8441-DB3F426B3CB8}"/>
              </a:ext>
            </a:extLst>
          </p:cNvPr>
          <p:cNvSpPr txBox="1"/>
          <p:nvPr/>
        </p:nvSpPr>
        <p:spPr>
          <a:xfrm>
            <a:off x="6923903" y="3767346"/>
            <a:ext cx="146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Gun to cooler</a:t>
            </a:r>
          </a:p>
        </p:txBody>
      </p:sp>
    </p:spTree>
    <p:extLst>
      <p:ext uri="{BB962C8B-B14F-4D97-AF65-F5344CB8AC3E}">
        <p14:creationId xmlns:p14="http://schemas.microsoft.com/office/powerpoint/2010/main" val="3039412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414AE-C219-FD4C-9D68-D6898D7BE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MBEC theoretical study </a:t>
            </a:r>
          </a:p>
          <a:p>
            <a:r>
              <a:rPr lang="en-US" dirty="0"/>
              <a:t>1D cooling simulation tools development</a:t>
            </a:r>
          </a:p>
          <a:p>
            <a:r>
              <a:rPr lang="en-US" dirty="0"/>
              <a:t>Optimized cooling parameters</a:t>
            </a:r>
          </a:p>
          <a:p>
            <a:r>
              <a:rPr lang="en-US" dirty="0"/>
              <a:t>ERL and cooler conceptual lattice .</a:t>
            </a:r>
          </a:p>
          <a:p>
            <a:r>
              <a:rPr lang="en-US" dirty="0"/>
              <a:t>Gun to cooling section detailed design, full 3D simulation</a:t>
            </a:r>
          </a:p>
          <a:p>
            <a:r>
              <a:rPr lang="en-US" dirty="0"/>
              <a:t>Hadron lattice</a:t>
            </a:r>
          </a:p>
          <a:p>
            <a:r>
              <a:rPr lang="en-US" dirty="0"/>
              <a:t>Detailed cooler section lattice</a:t>
            </a:r>
          </a:p>
          <a:p>
            <a:r>
              <a:rPr lang="en-US" dirty="0"/>
              <a:t>Layout in IR2 and new source building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9D7FEC-4532-084B-8356-18264724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C3D8E-FA36-0641-A4E0-28675CCD1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337A32-D12E-9740-9C93-6DC18AAED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completed and ongoing tasks</a:t>
            </a: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EE4992A6-B862-674C-A54F-89B18E80A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36286" y="1760931"/>
            <a:ext cx="502604" cy="502604"/>
          </a:xfrm>
          <a:prstGeom prst="rect">
            <a:avLst/>
          </a:prstGeom>
        </p:spPr>
      </p:pic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121FEE4-7FA3-1246-929E-5DD3CED34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97212" y="2221768"/>
            <a:ext cx="502604" cy="502604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7213EE2F-7998-A248-83EC-D3D664666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50686" y="2724372"/>
            <a:ext cx="502604" cy="502604"/>
          </a:xfrm>
          <a:prstGeom prst="rect">
            <a:avLst/>
          </a:prstGeom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24D1EC92-455C-594B-93D9-36E565D9D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922647" y="3226976"/>
            <a:ext cx="502604" cy="502604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059FFAAC-D1BD-6E4E-8063-46767F17C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774610" y="4020135"/>
            <a:ext cx="502604" cy="50260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3B223F7-7406-E046-87F2-7F163B21FD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315377" y="4377025"/>
            <a:ext cx="502604" cy="502604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FA4EA861-DB6D-1147-BEEF-15661AE60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78933" y="4879629"/>
            <a:ext cx="502604" cy="50260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E7D2030-9905-E64E-8A43-F53C5BB9C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624061" y="5382233"/>
            <a:ext cx="502604" cy="5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6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8D09E-1D40-394B-BE35-AD76D0876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255F-6C86-ED4F-A46D-E4B5BC55A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cooling simulation.</a:t>
            </a:r>
          </a:p>
          <a:p>
            <a:r>
              <a:rPr lang="en-US" dirty="0"/>
              <a:t>Determine the cooler parameters.</a:t>
            </a:r>
          </a:p>
          <a:p>
            <a:r>
              <a:rPr lang="en-US" dirty="0"/>
              <a:t>Cooling diagnostics</a:t>
            </a:r>
          </a:p>
          <a:p>
            <a:r>
              <a:rPr lang="en-US" dirty="0"/>
              <a:t>ERL design:</a:t>
            </a:r>
          </a:p>
          <a:p>
            <a:pPr lvl="1"/>
            <a:r>
              <a:rPr lang="en-US" dirty="0"/>
              <a:t>Detail lattice design in </a:t>
            </a:r>
            <a:r>
              <a:rPr lang="en-US" dirty="0" err="1"/>
              <a:t>bmad</a:t>
            </a:r>
            <a:r>
              <a:rPr lang="en-US" dirty="0"/>
              <a:t>: transverse/longitudinal matching, BBU, wake impedance, Tolerance</a:t>
            </a:r>
          </a:p>
          <a:p>
            <a:pPr lvl="1"/>
            <a:r>
              <a:rPr lang="en-US" dirty="0"/>
              <a:t>Diagnostics</a:t>
            </a:r>
          </a:p>
          <a:p>
            <a:pPr lvl="1"/>
            <a:r>
              <a:rPr lang="en-US" dirty="0"/>
              <a:t>Impact</a:t>
            </a:r>
            <a:r>
              <a:rPr lang="zh-CN" altLang="en-US" dirty="0"/>
              <a:t> </a:t>
            </a:r>
            <a:r>
              <a:rPr lang="en-US" altLang="zh-CN" dirty="0"/>
              <a:t>T/Z</a:t>
            </a:r>
            <a:r>
              <a:rPr lang="en-US" dirty="0"/>
              <a:t> : Halo, beam noise</a:t>
            </a:r>
          </a:p>
          <a:p>
            <a:pPr lvl="1"/>
            <a:r>
              <a:rPr lang="en-US" dirty="0"/>
              <a:t>CST, SF, Omega3P: Detail RF design, RF kick, HOM, </a:t>
            </a:r>
            <a:r>
              <a:rPr lang="en-US" dirty="0" err="1"/>
              <a:t>Qext</a:t>
            </a:r>
            <a:endParaRPr lang="en-US" dirty="0"/>
          </a:p>
          <a:p>
            <a:pPr lvl="1"/>
            <a:r>
              <a:rPr lang="en-US" dirty="0"/>
              <a:t>Engineering: PS, Vacuum, </a:t>
            </a:r>
            <a:r>
              <a:rPr lang="en-US" dirty="0" err="1"/>
              <a:t>cryo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36AE5-4612-7542-AA0E-48DAA32F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5B97-308E-DB44-9438-8FF187B16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5F7FB7C-9469-F24B-8F6E-B26A80C7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93677" y="3943366"/>
            <a:ext cx="389470" cy="38947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79F83F1-3194-0244-8899-E534EB9FE9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20599" y="2407705"/>
            <a:ext cx="389470" cy="38947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B9CD362-853E-ED45-8DA9-FDA855ACE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16724" y="2932111"/>
            <a:ext cx="389470" cy="3894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B0A2E4-F715-A342-953A-D1B9500B0640}"/>
              </a:ext>
            </a:extLst>
          </p:cNvPr>
          <p:cNvSpPr/>
          <p:nvPr/>
        </p:nvSpPr>
        <p:spPr>
          <a:xfrm>
            <a:off x="4879261" y="1914573"/>
            <a:ext cx="3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to be continued in FY22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F9C6FC-29A3-BE41-B1E3-24556779A42A}"/>
              </a:ext>
            </a:extLst>
          </p:cNvPr>
          <p:cNvSpPr/>
          <p:nvPr/>
        </p:nvSpPr>
        <p:spPr>
          <a:xfrm>
            <a:off x="5499021" y="4730250"/>
            <a:ext cx="3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to be continued in FY22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DF5429-6A3F-7445-9137-FD791AFE6517}"/>
              </a:ext>
            </a:extLst>
          </p:cNvPr>
          <p:cNvSpPr/>
          <p:nvPr/>
        </p:nvSpPr>
        <p:spPr>
          <a:xfrm>
            <a:off x="5499021" y="5727392"/>
            <a:ext cx="3224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Planned to be continued in FY22</a:t>
            </a:r>
          </a:p>
        </p:txBody>
      </p:sp>
    </p:spTree>
    <p:extLst>
      <p:ext uri="{BB962C8B-B14F-4D97-AF65-F5344CB8AC3E}">
        <p14:creationId xmlns:p14="http://schemas.microsoft.com/office/powerpoint/2010/main" val="2142828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FF275-D9D4-DD4E-9BE8-7DD57143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D4ED62-3A13-4F47-AF57-60109B93C1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42" y="2758673"/>
            <a:ext cx="7886700" cy="536345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dirty="0">
                <a:solidFill>
                  <a:srgbClr val="FF0000"/>
                </a:solidFill>
                <a:cs typeface="Calibri Light" panose="020F0302020204030204" pitchFamily="34" charset="0"/>
              </a:rPr>
              <a:t>Thanks</a:t>
            </a:r>
            <a:r>
              <a:rPr lang="zh-CN" altLang="en-US" dirty="0">
                <a:solidFill>
                  <a:srgbClr val="FF0000"/>
                </a:solidFill>
                <a:cs typeface="Calibri Light" panose="020F030202020403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cs typeface="Calibri Light" panose="020F0302020204030204" pitchFamily="34" charset="0"/>
              </a:rPr>
              <a:t>for</a:t>
            </a:r>
            <a:r>
              <a:rPr lang="zh-CN" altLang="en-US" dirty="0">
                <a:solidFill>
                  <a:srgbClr val="FF0000"/>
                </a:solidFill>
                <a:cs typeface="Calibri Light" panose="020F030202020403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cs typeface="Calibri Light" panose="020F0302020204030204" pitchFamily="34" charset="0"/>
              </a:rPr>
              <a:t>your</a:t>
            </a:r>
            <a:r>
              <a:rPr lang="zh-CN" altLang="en-US" dirty="0">
                <a:solidFill>
                  <a:srgbClr val="FF0000"/>
                </a:solidFill>
                <a:cs typeface="Calibri Light" panose="020F030202020403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cs typeface="Calibri Light" panose="020F0302020204030204" pitchFamily="34" charset="0"/>
              </a:rPr>
              <a:t>attention!</a:t>
            </a:r>
          </a:p>
        </p:txBody>
      </p:sp>
    </p:spTree>
    <p:extLst>
      <p:ext uri="{BB962C8B-B14F-4D97-AF65-F5344CB8AC3E}">
        <p14:creationId xmlns:p14="http://schemas.microsoft.com/office/powerpoint/2010/main" val="162194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5CC09-8BE7-BC4B-A649-E082DFCD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ERL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153F8-2DD6-E542-91A6-3DF7D429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7FFE3-3089-0949-84A7-1882C6F86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4EA2C-81CE-9443-B859-83D3D2D4C90F}"/>
              </a:ext>
            </a:extLst>
          </p:cNvPr>
          <p:cNvGrpSpPr/>
          <p:nvPr/>
        </p:nvGrpSpPr>
        <p:grpSpPr>
          <a:xfrm>
            <a:off x="731520" y="1690689"/>
            <a:ext cx="7680960" cy="4420181"/>
            <a:chOff x="843280" y="1690689"/>
            <a:chExt cx="7680960" cy="44201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A008AB-7EDF-0E4D-ACA6-84F0AC702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280" y="1690689"/>
              <a:ext cx="7680960" cy="40553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7CDBEBE-7109-6D41-92E1-9D86A72E24F3}"/>
                </a:ext>
              </a:extLst>
            </p:cNvPr>
            <p:cNvSpPr txBox="1"/>
            <p:nvPr/>
          </p:nvSpPr>
          <p:spPr>
            <a:xfrm>
              <a:off x="3698240" y="5741538"/>
              <a:ext cx="22543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Average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current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in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mA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EC781D9A-BB44-C947-8868-9C40F320B1F3}"/>
              </a:ext>
            </a:extLst>
          </p:cNvPr>
          <p:cNvSpPr/>
          <p:nvPr/>
        </p:nvSpPr>
        <p:spPr>
          <a:xfrm rot="19474877">
            <a:off x="6658303" y="4173354"/>
            <a:ext cx="484103" cy="183945"/>
          </a:xfrm>
          <a:prstGeom prst="rightArrow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60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5F316-B02C-274D-B48E-6A6CF666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2" y="62680"/>
            <a:ext cx="7886700" cy="1325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Challenges and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E4449-D073-9445-B8EE-F6F4957A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D7040-0845-8440-8B2C-E4D5BC38A0CA}"/>
              </a:ext>
            </a:extLst>
          </p:cNvPr>
          <p:cNvSpPr txBox="1"/>
          <p:nvPr/>
        </p:nvSpPr>
        <p:spPr>
          <a:xfrm>
            <a:off x="443672" y="1720840"/>
            <a:ext cx="73251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err="1">
                <a:latin typeface="+mj-lt"/>
              </a:rPr>
              <a:t>CeC</a:t>
            </a:r>
            <a:r>
              <a:rPr lang="zh-CN" altLang="en-US" b="1" dirty="0">
                <a:latin typeface="+mj-lt"/>
              </a:rPr>
              <a:t> </a:t>
            </a:r>
            <a:r>
              <a:rPr lang="en-US" b="1" dirty="0">
                <a:latin typeface="+mj-lt"/>
              </a:rPr>
              <a:t>has not been experimentally demonstrated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+mj-lt"/>
              </a:rPr>
              <a:t>Very low energy spread is required</a:t>
            </a:r>
          </a:p>
          <a:p>
            <a:r>
              <a:rPr lang="en-US" altLang="zh-CN" dirty="0">
                <a:latin typeface="+mj-lt"/>
              </a:rPr>
              <a:t>Require: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&lt;10</a:t>
            </a:r>
            <a:r>
              <a:rPr lang="en-US" altLang="zh-CN" baseline="30000" dirty="0">
                <a:latin typeface="+mj-lt"/>
              </a:rPr>
              <a:t>-4</a:t>
            </a:r>
          </a:p>
          <a:p>
            <a:r>
              <a:rPr lang="en-US" altLang="zh-CN" dirty="0">
                <a:solidFill>
                  <a:srgbClr val="00B050"/>
                </a:solidFill>
                <a:latin typeface="+mj-lt"/>
              </a:rPr>
              <a:t>-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2e-4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at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00B050"/>
                </a:solidFill>
                <a:latin typeface="+mj-lt"/>
              </a:rPr>
              <a:t>LEReC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;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1e-4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PAL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XFEL</a:t>
            </a:r>
            <a:endParaRPr lang="en-US" dirty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j-lt"/>
              </a:rPr>
              <a:t>Very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low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shot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noise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from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electron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beam</a:t>
            </a:r>
            <a:r>
              <a:rPr lang="zh-CN" altLang="en-US" b="1" dirty="0">
                <a:latin typeface="+mj-lt"/>
              </a:rPr>
              <a:t> </a:t>
            </a:r>
            <a:endParaRPr lang="en-US" altLang="zh-CN" b="1" dirty="0">
              <a:latin typeface="+mj-lt"/>
            </a:endParaRPr>
          </a:p>
          <a:p>
            <a:r>
              <a:rPr lang="en-US" altLang="zh-CN" dirty="0">
                <a:solidFill>
                  <a:srgbClr val="00B050"/>
                </a:solidFill>
                <a:latin typeface="+mj-lt"/>
              </a:rPr>
              <a:t>-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Laser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heater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LCLS;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by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optimizing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optics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at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BNL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j-lt"/>
              </a:rPr>
              <a:t>High current ERL</a:t>
            </a:r>
          </a:p>
          <a:p>
            <a:r>
              <a:rPr lang="en-US" altLang="zh-CN" dirty="0">
                <a:latin typeface="+mj-lt"/>
              </a:rPr>
              <a:t>Require: 120 mA and 150MeV</a:t>
            </a:r>
          </a:p>
          <a:p>
            <a:r>
              <a:rPr lang="en-US" altLang="zh-CN" dirty="0">
                <a:solidFill>
                  <a:srgbClr val="00B050"/>
                </a:solidFill>
                <a:latin typeface="+mj-lt"/>
              </a:rPr>
              <a:t>-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 err="1">
                <a:solidFill>
                  <a:srgbClr val="00B050"/>
                </a:solidFill>
                <a:latin typeface="+mj-lt"/>
              </a:rPr>
              <a:t>Jlab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FEL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8</a:t>
            </a:r>
            <a:r>
              <a:rPr lang="zh-CN" altLang="en-US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mA; Novo FEL 30 mA ( normal conducting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j-lt"/>
              </a:rPr>
              <a:t>High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current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high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charge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electron</a:t>
            </a:r>
            <a:r>
              <a:rPr lang="zh-CN" altLang="en-US" b="1" dirty="0">
                <a:latin typeface="+mj-lt"/>
              </a:rPr>
              <a:t> </a:t>
            </a:r>
            <a:r>
              <a:rPr lang="en-US" altLang="zh-CN" b="1" dirty="0">
                <a:latin typeface="+mj-lt"/>
              </a:rPr>
              <a:t>source</a:t>
            </a:r>
          </a:p>
          <a:p>
            <a:r>
              <a:rPr lang="en-US" altLang="zh-CN" dirty="0">
                <a:latin typeface="+mj-lt"/>
              </a:rPr>
              <a:t>Require: 120 mA @1nC</a:t>
            </a:r>
          </a:p>
          <a:p>
            <a:pPr marL="285750" indent="-285750">
              <a:buFontTx/>
              <a:buChar char="-"/>
            </a:pPr>
            <a:r>
              <a:rPr lang="en-US" altLang="zh-CN" dirty="0">
                <a:solidFill>
                  <a:srgbClr val="00B050"/>
                </a:solidFill>
                <a:latin typeface="+mj-lt"/>
              </a:rPr>
              <a:t>Cornell 65 mA@ 60 </a:t>
            </a:r>
            <a:r>
              <a:rPr lang="en-US" altLang="zh-CN" dirty="0" err="1">
                <a:solidFill>
                  <a:srgbClr val="00B050"/>
                </a:solidFill>
                <a:latin typeface="+mj-lt"/>
              </a:rPr>
              <a:t>pC</a:t>
            </a:r>
            <a:r>
              <a:rPr lang="en-US" altLang="zh-CN" dirty="0">
                <a:solidFill>
                  <a:srgbClr val="00B050"/>
                </a:solidFill>
                <a:latin typeface="+mj-lt"/>
              </a:rPr>
              <a:t>; BNL 30 mA@100 </a:t>
            </a:r>
            <a:r>
              <a:rPr lang="en-US" altLang="zh-CN" dirty="0" err="1">
                <a:solidFill>
                  <a:srgbClr val="00B050"/>
                </a:solidFill>
                <a:latin typeface="+mj-lt"/>
              </a:rPr>
              <a:t>pC</a:t>
            </a:r>
            <a:endParaRPr lang="en-US" altLang="zh-CN" dirty="0">
              <a:solidFill>
                <a:srgbClr val="00B05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+mj-lt"/>
              </a:rPr>
              <a:t>Beam diagnostics: beam noise, e-h alignment, energy spread measurement.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0F218-B02E-CD48-84B9-352FE1D4573B}"/>
              </a:ext>
            </a:extLst>
          </p:cNvPr>
          <p:cNvSpPr txBox="1"/>
          <p:nvPr/>
        </p:nvSpPr>
        <p:spPr>
          <a:xfrm>
            <a:off x="1896520" y="5716604"/>
            <a:ext cx="5100692" cy="369332"/>
          </a:xfrm>
          <a:prstGeom prst="rect">
            <a:avLst/>
          </a:prstGeom>
          <a:solidFill>
            <a:srgbClr val="CFD6EB"/>
          </a:solidFill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+mj-lt"/>
              </a:rPr>
              <a:t>SHC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R&amp;D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will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push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the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frontier of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accelerator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science</a:t>
            </a:r>
            <a:endParaRPr lang="en-US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0F25B2-C6C0-0A49-8B9B-63BC78B9D434}"/>
              </a:ext>
            </a:extLst>
          </p:cNvPr>
          <p:cNvGrpSpPr/>
          <p:nvPr/>
        </p:nvGrpSpPr>
        <p:grpSpPr>
          <a:xfrm>
            <a:off x="5319346" y="1746286"/>
            <a:ext cx="3284974" cy="369332"/>
            <a:chOff x="5319346" y="1746286"/>
            <a:chExt cx="3284974" cy="36933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F8A7C6-5FD1-B244-8B35-6F4C8AB2A77A}"/>
                </a:ext>
              </a:extLst>
            </p:cNvPr>
            <p:cNvSpPr txBox="1"/>
            <p:nvPr/>
          </p:nvSpPr>
          <p:spPr>
            <a:xfrm>
              <a:off x="6423082" y="1746286"/>
              <a:ext cx="2181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RHIC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 err="1">
                  <a:latin typeface="+mj-lt"/>
                </a:rPr>
                <a:t>CeC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experiment</a:t>
              </a:r>
              <a:endParaRPr lang="en-US" dirty="0">
                <a:latin typeface="+mj-lt"/>
              </a:endParaRPr>
            </a:p>
          </p:txBody>
        </p:sp>
        <p:sp>
          <p:nvSpPr>
            <p:cNvPr id="13" name="Left Arrow 12">
              <a:extLst>
                <a:ext uri="{FF2B5EF4-FFF2-40B4-BE49-F238E27FC236}">
                  <a16:creationId xmlns:a16="http://schemas.microsoft.com/office/drawing/2014/main" id="{3D8FF53D-5FEC-BA40-AA38-8C6BAA62D5ED}"/>
                </a:ext>
              </a:extLst>
            </p:cNvPr>
            <p:cNvSpPr/>
            <p:nvPr/>
          </p:nvSpPr>
          <p:spPr>
            <a:xfrm>
              <a:off x="5319346" y="1846385"/>
              <a:ext cx="1123003" cy="182417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BC049C-F7DA-E447-A5E7-23C9364204BC}"/>
              </a:ext>
            </a:extLst>
          </p:cNvPr>
          <p:cNvGrpSpPr/>
          <p:nvPr/>
        </p:nvGrpSpPr>
        <p:grpSpPr>
          <a:xfrm>
            <a:off x="5330584" y="2028802"/>
            <a:ext cx="3309002" cy="369332"/>
            <a:chOff x="5330584" y="2028802"/>
            <a:chExt cx="3309002" cy="369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C5A374-8D1D-2540-8221-72A0AE1C9F97}"/>
                </a:ext>
              </a:extLst>
            </p:cNvPr>
            <p:cNvSpPr txBox="1"/>
            <p:nvPr/>
          </p:nvSpPr>
          <p:spPr>
            <a:xfrm>
              <a:off x="6423082" y="2028802"/>
              <a:ext cx="22165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GPT/</a:t>
              </a:r>
              <a:r>
                <a:rPr lang="en-US" altLang="zh-CN" dirty="0" err="1">
                  <a:latin typeface="+mj-lt"/>
                </a:rPr>
                <a:t>Bmad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simulation</a:t>
              </a:r>
              <a:endParaRPr lang="en-US" dirty="0">
                <a:latin typeface="+mj-lt"/>
              </a:endParaRPr>
            </a:p>
          </p:txBody>
        </p:sp>
        <p:sp>
          <p:nvSpPr>
            <p:cNvPr id="14" name="Left Arrow 13">
              <a:extLst>
                <a:ext uri="{FF2B5EF4-FFF2-40B4-BE49-F238E27FC236}">
                  <a16:creationId xmlns:a16="http://schemas.microsoft.com/office/drawing/2014/main" id="{08A37C9E-6CEF-C341-BCAF-0D180E8B940C}"/>
                </a:ext>
              </a:extLst>
            </p:cNvPr>
            <p:cNvSpPr/>
            <p:nvPr/>
          </p:nvSpPr>
          <p:spPr>
            <a:xfrm>
              <a:off x="5330584" y="2122259"/>
              <a:ext cx="1123003" cy="182417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D5C3EB9-BF07-804E-8107-A721F72FAD8A}"/>
              </a:ext>
            </a:extLst>
          </p:cNvPr>
          <p:cNvGrpSpPr/>
          <p:nvPr/>
        </p:nvGrpSpPr>
        <p:grpSpPr>
          <a:xfrm>
            <a:off x="5330584" y="2842768"/>
            <a:ext cx="3177757" cy="369332"/>
            <a:chOff x="5330584" y="2842768"/>
            <a:chExt cx="3177757" cy="369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398DFE-86F5-7640-A7F7-28C8D6F61554}"/>
                </a:ext>
              </a:extLst>
            </p:cNvPr>
            <p:cNvSpPr txBox="1"/>
            <p:nvPr/>
          </p:nvSpPr>
          <p:spPr>
            <a:xfrm>
              <a:off x="6534083" y="2842768"/>
              <a:ext cx="1974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IMPACT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simulation</a:t>
              </a:r>
              <a:endParaRPr lang="en-US" dirty="0">
                <a:latin typeface="+mj-lt"/>
              </a:endParaRPr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FD2D2CDA-2DB4-6442-82D8-4E78B9CD83EB}"/>
                </a:ext>
              </a:extLst>
            </p:cNvPr>
            <p:cNvSpPr/>
            <p:nvPr/>
          </p:nvSpPr>
          <p:spPr>
            <a:xfrm>
              <a:off x="5330584" y="2936226"/>
              <a:ext cx="1123003" cy="182417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C733E0-4FFB-2648-BC06-E72E2F0DF399}"/>
              </a:ext>
            </a:extLst>
          </p:cNvPr>
          <p:cNvGrpSpPr/>
          <p:nvPr/>
        </p:nvGrpSpPr>
        <p:grpSpPr>
          <a:xfrm>
            <a:off x="5330584" y="4192577"/>
            <a:ext cx="3289734" cy="369332"/>
            <a:chOff x="5330584" y="4192577"/>
            <a:chExt cx="3289734" cy="3693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C07F91-C525-1B49-BD7E-FBF6A5CE3722}"/>
                </a:ext>
              </a:extLst>
            </p:cNvPr>
            <p:cNvSpPr txBox="1"/>
            <p:nvPr/>
          </p:nvSpPr>
          <p:spPr>
            <a:xfrm>
              <a:off x="6442349" y="4192577"/>
              <a:ext cx="2177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EIC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components</a:t>
              </a:r>
              <a:r>
                <a:rPr lang="zh-CN" altLang="en-US" dirty="0">
                  <a:latin typeface="+mj-lt"/>
                </a:rPr>
                <a:t> </a:t>
              </a:r>
              <a:r>
                <a:rPr lang="en-US" altLang="zh-CN" dirty="0">
                  <a:latin typeface="+mj-lt"/>
                </a:rPr>
                <a:t>R&amp;D</a:t>
              </a:r>
              <a:endParaRPr lang="en-US" dirty="0">
                <a:latin typeface="+mj-lt"/>
              </a:endParaRPr>
            </a:p>
          </p:txBody>
        </p:sp>
        <p:sp>
          <p:nvSpPr>
            <p:cNvPr id="16" name="Left Arrow 15">
              <a:extLst>
                <a:ext uri="{FF2B5EF4-FFF2-40B4-BE49-F238E27FC236}">
                  <a16:creationId xmlns:a16="http://schemas.microsoft.com/office/drawing/2014/main" id="{DF9F22A6-AF5D-0F43-801E-85FF97BC6AA5}"/>
                </a:ext>
              </a:extLst>
            </p:cNvPr>
            <p:cNvSpPr/>
            <p:nvPr/>
          </p:nvSpPr>
          <p:spPr>
            <a:xfrm>
              <a:off x="5330584" y="4293228"/>
              <a:ext cx="1123003" cy="182417"/>
            </a:xfrm>
            <a:prstGeom prst="lef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216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r>
              <a:rPr lang="en-US" sz="3600" dirty="0"/>
              <a:t>Energy kick (wake) in the kicker section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369F6-8D66-A24B-8242-0B5705523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781" y="1042501"/>
            <a:ext cx="3638571" cy="27289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44647E-AC83-3C46-BD22-0A681368010F}"/>
                  </a:ext>
                </a:extLst>
              </p:cNvPr>
              <p:cNvSpPr txBox="1"/>
              <p:nvPr/>
            </p:nvSpPr>
            <p:spPr>
              <a:xfrm>
                <a:off x="481264" y="1366788"/>
                <a:ext cx="3767056" cy="2360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longitudinal scale of the wake is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m, corresponding to the frequency (and bandwidth)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dirty="0"/>
                  <a:t> THz. In the optimal settings the cooling rate is estimated as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𝑚𝑖𝑛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𝑢𝑡𝑒𝑠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944647E-AC83-3C46-BD22-0A6813680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4" y="1366788"/>
                <a:ext cx="3767056" cy="2360070"/>
              </a:xfrm>
              <a:prstGeom prst="rect">
                <a:avLst/>
              </a:prstGeom>
              <a:blipFill>
                <a:blip r:embed="rId3"/>
                <a:stretch>
                  <a:fillRect l="-1010" t="-1075" b="-247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C326620-6453-0646-9615-84CE2E58893C}"/>
              </a:ext>
            </a:extLst>
          </p:cNvPr>
          <p:cNvSpPr txBox="1"/>
          <p:nvPr/>
        </p:nvSpPr>
        <p:spPr>
          <a:xfrm>
            <a:off x="6819748" y="1443732"/>
            <a:ext cx="1206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Computed by </a:t>
            </a:r>
          </a:p>
          <a:p>
            <a:r>
              <a:rPr lang="en-US" sz="1400" dirty="0"/>
              <a:t>W. Bergan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69604-43DC-3B49-8E72-92D1C2840D67}"/>
              </a:ext>
            </a:extLst>
          </p:cNvPr>
          <p:cNvSpPr txBox="1"/>
          <p:nvPr/>
        </p:nvSpPr>
        <p:spPr>
          <a:xfrm>
            <a:off x="615806" y="3827991"/>
            <a:ext cx="775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this wake, we calculate the cooling time and the diffusion in the beam and use the kinetic equation for the evolution of the hadron distribution function.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6D9F9F-0CDB-074A-81AE-85205F118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806" y="4474322"/>
            <a:ext cx="3005263" cy="8471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5D8F24-9254-F843-92BB-DD18A46C68DB}"/>
              </a:ext>
            </a:extLst>
          </p:cNvPr>
          <p:cNvSpPr txBox="1"/>
          <p:nvPr/>
        </p:nvSpPr>
        <p:spPr>
          <a:xfrm>
            <a:off x="4159306" y="4572000"/>
            <a:ext cx="4368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  <a:r>
              <a:rPr lang="en-US" baseline="-25000" dirty="0"/>
              <a:t>h</a:t>
            </a:r>
            <a:r>
              <a:rPr lang="en-US" dirty="0"/>
              <a:t> is due to noise in the hadron beam, D</a:t>
            </a:r>
            <a:r>
              <a:rPr lang="en-US" baseline="-25000" dirty="0"/>
              <a:t>e</a:t>
            </a:r>
            <a:r>
              <a:rPr lang="en-US" dirty="0"/>
              <a:t> is due to noise in the electron beam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A38FC7-3706-0848-B1BE-F84CACDB35F8}"/>
              </a:ext>
            </a:extLst>
          </p:cNvPr>
          <p:cNvCxnSpPr/>
          <p:nvPr/>
        </p:nvCxnSpPr>
        <p:spPr>
          <a:xfrm>
            <a:off x="6069600" y="2376000"/>
            <a:ext cx="1152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181D57-04C1-0A43-984A-78B451434EA2}"/>
                  </a:ext>
                </a:extLst>
              </p:cNvPr>
              <p:cNvSpPr txBox="1"/>
              <p:nvPr/>
            </p:nvSpPr>
            <p:spPr>
              <a:xfrm>
                <a:off x="6676022" y="2048434"/>
                <a:ext cx="746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A181D57-04C1-0A43-984A-78B451434E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6022" y="2048434"/>
                <a:ext cx="746808" cy="276999"/>
              </a:xfrm>
              <a:prstGeom prst="rect">
                <a:avLst/>
              </a:prstGeom>
              <a:blipFill>
                <a:blip r:embed="rId5"/>
                <a:stretch>
                  <a:fillRect l="-6780" r="-169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216D5D-347D-D54B-9F31-26ECE5882E3C}"/>
                  </a:ext>
                </a:extLst>
              </p:cNvPr>
              <p:cNvSpPr txBox="1"/>
              <p:nvPr/>
            </p:nvSpPr>
            <p:spPr>
              <a:xfrm>
                <a:off x="5907064" y="2391752"/>
                <a:ext cx="7468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6216D5D-347D-D54B-9F31-26ECE5882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064" y="2391752"/>
                <a:ext cx="746808" cy="276999"/>
              </a:xfrm>
              <a:prstGeom prst="rect">
                <a:avLst/>
              </a:prstGeom>
              <a:blipFill>
                <a:blip r:embed="rId6"/>
                <a:stretch>
                  <a:fillRect l="-6780" r="-169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B0219B10-22AF-D346-81A5-0E6D4AED178C}"/>
              </a:ext>
            </a:extLst>
          </p:cNvPr>
          <p:cNvSpPr/>
          <p:nvPr/>
        </p:nvSpPr>
        <p:spPr>
          <a:xfrm>
            <a:off x="6630033" y="2342240"/>
            <a:ext cx="91978" cy="97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C4CCB-4BFD-AD42-9DFC-D7A78C21844A}"/>
              </a:ext>
            </a:extLst>
          </p:cNvPr>
          <p:cNvSpPr txBox="1"/>
          <p:nvPr/>
        </p:nvSpPr>
        <p:spPr>
          <a:xfrm>
            <a:off x="6676279" y="5756538"/>
            <a:ext cx="184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G. </a:t>
            </a:r>
            <a:r>
              <a:rPr lang="en-US" dirty="0" err="1"/>
              <a:t>Stupakov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867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A838E-AE9C-0A4A-B951-F480313FB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4"/>
            <a:ext cx="89632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Hadron Cooling for </a:t>
            </a:r>
            <a:r>
              <a:rPr lang="en-US" altLang="zh-CN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for eRHIC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700638-A38F-6F4D-9B02-E9DDA79AF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A5A1B-A336-CD43-8007-A0172D7F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9A6976-770A-D84C-B148-1301B3EAF6BE}"/>
              </a:ext>
            </a:extLst>
          </p:cNvPr>
          <p:cNvSpPr/>
          <p:nvPr/>
        </p:nvSpPr>
        <p:spPr>
          <a:xfrm>
            <a:off x="0" y="1310372"/>
            <a:ext cx="9144000" cy="923330"/>
          </a:xfrm>
          <a:prstGeom prst="rect">
            <a:avLst/>
          </a:prstGeom>
          <a:solidFill>
            <a:srgbClr val="CFD5EA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Requirements</a:t>
            </a:r>
            <a:r>
              <a:rPr lang="en-US" dirty="0">
                <a:latin typeface="Avenir Book" panose="02000503020000020003" pitchFamily="2" charset="0"/>
              </a:rPr>
              <a:t>: eRHIC Peak Luminosity of 10</a:t>
            </a:r>
            <a:r>
              <a:rPr lang="en-US" baseline="30000" dirty="0">
                <a:latin typeface="Avenir Book" panose="02000503020000020003" pitchFamily="2" charset="0"/>
              </a:rPr>
              <a:t>34</a:t>
            </a:r>
            <a:r>
              <a:rPr lang="en-US" dirty="0">
                <a:latin typeface="Avenir Book" panose="02000503020000020003" pitchFamily="2" charset="0"/>
              </a:rPr>
              <a:t>cm</a:t>
            </a:r>
            <a:r>
              <a:rPr lang="en-US" baseline="30000" dirty="0">
                <a:latin typeface="Avenir Book" panose="02000503020000020003" pitchFamily="2" charset="0"/>
              </a:rPr>
              <a:t>-2</a:t>
            </a:r>
            <a:r>
              <a:rPr lang="en-US" dirty="0">
                <a:latin typeface="Avenir Book" panose="02000503020000020003" pitchFamily="2" charset="0"/>
              </a:rPr>
              <a:t>s</a:t>
            </a:r>
            <a:r>
              <a:rPr lang="en-US" baseline="30000" dirty="0">
                <a:latin typeface="Avenir Book" panose="02000503020000020003" pitchFamily="2" charset="0"/>
              </a:rPr>
              <a:t>-1</a:t>
            </a:r>
            <a:r>
              <a:rPr lang="en-US" dirty="0">
                <a:latin typeface="Avenir Book" panose="02000503020000020003" pitchFamily="2" charset="0"/>
              </a:rPr>
              <a:t> requires 6·10</a:t>
            </a:r>
            <a:r>
              <a:rPr lang="en-US" baseline="30000" dirty="0">
                <a:latin typeface="Avenir Book" panose="02000503020000020003" pitchFamily="2" charset="0"/>
              </a:rPr>
              <a:t>10</a:t>
            </a:r>
            <a:r>
              <a:rPr lang="en-US" dirty="0">
                <a:latin typeface="Avenir Book" panose="02000503020000020003" pitchFamily="2" charset="0"/>
              </a:rPr>
              <a:t> protons per bunch, 6 cm bunch length and small emittances of e</a:t>
            </a:r>
            <a:r>
              <a:rPr lang="en-US" baseline="-25000" dirty="0">
                <a:latin typeface="Avenir Book" panose="02000503020000020003" pitchFamily="2" charset="0"/>
              </a:rPr>
              <a:t>x</a:t>
            </a:r>
            <a:r>
              <a:rPr lang="en-US" dirty="0">
                <a:latin typeface="Avenir Book" panose="02000503020000020003" pitchFamily="2" charset="0"/>
              </a:rPr>
              <a:t>= 9.2 nm, </a:t>
            </a:r>
            <a:r>
              <a:rPr lang="en-US" dirty="0" err="1">
                <a:latin typeface="Avenir Book" panose="02000503020000020003" pitchFamily="2" charset="0"/>
              </a:rPr>
              <a:t>e</a:t>
            </a:r>
            <a:r>
              <a:rPr lang="en-US" baseline="-25000" dirty="0" err="1">
                <a:latin typeface="Avenir Book" panose="02000503020000020003" pitchFamily="2" charset="0"/>
              </a:rPr>
              <a:t>y</a:t>
            </a:r>
            <a:r>
              <a:rPr lang="en-US" baseline="-25000" dirty="0">
                <a:latin typeface="Avenir Book" panose="02000503020000020003" pitchFamily="2" charset="0"/>
              </a:rPr>
              <a:t> </a:t>
            </a:r>
            <a:r>
              <a:rPr lang="en-US" dirty="0">
                <a:latin typeface="Avenir Book" panose="02000503020000020003" pitchFamily="2" charset="0"/>
              </a:rPr>
              <a:t>= 1.3 nm  </a:t>
            </a:r>
            <a:r>
              <a:rPr lang="en-US" dirty="0">
                <a:latin typeface="Avenir Book" panose="02000503020000020003" pitchFamily="2" charset="0"/>
                <a:sym typeface="Wingdings" panose="05000000000000000000" pitchFamily="2" charset="2"/>
              </a:rPr>
              <a:t> beam subject to IBS, initial growth time of &gt;2h in the hor. and long.  direction</a:t>
            </a:r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540A26-A1E6-424D-B196-BC7048835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6280" y="4444662"/>
            <a:ext cx="5801863" cy="13533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44663D-7BFA-0C40-996F-24214003FDDA}"/>
              </a:ext>
            </a:extLst>
          </p:cNvPr>
          <p:cNvSpPr/>
          <p:nvPr/>
        </p:nvSpPr>
        <p:spPr>
          <a:xfrm>
            <a:off x="0" y="2413337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venir Book" panose="02000503020000020003" pitchFamily="2" charset="0"/>
              </a:rPr>
              <a:t>Method</a:t>
            </a:r>
            <a:r>
              <a:rPr lang="en-US" u="sng" dirty="0">
                <a:latin typeface="Avenir Book" panose="02000503020000020003" pitchFamily="2" charset="0"/>
              </a:rPr>
              <a:t>:</a:t>
            </a:r>
            <a:r>
              <a:rPr lang="en-US" dirty="0">
                <a:latin typeface="Avenir Book" panose="02000503020000020003" pitchFamily="2" charset="0"/>
              </a:rPr>
              <a:t> Strong Hadron Cooling using coherent electron cooling with micro-bunched beams, bunching enhancement with 2 plasma amplification sections with a total of 3 bunching chicanes. </a:t>
            </a:r>
            <a:r>
              <a:rPr lang="en-US" altLang="zh-CN" dirty="0">
                <a:latin typeface="Avenir Book" panose="02000503020000020003" pitchFamily="2" charset="0"/>
              </a:rPr>
              <a:t>Quarter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of</a:t>
            </a:r>
            <a:r>
              <a:rPr lang="zh-CN" altLang="en-US" dirty="0">
                <a:latin typeface="Avenir Book" panose="02000503020000020003" pitchFamily="2" charset="0"/>
              </a:rPr>
              <a:t> </a:t>
            </a:r>
            <a:r>
              <a:rPr lang="en-US" altLang="zh-CN" dirty="0">
                <a:latin typeface="Avenir Book" panose="02000503020000020003" pitchFamily="2" charset="0"/>
              </a:rPr>
              <a:t>p</a:t>
            </a:r>
            <a:r>
              <a:rPr lang="en-US" dirty="0">
                <a:latin typeface="Avenir Book" panose="02000503020000020003" pitchFamily="2" charset="0"/>
              </a:rPr>
              <a:t>lasma wavelength as low as </a:t>
            </a:r>
            <a:r>
              <a:rPr lang="en-US" dirty="0" err="1">
                <a:latin typeface="Avenir Book" panose="02000503020000020003" pitchFamily="2" charset="0"/>
              </a:rPr>
              <a:t>l</a:t>
            </a:r>
            <a:r>
              <a:rPr lang="en-US" baseline="-25000" dirty="0" err="1">
                <a:latin typeface="Avenir Book" panose="02000503020000020003" pitchFamily="2" charset="0"/>
              </a:rPr>
              <a:t>p</a:t>
            </a:r>
            <a:r>
              <a:rPr lang="en-US" dirty="0">
                <a:latin typeface="Avenir Book" panose="02000503020000020003" pitchFamily="2" charset="0"/>
              </a:rPr>
              <a:t> =40 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Cooling rate for short flat bunches ~1 h for longitudinal and transverse oscillations (theory &amp; simulations)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Need an electron beam with 1nC bunches (100 mA CW) , </a:t>
            </a:r>
            <a:r>
              <a:rPr lang="en-US" altLang="zh-CN" dirty="0" err="1">
                <a:latin typeface="Avenir Book" panose="02000503020000020003" pitchFamily="2" charset="0"/>
              </a:rPr>
              <a:t>d</a:t>
            </a:r>
            <a:r>
              <a:rPr lang="en-US" dirty="0" err="1">
                <a:latin typeface="Avenir Book" panose="02000503020000020003" pitchFamily="2" charset="0"/>
              </a:rPr>
              <a:t>p</a:t>
            </a:r>
            <a:r>
              <a:rPr lang="en-US" dirty="0">
                <a:latin typeface="Avenir Book" panose="02000503020000020003" pitchFamily="2" charset="0"/>
              </a:rPr>
              <a:t>/p~10</a:t>
            </a:r>
            <a:r>
              <a:rPr lang="en-US" baseline="30000" dirty="0">
                <a:latin typeface="Avenir Book" panose="02000503020000020003" pitchFamily="2" charset="0"/>
              </a:rPr>
              <a:t>-4</a:t>
            </a:r>
            <a:r>
              <a:rPr lang="en-US" dirty="0">
                <a:latin typeface="Avenir Book" panose="02000503020000020003" pitchFamily="2" charset="0"/>
              </a:rPr>
              <a:t> , normalized horizontal emittance ~2.5 </a:t>
            </a:r>
            <a:r>
              <a:rPr lang="en-US" altLang="zh-CN" dirty="0">
                <a:latin typeface="Avenir Book" panose="02000503020000020003" pitchFamily="2" charset="0"/>
              </a:rPr>
              <a:t>m</a:t>
            </a:r>
            <a:r>
              <a:rPr lang="en-US" dirty="0">
                <a:latin typeface="Avenir Book" panose="02000503020000020003" pitchFamily="2" charset="0"/>
              </a:rPr>
              <a:t>m</a:t>
            </a:r>
            <a:r>
              <a:rPr lang="en-US" altLang="zh-CN" dirty="0">
                <a:latin typeface="Avenir Book" panose="02000503020000020003" pitchFamily="2" charset="0"/>
              </a:rPr>
              <a:t>-</a:t>
            </a:r>
            <a:r>
              <a:rPr lang="en-US" altLang="zh-CN" dirty="0" err="1">
                <a:latin typeface="Avenir Book" panose="02000503020000020003" pitchFamily="2" charset="0"/>
              </a:rPr>
              <a:t>mrad</a:t>
            </a:r>
            <a:endParaRPr lang="en-US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01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DDB04-6D82-5C43-A3CF-C3E1AB0B2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59434"/>
            <a:ext cx="6564923" cy="3939132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The cooling rate is derived in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1D model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for the longitudinal degree of freedom and is optimized with respect to the chicane strength. </a:t>
            </a:r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One and two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amplification sections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are studied and the cooling rate is obtained as a function of their parameters.</a:t>
            </a:r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Control of the dispersion in the modulator and kicker re-distributes the cooling rates between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 longitudinal and transverse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degrees of freedom.</a:t>
            </a:r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3D effects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cooling are analyzed. This analysis indicates that 1D model is a good approximation to a more realistic 3D one.</a:t>
            </a:r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Effects of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energy deviations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 electron and hadron beams is studied and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tolerances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established for various energy profiles.</a:t>
            </a:r>
          </a:p>
          <a:p>
            <a:pPr>
              <a:buFont typeface="+mj-lt"/>
              <a:buAutoNum type="arabicPeriod"/>
            </a:pP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Noise effects and the associated heating process 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is taken into account. The cooling rate is maximized with account to the noise.</a:t>
            </a:r>
          </a:p>
          <a:p>
            <a:pPr>
              <a:buFont typeface="+mj-lt"/>
              <a:buAutoNum type="arabicPeriod"/>
            </a:pP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 1D cooling simulation code is implemented in </a:t>
            </a:r>
            <a:r>
              <a:rPr lang="en-US" sz="16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Matlab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 </a:t>
            </a:r>
            <a:r>
              <a:rPr lang="en-US" sz="1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Theoretical formulas are benchmarked against computer simulations</a:t>
            </a:r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8DCA21-318C-FD47-865F-4DB4AF0EBA75}"/>
              </a:ext>
            </a:extLst>
          </p:cNvPr>
          <p:cNvSpPr txBox="1">
            <a:spLocks/>
          </p:cNvSpPr>
          <p:nvPr/>
        </p:nvSpPr>
        <p:spPr>
          <a:xfrm>
            <a:off x="0" y="461924"/>
            <a:ext cx="9144000" cy="674959"/>
          </a:xfrm>
          <a:prstGeom prst="rect">
            <a:avLst/>
          </a:prstGeom>
          <a:solidFill>
            <a:srgbClr val="2C435B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FFFFFF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Various topics are addressed in theory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E9399D-B30E-B34A-BF3C-A85D2C58A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396076"/>
            <a:ext cx="2833134" cy="4619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BF8FA5-6DD2-974F-9185-55FCCF9CB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923" y="1136883"/>
            <a:ext cx="2497015" cy="190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05C8D-23FC-134B-88EC-112AD7DDE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352" y="4727394"/>
            <a:ext cx="2310157" cy="14908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871B95-1803-8B40-96B4-9AC0ED98D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4923" y="3130061"/>
            <a:ext cx="2329868" cy="159733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B47A1D-1DC1-B540-8453-1136375B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F5F47B2-7B3F-4A43-93E4-815903528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79A55-4575-D745-9A85-1690984A51C5}" type="datetime1">
              <a:rPr lang="en-US" smtClean="0"/>
              <a:t>6/11/21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42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FB9C65-3848-9442-AC6F-63B14410E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32" y="1479989"/>
            <a:ext cx="4481069" cy="2602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837A90-A094-A647-9898-AAC02E5C9FEE}"/>
              </a:ext>
            </a:extLst>
          </p:cNvPr>
          <p:cNvSpPr txBox="1"/>
          <p:nvPr/>
        </p:nvSpPr>
        <p:spPr>
          <a:xfrm>
            <a:off x="628651" y="4119931"/>
            <a:ext cx="4195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﻿The electron bunch length,</a:t>
            </a:r>
            <a:r>
              <a:rPr lang="en-US" sz="1400" dirty="0">
                <a:latin typeface="Symbol" pitchFamily="2" charset="2"/>
              </a:rPr>
              <a:t> </a:t>
            </a:r>
            <a:r>
              <a:rPr lang="en-US" sz="1400" dirty="0" err="1">
                <a:latin typeface="Symbol" pitchFamily="2" charset="2"/>
              </a:rPr>
              <a:t>s</a:t>
            </a:r>
            <a:r>
              <a:rPr lang="en-US" sz="1400" baseline="-25000" dirty="0" err="1"/>
              <a:t>ze</a:t>
            </a:r>
            <a:r>
              <a:rPr lang="en-US" sz="1400" baseline="-25000" dirty="0"/>
              <a:t>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=4mm, is much shorter than the proton bunch length,</a:t>
            </a:r>
            <a:r>
              <a:rPr lang="en-US" sz="1400" dirty="0">
                <a:latin typeface="Symbol" pitchFamily="2" charset="2"/>
              </a:rPr>
              <a:t> </a:t>
            </a:r>
            <a:r>
              <a:rPr lang="en-US" sz="1400" dirty="0" err="1">
                <a:latin typeface="Symbol" pitchFamily="2" charset="2"/>
              </a:rPr>
              <a:t>s</a:t>
            </a:r>
            <a:r>
              <a:rPr lang="en-US" sz="1400" baseline="-25000" dirty="0" err="1"/>
              <a:t>zh</a:t>
            </a:r>
            <a:r>
              <a:rPr lang="en-US" sz="1400" baseline="-25000" dirty="0"/>
              <a:t> 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=5 cm.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01590-F477-1E41-B680-29249B90EF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458" y="1234372"/>
            <a:ext cx="2603148" cy="202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9FF00-8866-AE41-809B-015DB4630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458" y="3280843"/>
            <a:ext cx="2603148" cy="2002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85D487-2EEC-3443-9264-4CB1E132C3F2}"/>
              </a:ext>
            </a:extLst>
          </p:cNvPr>
          <p:cNvSpPr txBox="1"/>
          <p:nvPr/>
        </p:nvSpPr>
        <p:spPr>
          <a:xfrm>
            <a:off x="4948402" y="5398459"/>
            <a:ext cx="419559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Cooling time as a function of the length of the amplification sections </a:t>
            </a:r>
            <a:r>
              <a:rPr lang="en-US" sz="135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</a:t>
            </a:r>
            <a:r>
              <a:rPr lang="en-US" sz="1350" baseline="-25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en-US" sz="1350" dirty="0">
                <a:latin typeface="Calibri Light" panose="020F0302020204030204" pitchFamily="34" charset="0"/>
                <a:cs typeface="Calibri Light" panose="020F0302020204030204" pitchFamily="34" charset="0"/>
              </a:rPr>
              <a:t> for one (top) and two (bottom) amplification sections in the system.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40F9B6-ED18-A341-8C96-63AA8CD76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6396076"/>
            <a:ext cx="2833134" cy="4619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FAEF93E-36FF-FA4D-BD78-A07C02749940}"/>
              </a:ext>
            </a:extLst>
          </p:cNvPr>
          <p:cNvSpPr txBox="1"/>
          <p:nvPr/>
        </p:nvSpPr>
        <p:spPr>
          <a:xfrm>
            <a:off x="700799" y="4740922"/>
            <a:ext cx="405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Two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amplification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sections,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20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zh-CN" alt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dirty="0">
                <a:latin typeface="Calibri Light" panose="020F0302020204030204" pitchFamily="34" charset="0"/>
                <a:cs typeface="Calibri Light" panose="020F0302020204030204" pitchFamily="34" charset="0"/>
              </a:rPr>
              <a:t>each.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A1045A-DAC3-AF42-9905-DAF32BF20E92}"/>
              </a:ext>
            </a:extLst>
          </p:cNvPr>
          <p:cNvCxnSpPr/>
          <p:nvPr/>
        </p:nvCxnSpPr>
        <p:spPr>
          <a:xfrm>
            <a:off x="6655981" y="4465051"/>
            <a:ext cx="0" cy="55174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2C0EBD0E-28EC-6B42-893F-FCD87D98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10554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Conceptual parameters of the hadron cooler for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092DF-0695-3742-8453-E380CFDA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669FE4D-6070-3A4A-B0B6-A7C9B2E0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6A650-583C-194A-B539-D6AD6518C952}" type="datetime1">
              <a:rPr lang="en-US" smtClean="0"/>
              <a:t>6/11/21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6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8" y="336248"/>
            <a:ext cx="8414261" cy="702893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MBEC cooling is selected for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1911A-524A-FC47-864E-9A64113CFF7B}"/>
              </a:ext>
            </a:extLst>
          </p:cNvPr>
          <p:cNvSpPr txBox="1"/>
          <p:nvPr/>
        </p:nvSpPr>
        <p:spPr>
          <a:xfrm>
            <a:off x="288234" y="1039141"/>
            <a:ext cx="8289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Micro-bunched electron cooling (MBEC) was proposed by D. Ratner (PRL, </a:t>
            </a:r>
            <a:r>
              <a:rPr lang="en-US" sz="2000" b="1" dirty="0">
                <a:latin typeface="+mj-lt"/>
              </a:rPr>
              <a:t>111</a:t>
            </a:r>
            <a:r>
              <a:rPr lang="en-US" sz="2000" dirty="0">
                <a:latin typeface="+mj-lt"/>
              </a:rPr>
              <a:t>, 084802 (2013)). It has an advantage of broad-band amplification (in contrast to the FEL).</a:t>
            </a:r>
            <a:endParaRPr lang="en-US" sz="2000" baseline="-25000" dirty="0"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094891-3AD6-5843-A66D-3D6285A20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82" y="2368493"/>
            <a:ext cx="8289236" cy="15657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0A5713-9347-5E41-A17B-899C69B55802}"/>
                  </a:ext>
                </a:extLst>
              </p:cNvPr>
              <p:cNvSpPr txBox="1"/>
              <p:nvPr/>
            </p:nvSpPr>
            <p:spPr>
              <a:xfrm>
                <a:off x="427382" y="4117297"/>
                <a:ext cx="8289236" cy="1142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+mj-lt"/>
                  </a:rPr>
                  <a:t>One stage of amplification is achieved through a combination of a drift of length=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baseline="-25000" dirty="0">
                    <a:latin typeface="+mj-lt"/>
                  </a:rPr>
                  <a:t> </a:t>
                </a:r>
                <a:r>
                  <a:rPr lang="en-US" sz="2000" dirty="0">
                    <a:latin typeface="+mj-lt"/>
                  </a:rPr>
                  <a:t>plasma oscillation length followed by a chicane. For nominal parameters, one stage amplification gain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10−20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baseline="-25000" dirty="0">
                  <a:latin typeface="+mj-lt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90A5713-9347-5E41-A17B-899C69B55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382" y="4117297"/>
                <a:ext cx="8289236" cy="1142492"/>
              </a:xfrm>
              <a:prstGeom prst="rect">
                <a:avLst/>
              </a:prstGeom>
              <a:blipFill>
                <a:blip r:embed="rId3"/>
                <a:stretch>
                  <a:fillRect l="-765" t="-3297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D65C18-4488-E649-B07A-06B023B1C45D}"/>
              </a:ext>
            </a:extLst>
          </p:cNvPr>
          <p:cNvSpPr txBox="1"/>
          <p:nvPr/>
        </p:nvSpPr>
        <p:spPr>
          <a:xfrm>
            <a:off x="6676279" y="5756538"/>
            <a:ext cx="184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From G. </a:t>
            </a:r>
            <a:r>
              <a:rPr lang="en-US" dirty="0" err="1">
                <a:latin typeface="+mj-lt"/>
              </a:rPr>
              <a:t>Stupakov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8316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111299" cy="702893"/>
          </a:xfrm>
        </p:spPr>
        <p:txBody>
          <a:bodyPr>
            <a:noAutofit/>
          </a:bodyPr>
          <a:lstStyle/>
          <a:p>
            <a:r>
              <a:rPr lang="en-US" sz="3600" dirty="0"/>
              <a:t>MB amplification tested experimentally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1911A-524A-FC47-864E-9A64113CFF7B}"/>
              </a:ext>
            </a:extLst>
          </p:cNvPr>
          <p:cNvSpPr txBox="1"/>
          <p:nvPr/>
        </p:nvSpPr>
        <p:spPr>
          <a:xfrm>
            <a:off x="288234" y="1039141"/>
            <a:ext cx="82892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</a:rPr>
              <a:t>Micro-bunched amplification is well known in FELs (</a:t>
            </a:r>
            <a:r>
              <a:rPr lang="en-US" sz="2000" dirty="0" err="1">
                <a:latin typeface="+mj-lt"/>
              </a:rPr>
              <a:t>Saldin</a:t>
            </a:r>
            <a:r>
              <a:rPr lang="en-US" sz="2000" dirty="0">
                <a:latin typeface="+mj-lt"/>
              </a:rPr>
              <a:t> et al., NIMA </a:t>
            </a:r>
            <a:r>
              <a:rPr lang="en-US" sz="2000" b="1" dirty="0">
                <a:latin typeface="+mj-lt"/>
              </a:rPr>
              <a:t>528</a:t>
            </a:r>
            <a:r>
              <a:rPr lang="en-US" sz="2000" dirty="0">
                <a:latin typeface="+mj-lt"/>
              </a:rPr>
              <a:t>, 355 (2004); </a:t>
            </a:r>
            <a:r>
              <a:rPr lang="en-US" sz="2000" dirty="0" err="1">
                <a:latin typeface="+mj-lt"/>
              </a:rPr>
              <a:t>Dohlus</a:t>
            </a:r>
            <a:r>
              <a:rPr lang="en-US" sz="2000" dirty="0">
                <a:latin typeface="+mj-lt"/>
              </a:rPr>
              <a:t> et al. PRAB </a:t>
            </a:r>
            <a:r>
              <a:rPr lang="en-US" sz="2000" b="1" dirty="0">
                <a:latin typeface="+mj-lt"/>
              </a:rPr>
              <a:t>14</a:t>
            </a:r>
            <a:r>
              <a:rPr lang="en-US" sz="2000" dirty="0">
                <a:latin typeface="+mj-lt"/>
              </a:rPr>
              <a:t>, 090702 (2011)). It has been tested experimentally at NLCTA facility at SLAC (Marinelli et al. PRL </a:t>
            </a:r>
            <a:r>
              <a:rPr lang="en-US" b="1" dirty="0">
                <a:latin typeface="+mj-lt"/>
              </a:rPr>
              <a:t>110</a:t>
            </a:r>
            <a:r>
              <a:rPr lang="en-US" dirty="0">
                <a:latin typeface="+mj-lt"/>
              </a:rPr>
              <a:t>, 264802 (2013)</a:t>
            </a:r>
            <a:r>
              <a:rPr lang="en-US" sz="2000" dirty="0">
                <a:latin typeface="+mj-lt"/>
              </a:rPr>
              <a:t>).</a:t>
            </a:r>
            <a:endParaRPr lang="en-US" sz="2000" baseline="-250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204B1-A3B2-D34F-9D0B-10722B89C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76" y="2341863"/>
            <a:ext cx="4822853" cy="13053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FD247-613C-FB43-86CF-3B09FDC5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2" y="2143777"/>
            <a:ext cx="3495759" cy="19764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2D7124-C9BD-A248-8839-83B3D3531399}"/>
              </a:ext>
            </a:extLst>
          </p:cNvPr>
          <p:cNvSpPr txBox="1"/>
          <p:nvPr/>
        </p:nvSpPr>
        <p:spPr>
          <a:xfrm>
            <a:off x="852385" y="3750915"/>
            <a:ext cx="358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Beam line for the NLCTA experiment</a:t>
            </a:r>
            <a:endParaRPr lang="en-US" sz="20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B788B2-195F-8B4D-A054-B718A25B8C5E}"/>
              </a:ext>
            </a:extLst>
          </p:cNvPr>
          <p:cNvSpPr txBox="1"/>
          <p:nvPr/>
        </p:nvSpPr>
        <p:spPr>
          <a:xfrm>
            <a:off x="5249332" y="4298193"/>
            <a:ext cx="3495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Signal intensity increases when the chicane strength is optimized. Good agreement with theory.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707AC5-DDE3-1A44-8A7E-35C95BAF6B60}"/>
              </a:ext>
            </a:extLst>
          </p:cNvPr>
          <p:cNvSpPr txBox="1"/>
          <p:nvPr/>
        </p:nvSpPr>
        <p:spPr>
          <a:xfrm>
            <a:off x="6676279" y="5756538"/>
            <a:ext cx="1840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G. </a:t>
            </a:r>
            <a:r>
              <a:rPr lang="en-US" dirty="0" err="1"/>
              <a:t>Stupakov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77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5D1E3-3897-498B-A1AB-D2C2ADA9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34" y="339608"/>
            <a:ext cx="8289324" cy="702893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Cooling analysis</a:t>
            </a:r>
            <a:r>
              <a:rPr lang="en-US" sz="3600" dirty="0"/>
              <a:t> tools I: turn by turn simulation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3C477-F0B0-4866-A319-68468C29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4A919A-2703-7E44-BA58-ECA8A0D51AE8}"/>
              </a:ext>
            </a:extLst>
          </p:cNvPr>
          <p:cNvSpPr txBox="1"/>
          <p:nvPr/>
        </p:nvSpPr>
        <p:spPr>
          <a:xfrm>
            <a:off x="7517130" y="946677"/>
            <a:ext cx="1338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@W. Bergan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9C2C5E-76A8-0547-8829-03D1A0288A7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1941640"/>
            <a:ext cx="4426560" cy="3195000"/>
          </a:xfrm>
          <a:prstGeom prst="rect">
            <a:avLst/>
          </a:prstGeo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7D772E-65FA-A743-A7CC-C990BEEB971F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628052" y="1965172"/>
            <a:ext cx="4426560" cy="3195000"/>
          </a:xfrm>
          <a:prstGeom prst="rect">
            <a:avLst/>
          </a:prstGeom>
          <a:ln>
            <a:noFill/>
          </a:ln>
        </p:spPr>
      </p:pic>
      <p:sp>
        <p:nvSpPr>
          <p:cNvPr id="17" name="TextShape 2">
            <a:extLst>
              <a:ext uri="{FF2B5EF4-FFF2-40B4-BE49-F238E27FC236}">
                <a16:creationId xmlns:a16="http://schemas.microsoft.com/office/drawing/2014/main" id="{34AAE5C5-D056-2E4F-976A-9107B7A82FC8}"/>
              </a:ext>
            </a:extLst>
          </p:cNvPr>
          <p:cNvSpPr txBox="1"/>
          <p:nvPr/>
        </p:nvSpPr>
        <p:spPr>
          <a:xfrm>
            <a:off x="984020" y="5388049"/>
            <a:ext cx="71759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 dirty="0">
                <a:latin typeface="+mj-lt"/>
              </a:rPr>
              <a:t>Simulate interplay between cooling, diffusion, and IBS in two planes (longitudinal and horizontal)</a:t>
            </a:r>
          </a:p>
        </p:txBody>
      </p:sp>
    </p:spTree>
    <p:extLst>
      <p:ext uri="{BB962C8B-B14F-4D97-AF65-F5344CB8AC3E}">
        <p14:creationId xmlns:p14="http://schemas.microsoft.com/office/powerpoint/2010/main" val="162327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D43BC-14B3-0B4B-980F-069C0735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F0263-1084-F74B-96D8-1D25D41F226B}" type="datetime1">
              <a:rPr lang="en-US" smtClean="0"/>
              <a:t>6/11/21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C2CD-BC4E-864B-840E-D4EEEDF9D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6B6087-B1E8-8442-9CD2-1BDBB848D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/>
              <a:t>Cooling analysis</a:t>
            </a:r>
            <a:r>
              <a:rPr lang="en-US" sz="3600" dirty="0"/>
              <a:t> tools II: 1D plasma simulation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0CEE9-A8C4-964F-BF34-D4F08BE4EC7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8400" y="1690689"/>
            <a:ext cx="4426920" cy="319500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E65016-E2EE-7B40-BFF7-51A043D1A578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717080" y="1690689"/>
            <a:ext cx="4426920" cy="3195000"/>
          </a:xfrm>
          <a:prstGeom prst="rect">
            <a:avLst/>
          </a:prstGeom>
          <a:ln>
            <a:noFill/>
          </a:ln>
        </p:spPr>
      </p:pic>
      <p:sp>
        <p:nvSpPr>
          <p:cNvPr id="10" name="TextShape 2">
            <a:extLst>
              <a:ext uri="{FF2B5EF4-FFF2-40B4-BE49-F238E27FC236}">
                <a16:creationId xmlns:a16="http://schemas.microsoft.com/office/drawing/2014/main" id="{317F67DE-0D96-6240-9AFF-AE9B52F7A9CD}"/>
              </a:ext>
            </a:extLst>
          </p:cNvPr>
          <p:cNvSpPr txBox="1"/>
          <p:nvPr/>
        </p:nvSpPr>
        <p:spPr>
          <a:xfrm>
            <a:off x="1459680" y="4993971"/>
            <a:ext cx="6658160" cy="346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en-US" sz="1800" b="0" strike="noStrike" spc="-1" dirty="0">
                <a:latin typeface="+mj-lt"/>
              </a:rPr>
              <a:t>Obtain saturation information and determine impact on the wake</a:t>
            </a:r>
          </a:p>
        </p:txBody>
      </p:sp>
    </p:spTree>
    <p:extLst>
      <p:ext uri="{BB962C8B-B14F-4D97-AF65-F5344CB8AC3E}">
        <p14:creationId xmlns:p14="http://schemas.microsoft.com/office/powerpoint/2010/main" val="420333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3DB65A-CC26-D948-BC5F-A6A744E03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6400871" cy="503936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C0EBD0E-28EC-6B42-893F-FCD87D98B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56" y="60331"/>
            <a:ext cx="783845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SHC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683CC-AD05-2A41-B81C-0AC619CB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96F85-56FB-9F4E-B752-7B24CDEBDB3B}"/>
              </a:ext>
            </a:extLst>
          </p:cNvPr>
          <p:cNvSpPr txBox="1"/>
          <p:nvPr/>
        </p:nvSpPr>
        <p:spPr>
          <a:xfrm>
            <a:off x="7437358" y="1385894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@</a:t>
            </a:r>
            <a:r>
              <a:rPr lang="zh-CN" altLang="en-US" dirty="0"/>
              <a:t> </a:t>
            </a:r>
            <a:r>
              <a:rPr lang="en-US" altLang="zh-CN" dirty="0"/>
              <a:t>W.</a:t>
            </a:r>
            <a:r>
              <a:rPr lang="zh-CN" altLang="en-US" dirty="0"/>
              <a:t> </a:t>
            </a:r>
            <a:r>
              <a:rPr lang="en-US" altLang="zh-CN" dirty="0"/>
              <a:t>Burgan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611145-C9FA-FE4A-A0E1-3A21678FAD32}"/>
              </a:ext>
            </a:extLst>
          </p:cNvPr>
          <p:cNvSpPr txBox="1"/>
          <p:nvPr/>
        </p:nvSpPr>
        <p:spPr>
          <a:xfrm>
            <a:off x="6172115" y="2704150"/>
            <a:ext cx="28824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275 GeV and 100 GeV cases have been optimized.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41 GeV case will be studied later.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D36FC1-14EC-A64B-A045-076FAB055DAD}"/>
              </a:ext>
            </a:extLst>
          </p:cNvPr>
          <p:cNvSpPr/>
          <p:nvPr/>
        </p:nvSpPr>
        <p:spPr>
          <a:xfrm>
            <a:off x="4338320" y="5608320"/>
            <a:ext cx="1778000" cy="345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5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376A66-F4DD-4B4F-8F35-B88457964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48" y="1280160"/>
            <a:ext cx="4140674" cy="4846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0C4B48-5E28-4A13-A3A2-7FCD52956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12" y="101224"/>
            <a:ext cx="7886700" cy="1325563"/>
          </a:xfrm>
        </p:spPr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e-cooler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facility layout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3F765-3AA5-4414-8DBC-5A38B66D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13549"/>
            <a:ext cx="4529106" cy="1693259"/>
          </a:xfrm>
        </p:spPr>
        <p:txBody>
          <a:bodyPr>
            <a:noAutofit/>
          </a:bodyPr>
          <a:lstStyle/>
          <a:p>
            <a:pPr marL="214313" indent="-214313"/>
            <a:r>
              <a:rPr lang="en-US" altLang="zh-CN" sz="1800" dirty="0"/>
              <a:t>Share the same </a:t>
            </a:r>
            <a:r>
              <a:rPr lang="en-US" altLang="zh-CN" sz="1800" dirty="0" err="1"/>
              <a:t>Linac</a:t>
            </a:r>
            <a:r>
              <a:rPr lang="en-US" altLang="zh-CN" sz="1800" dirty="0"/>
              <a:t> tunnel and electron source building of EIC pre-injector</a:t>
            </a:r>
          </a:p>
          <a:p>
            <a:pPr marL="214313" indent="-214313"/>
            <a:r>
              <a:rPr lang="en-US" altLang="zh-CN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H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adron chicane for pathlength and R5</a:t>
            </a:r>
            <a:r>
              <a:rPr lang="en-US" altLang="zh-CN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6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adjustment using displaced </a:t>
            </a:r>
            <a:r>
              <a:rPr lang="en-US" sz="18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s.c.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dipole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magnets at I</a:t>
            </a:r>
            <a:r>
              <a:rPr lang="en-US" altLang="zh-CN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R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2 straight section.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38DD8-9FFF-CC40-9956-12542884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1EAB67F0-3B6C-E049-8542-7A753FDB4E8E}"/>
              </a:ext>
            </a:extLst>
          </p:cNvPr>
          <p:cNvSpPr/>
          <p:nvPr/>
        </p:nvSpPr>
        <p:spPr>
          <a:xfrm rot="13898584">
            <a:off x="7564792" y="2492569"/>
            <a:ext cx="127496" cy="441960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0305D-90F0-46C5-B4E2-D669AE045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36" y="77471"/>
            <a:ext cx="7886700" cy="8128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EIC Strong Hadron Cooling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ED036-19D6-4CCF-A8CB-E29861F3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117214"/>
            <a:ext cx="9144000" cy="3013075"/>
          </a:xfrm>
          <a:solidFill>
            <a:srgbClr val="CFD6EB"/>
          </a:solidFill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4</a:t>
            </a:r>
            <a:r>
              <a:rPr lang="en-US" altLang="zh-CN" sz="2000" dirty="0"/>
              <a:t>0</a:t>
            </a:r>
            <a:r>
              <a:rPr lang="en-US" sz="2000" dirty="0"/>
              <a:t>0kV DC gun for 100 mA of beam and 4 MV SRF injector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CN" sz="2000" dirty="0"/>
              <a:t>D</a:t>
            </a:r>
            <a:r>
              <a:rPr lang="en-US" sz="2000" dirty="0"/>
              <a:t>ogleg ERL merger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149 MeV Super conducting Energy Recovery LINAC  ( in existing tunnel)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 Beam transport to merge hadron beam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Amplification section with chicanes for electrons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Hadron chicane (existing magnets)  path length matching &amp; R</a:t>
            </a:r>
            <a:r>
              <a:rPr lang="en-US" sz="2000" baseline="-25000" dirty="0"/>
              <a:t>56 </a:t>
            </a:r>
            <a:r>
              <a:rPr lang="en-US" sz="2000" dirty="0"/>
              <a:t>adjust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Return transport of e</a:t>
            </a:r>
            <a:r>
              <a:rPr lang="en-US" altLang="zh-CN" sz="2000" dirty="0"/>
              <a:t>lectron</a:t>
            </a:r>
            <a:r>
              <a:rPr lang="zh-CN" altLang="en-US" sz="2000" dirty="0"/>
              <a:t> </a:t>
            </a:r>
            <a:r>
              <a:rPr lang="en-US" altLang="zh-CN" sz="2000" dirty="0"/>
              <a:t>beam</a:t>
            </a:r>
            <a:r>
              <a:rPr lang="en-US" sz="2000" dirty="0"/>
              <a:t> to ERL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2 K He sub cooler station, RF and power infrastructure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/>
              <a:t>Electron beam instrumentation and diagnostics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A916B-33F5-4843-B0B1-769D7234F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D735FF-9323-7F46-A414-A0C4D55CE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9" r="1947"/>
          <a:stretch/>
        </p:blipFill>
        <p:spPr>
          <a:xfrm>
            <a:off x="58536" y="812801"/>
            <a:ext cx="9076378" cy="217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03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_x0028_s_x0029_ xmlns="d3df2358-148e-4774-819b-a0638e0057af">E. Wang</Speaker_x0028_s_x0029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178E9E921744CBCC2BF7F8FE5ACBC" ma:contentTypeVersion="7" ma:contentTypeDescription="Create a new document." ma:contentTypeScope="" ma:versionID="e9e299627df480c817542c6aae23561c">
  <xsd:schema xmlns:xsd="http://www.w3.org/2001/XMLSchema" xmlns:xs="http://www.w3.org/2001/XMLSchema" xmlns:p="http://schemas.microsoft.com/office/2006/metadata/properties" xmlns:ns2="d3df2358-148e-4774-819b-a0638e0057af" targetNamespace="http://schemas.microsoft.com/office/2006/metadata/properties" ma:root="true" ma:fieldsID="a7a26c87af45e49cda3a7fe61db3bace" ns2:_="">
    <xsd:import namespace="d3df2358-148e-4774-819b-a0638e0057af"/>
    <xsd:element name="properties">
      <xsd:complexType>
        <xsd:sequence>
          <xsd:element name="documentManagement">
            <xsd:complexType>
              <xsd:all>
                <xsd:element ref="ns2:Speaker_x0028_s_x0029_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df2358-148e-4774-819b-a0638e0057af" elementFormDefault="qualified">
    <xsd:import namespace="http://schemas.microsoft.com/office/2006/documentManagement/types"/>
    <xsd:import namespace="http://schemas.microsoft.com/office/infopath/2007/PartnerControls"/>
    <xsd:element name="Speaker_x0028_s_x0029_" ma:index="8" nillable="true" ma:displayName="Speaker(s)" ma:format="Dropdown" ma:internalName="Speaker_x0028_s_x0029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#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EC77CA-D09D-4CFC-8554-9E7F03CC833A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4bbb8661-196f-437c-adc7-44f01b8ef2db"/>
    <ds:schemaRef ds:uri="http://purl.org/dc/terms/"/>
    <ds:schemaRef ds:uri="http://www.w3.org/XML/1998/namespace"/>
    <ds:schemaRef ds:uri="d3df2358-148e-4774-819b-a0638e0057af"/>
  </ds:schemaRefs>
</ds:datastoreItem>
</file>

<file path=customXml/itemProps2.xml><?xml version="1.0" encoding="utf-8"?>
<ds:datastoreItem xmlns:ds="http://schemas.openxmlformats.org/officeDocument/2006/customXml" ds:itemID="{751B6547-8402-4438-98DF-7915405C20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df2358-148e-4774-819b-a0638e005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6D5A77-9C31-472D-BBC4-3D8BD014C4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NP-BNL-TJNAF March 11 Meeting Templatev2</Template>
  <TotalTime>33508</TotalTime>
  <Words>1683</Words>
  <Application>Microsoft Macintosh PowerPoint</Application>
  <PresentationFormat>On-screen Show (4:3)</PresentationFormat>
  <Paragraphs>244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Book</vt:lpstr>
      <vt:lpstr>Calibri</vt:lpstr>
      <vt:lpstr>Calibri Light</vt:lpstr>
      <vt:lpstr>Cambria Math</vt:lpstr>
      <vt:lpstr>Symbol</vt:lpstr>
      <vt:lpstr>Times New Roman</vt:lpstr>
      <vt:lpstr>Office Theme</vt:lpstr>
      <vt:lpstr>EIC SHC design progress    Jun. 11th  2021</vt:lpstr>
      <vt:lpstr>EIC cooling requirements</vt:lpstr>
      <vt:lpstr>MBEC cooling is selected for EIC</vt:lpstr>
      <vt:lpstr>MB amplification tested experimentally</vt:lpstr>
      <vt:lpstr>Cooling analysis tools I: turn by turn simulation</vt:lpstr>
      <vt:lpstr>Cooling analysis tools II: 1D plasma simulation</vt:lpstr>
      <vt:lpstr>EIC SHC parameters</vt:lpstr>
      <vt:lpstr>e-cooler facility layout</vt:lpstr>
      <vt:lpstr>EIC Strong Hadron Cooling Facility</vt:lpstr>
      <vt:lpstr>Accelerator design constrains and strategies</vt:lpstr>
      <vt:lpstr>Base selections of ERL </vt:lpstr>
      <vt:lpstr>HVDC gun</vt:lpstr>
      <vt:lpstr>PowerPoint Presentation</vt:lpstr>
      <vt:lpstr>Gun to hadron merger design</vt:lpstr>
      <vt:lpstr>Beam profile for 2 pass</vt:lpstr>
      <vt:lpstr>e-beam parameters before cooling</vt:lpstr>
      <vt:lpstr>R56 canceled bending</vt:lpstr>
      <vt:lpstr>Amplification lattice</vt:lpstr>
      <vt:lpstr>Hadron lattice</vt:lpstr>
      <vt:lpstr>ERL layout</vt:lpstr>
      <vt:lpstr>Summary of completed and ongoing tasks</vt:lpstr>
      <vt:lpstr>Design plan</vt:lpstr>
      <vt:lpstr>PowerPoint Presentation</vt:lpstr>
      <vt:lpstr>ERL summary</vt:lpstr>
      <vt:lpstr>Challenges and opportunities</vt:lpstr>
      <vt:lpstr>Energy kick (wake) in the kicker section</vt:lpstr>
      <vt:lpstr>Strong Hadron Cooling for EIC Cooling for eRHIC</vt:lpstr>
      <vt:lpstr>PowerPoint Presentation</vt:lpstr>
      <vt:lpstr>Conceptual parameters of the hadron cooler for EIC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</dc:title>
  <dc:creator>Hatton, Diane</dc:creator>
  <cp:lastModifiedBy>Wang, Erdong</cp:lastModifiedBy>
  <cp:revision>584</cp:revision>
  <cp:lastPrinted>2020-03-09T20:35:13Z</cp:lastPrinted>
  <dcterms:created xsi:type="dcterms:W3CDTF">2020-03-08T15:15:52Z</dcterms:created>
  <dcterms:modified xsi:type="dcterms:W3CDTF">2021-06-11T16:52:17Z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0x010100B0B178E9E921744CBCC2BF7F8FE5ACBC</vt:lpwstr>
  </property>
</Properties>
</file>