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1" r:id="rId4"/>
    <p:sldId id="264" r:id="rId5"/>
    <p:sldId id="258" r:id="rId6"/>
    <p:sldId id="259" r:id="rId7"/>
    <p:sldId id="260" r:id="rId8"/>
    <p:sldId id="276" r:id="rId9"/>
    <p:sldId id="262" r:id="rId10"/>
    <p:sldId id="275" r:id="rId11"/>
    <p:sldId id="272" r:id="rId12"/>
    <p:sldId id="263" r:id="rId13"/>
    <p:sldId id="265" r:id="rId14"/>
    <p:sldId id="267" r:id="rId15"/>
    <p:sldId id="266" r:id="rId16"/>
    <p:sldId id="268" r:id="rId17"/>
    <p:sldId id="269" r:id="rId18"/>
    <p:sldId id="270" r:id="rId19"/>
    <p:sldId id="271" r:id="rId20"/>
    <p:sldId id="273" r:id="rId21"/>
    <p:sldId id="27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6" d="100"/>
          <a:sy n="56" d="100"/>
        </p:scale>
        <p:origin x="-9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AB455-01B0-AE45-939A-344CC0731937}" type="datetimeFigureOut">
              <a:rPr lang="en-US" smtClean="0"/>
              <a:t>4/16/14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3B715-3D4E-A44D-ADF3-9AACADA75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45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B=\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{d^4N}{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dtd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\Omega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(d\lambda/\lambda)}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3B715-3D4E-A44D-ADF3-9AACADA759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77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B=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B_y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=B_0\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{2\pi z}{\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lambda_u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dP_x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}=ecB_0\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{2\pi z}{\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lambda_u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v_x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{eB_0\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lambda_u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}{2\pi m\gamma}\sin\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{2\pi z}{\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lambda_u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equiv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}{\gamma}\sin\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{2\pi z}{\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lambda_u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K=\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{eB_0\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lambda_u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}{2\pi mc}=0.934B_0[T]\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lambda_u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[cm]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3B715-3D4E-A44D-ADF3-9AACADA759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30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v_z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=\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sqrt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{v^2-v_x^2}=c\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sqrt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{1-\frac{1}{\gamma^2}-\frac{K^2}{\gamma^2}\sin^2\frac{2\pi z}{\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lambda_u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=c(1-\frac{1+K^2/2}{2\gamma^2}+\frac{K^2}{4\gamma^2}\cos\frac{4\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}{\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lambda_u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3B715-3D4E-A44D-ADF3-9AACADA759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17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f=\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{f^\prime}{\gamma^*(1-\bar{\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beta_z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{\theta})}=\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{c}{\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lambda_u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(1-\bar{\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beta_z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{\theta})}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3B715-3D4E-A44D-ADF3-9AACADA759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54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FF614-10CB-D841-90A6-DBF2E91F7D43}" type="datetimeFigureOut">
              <a:rPr lang="en-US" smtClean="0"/>
              <a:t>4/16/14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9EB5-946F-914C-89B2-1F768DD9F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17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FF614-10CB-D841-90A6-DBF2E91F7D43}" type="datetimeFigureOut">
              <a:rPr lang="en-US" smtClean="0"/>
              <a:t>4/16/14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9EB5-946F-914C-89B2-1F768DD9F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49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FF614-10CB-D841-90A6-DBF2E91F7D43}" type="datetimeFigureOut">
              <a:rPr lang="en-US" smtClean="0"/>
              <a:t>4/16/14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9EB5-946F-914C-89B2-1F768DD9F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9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FF614-10CB-D841-90A6-DBF2E91F7D43}" type="datetimeFigureOut">
              <a:rPr lang="en-US" smtClean="0"/>
              <a:t>4/16/14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9EB5-946F-914C-89B2-1F768DD9F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6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FF614-10CB-D841-90A6-DBF2E91F7D43}" type="datetimeFigureOut">
              <a:rPr lang="en-US" smtClean="0"/>
              <a:t>4/16/14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9EB5-946F-914C-89B2-1F768DD9F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9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FF614-10CB-D841-90A6-DBF2E91F7D43}" type="datetimeFigureOut">
              <a:rPr lang="en-US" smtClean="0"/>
              <a:t>4/16/14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9EB5-946F-914C-89B2-1F768DD9F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73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FF614-10CB-D841-90A6-DBF2E91F7D43}" type="datetimeFigureOut">
              <a:rPr lang="en-US" smtClean="0"/>
              <a:t>4/16/14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9EB5-946F-914C-89B2-1F768DD9F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9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FF614-10CB-D841-90A6-DBF2E91F7D43}" type="datetimeFigureOut">
              <a:rPr lang="en-US" smtClean="0"/>
              <a:t>4/16/14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9EB5-946F-914C-89B2-1F768DD9F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4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FF614-10CB-D841-90A6-DBF2E91F7D43}" type="datetimeFigureOut">
              <a:rPr lang="en-US" smtClean="0"/>
              <a:t>4/16/14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9EB5-946F-914C-89B2-1F768DD9F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0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FF614-10CB-D841-90A6-DBF2E91F7D43}" type="datetimeFigureOut">
              <a:rPr lang="en-US" smtClean="0"/>
              <a:t>4/16/14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9EB5-946F-914C-89B2-1F768DD9F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9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FF614-10CB-D841-90A6-DBF2E91F7D43}" type="datetimeFigureOut">
              <a:rPr lang="en-US" smtClean="0"/>
              <a:t>4/16/14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9EB5-946F-914C-89B2-1F768DD9F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9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FF614-10CB-D841-90A6-DBF2E91F7D43}" type="datetimeFigureOut">
              <a:rPr lang="en-US" smtClean="0"/>
              <a:t>4/16/14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69EB5-946F-914C-89B2-1F768DD9F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1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2"/>
          </a:solidFill>
          <a:latin typeface="Chalkboard"/>
          <a:ea typeface="+mj-ea"/>
          <a:cs typeface="Chalkboar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png"/><Relationship Id="rId6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Synchrotron</a:t>
            </a:r>
            <a:r>
              <a:rPr lang="zh-CN" altLang="en-US" dirty="0" smtClean="0"/>
              <a:t> </a:t>
            </a:r>
            <a:r>
              <a:rPr lang="en-US" altLang="zh-CN" dirty="0" smtClean="0"/>
              <a:t>Light</a:t>
            </a:r>
            <a:r>
              <a:rPr lang="zh-CN" altLang="en-US" dirty="0" smtClean="0"/>
              <a:t> </a:t>
            </a:r>
            <a:r>
              <a:rPr lang="en-US" altLang="zh-CN" dirty="0" smtClean="0"/>
              <a:t>Source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3480" y="5105400"/>
            <a:ext cx="697052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Physics Department offer P518: Applications of Synchrotron Radiation.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09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SR spectrum of Dipole, Energy Dependence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417638"/>
            <a:ext cx="87376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92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Undulator</a:t>
            </a:r>
            <a:r>
              <a:rPr lang="en-US" dirty="0" smtClean="0"/>
              <a:t>/Wiggler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86" y="1533085"/>
            <a:ext cx="5207000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2331" y="1272300"/>
            <a:ext cx="41575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In addition to the SR from dipoles, modern  light sources has many long straight section with zero dispersion function.</a:t>
            </a:r>
          </a:p>
          <a:p>
            <a:endParaRPr lang="en-US" dirty="0">
              <a:latin typeface="Chalkboard"/>
              <a:cs typeface="Chalkboard"/>
            </a:endParaRPr>
          </a:p>
          <a:p>
            <a:r>
              <a:rPr lang="en-US" dirty="0" smtClean="0">
                <a:latin typeface="Chalkboard"/>
                <a:cs typeface="Chalkboard"/>
              </a:rPr>
              <a:t>They are </a:t>
            </a:r>
            <a:r>
              <a:rPr lang="en-US" dirty="0" err="1" smtClean="0">
                <a:latin typeface="Chalkboard"/>
                <a:cs typeface="Chalkboard"/>
              </a:rPr>
              <a:t>undulators</a:t>
            </a:r>
            <a:r>
              <a:rPr lang="en-US" dirty="0" smtClean="0">
                <a:latin typeface="Chalkboard"/>
                <a:cs typeface="Chalkboard"/>
              </a:rPr>
              <a:t> and wigglers with similar shape but different parameter. 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01181" y="3844630"/>
            <a:ext cx="3042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Example:  NSLS II</a:t>
            </a:r>
          </a:p>
          <a:p>
            <a:r>
              <a:rPr lang="en-US" dirty="0" smtClean="0">
                <a:latin typeface="Chalkboard"/>
                <a:cs typeface="Chalkboard"/>
              </a:rPr>
              <a:t># of DBA cells: 30</a:t>
            </a:r>
          </a:p>
          <a:p>
            <a:r>
              <a:rPr lang="en-US" dirty="0" smtClean="0">
                <a:latin typeface="Chalkboard"/>
                <a:cs typeface="Chalkboard"/>
              </a:rPr>
              <a:t># of 5m straights: 15</a:t>
            </a:r>
          </a:p>
          <a:p>
            <a:r>
              <a:rPr lang="en-US" dirty="0" smtClean="0">
                <a:latin typeface="Chalkboard"/>
                <a:cs typeface="Chalkboard"/>
              </a:rPr>
              <a:t># of 8m straights: 15</a:t>
            </a:r>
            <a:endParaRPr lang="en-US" dirty="0">
              <a:latin typeface="Chalkboard"/>
              <a:cs typeface="Chalkboar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7622" b="22794"/>
          <a:stretch/>
        </p:blipFill>
        <p:spPr>
          <a:xfrm>
            <a:off x="2122536" y="5461533"/>
            <a:ext cx="4948523" cy="122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28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 from </a:t>
            </a:r>
            <a:r>
              <a:rPr lang="en-US" dirty="0" err="1" smtClean="0"/>
              <a:t>Undulator</a:t>
            </a:r>
            <a:r>
              <a:rPr lang="en-US" dirty="0" smtClean="0"/>
              <a:t>/Wiggler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013" y="1417638"/>
            <a:ext cx="6438900" cy="3467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6528" y="4910926"/>
            <a:ext cx="6415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Chalkboard"/>
                <a:cs typeface="Chalkboard"/>
              </a:rPr>
              <a:t>They are ‘insertion devices’ in straight sections.  Modern accelerators provides many long straight sections.</a:t>
            </a:r>
            <a:endParaRPr lang="en-US" dirty="0">
              <a:solidFill>
                <a:schemeClr val="accent1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378764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Difference between bending magnet and </a:t>
            </a:r>
            <a:r>
              <a:rPr lang="en-US" dirty="0" err="1" smtClean="0"/>
              <a:t>Undulator</a:t>
            </a:r>
            <a:r>
              <a:rPr lang="en-US" dirty="0" smtClean="0"/>
              <a:t>/Wiggler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45" y="1539943"/>
            <a:ext cx="7712989" cy="4597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8021" y="6298230"/>
            <a:ext cx="3488779" cy="379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W. Barletta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42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Brightness Comparison</a:t>
            </a:r>
            <a:endParaRPr lang="en-US" dirty="0"/>
          </a:p>
        </p:txBody>
      </p:sp>
      <p:pic>
        <p:nvPicPr>
          <p:cNvPr id="4" name="Picture 3" descr="Screen Shot 2014-04-13 at 11.07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44" y="1257592"/>
            <a:ext cx="5159862" cy="48699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8021" y="6298230"/>
            <a:ext cx="3488779" cy="379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W. Barletta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987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Electron Motion inside </a:t>
            </a:r>
            <a:r>
              <a:rPr lang="en-US" dirty="0" err="1" smtClean="0"/>
              <a:t>Undulator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013" y="1273604"/>
            <a:ext cx="6438900" cy="3467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990" y="1459763"/>
            <a:ext cx="3639717" cy="871789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47" y="4179664"/>
            <a:ext cx="3133799" cy="808723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48" y="5109184"/>
            <a:ext cx="5648896" cy="873107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28" y="6106407"/>
            <a:ext cx="5110835" cy="75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91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Undulator</a:t>
            </a:r>
            <a:r>
              <a:rPr lang="en-US" dirty="0" smtClean="0"/>
              <a:t> ‘Slows down’ the electron 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76" y="1417638"/>
            <a:ext cx="6772634" cy="1078827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49" y="2805216"/>
            <a:ext cx="4779038" cy="78895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76" y="4063021"/>
            <a:ext cx="3801887" cy="9785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03838" y="4263923"/>
            <a:ext cx="249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F81BD"/>
                </a:solidFill>
                <a:latin typeface="Chalkboard"/>
                <a:cs typeface="Chalkboard"/>
              </a:rPr>
              <a:t>oscillating part is averaging to zero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1876" y="5493645"/>
            <a:ext cx="249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F81BD"/>
                </a:solidFill>
                <a:latin typeface="Chalkboard"/>
                <a:cs typeface="Chalkboard"/>
              </a:rPr>
              <a:t>As if the energy of beam changes: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86" y="5486424"/>
            <a:ext cx="38862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8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electron ‘s rest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electron sees contracted </a:t>
            </a:r>
            <a:r>
              <a:rPr lang="en-US" dirty="0" err="1" smtClean="0"/>
              <a:t>undulator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frequency of the radiation is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 lab frame, the frequency of the radiation is different(relativistic Doppler </a:t>
            </a:r>
            <a:r>
              <a:rPr lang="en-US" dirty="0"/>
              <a:t>E</a:t>
            </a:r>
            <a:r>
              <a:rPr lang="en-US" dirty="0" smtClean="0"/>
              <a:t>ffect)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			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74" y="2281220"/>
            <a:ext cx="2247900" cy="4953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164" y="3424339"/>
            <a:ext cx="2946400" cy="10668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98" y="5539692"/>
            <a:ext cx="7142037" cy="101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02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 Condition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wavelength of the radiation in the lab frame:</a:t>
            </a:r>
          </a:p>
          <a:p>
            <a:r>
              <a:rPr lang="en-US" dirty="0" smtClean="0"/>
              <a:t>Recall that: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And we only care of  small forwarding angle:</a:t>
            </a:r>
          </a:p>
          <a:p>
            <a:endParaRPr lang="en-US" dirty="0"/>
          </a:p>
          <a:p>
            <a:r>
              <a:rPr lang="en-US" dirty="0" smtClean="0"/>
              <a:t>Finally the wavelength reads: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042" y="2353083"/>
            <a:ext cx="3361914" cy="436612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513" y="3088611"/>
            <a:ext cx="3225839" cy="830319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513" y="4528877"/>
            <a:ext cx="2586251" cy="425849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52" y="5691821"/>
            <a:ext cx="4353886" cy="86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94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for K&lt;1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244" y="1140395"/>
            <a:ext cx="6438900" cy="3467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665" y="1527454"/>
            <a:ext cx="2184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Radiation Bandwidth: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29" y="2153738"/>
            <a:ext cx="1227059" cy="6613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0542" y="3109621"/>
            <a:ext cx="252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Angle for central cone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02" y="3655415"/>
            <a:ext cx="1794416" cy="783349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8" y="5178854"/>
            <a:ext cx="4322811" cy="7704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2942" y="4809522"/>
            <a:ext cx="252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394" y="4607495"/>
            <a:ext cx="3090550" cy="21084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82062" y="4607495"/>
            <a:ext cx="2412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Courtesy of W. Barletta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60868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Spectrum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78" y="1620287"/>
            <a:ext cx="8457103" cy="501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37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Wiggler Radiation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711" y="1319952"/>
            <a:ext cx="4229100" cy="52705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54299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When K&gt;&gt;1, the high harmonics become important and very dense.</a:t>
            </a:r>
          </a:p>
          <a:p>
            <a:endParaRPr lang="en-US" sz="2400" dirty="0" smtClean="0"/>
          </a:p>
          <a:p>
            <a:r>
              <a:rPr lang="en-US" sz="2400" dirty="0" smtClean="0"/>
              <a:t>The envelope is similar to the SR from dipoles.  The brightness is increased by 2N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8972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Beamline</a:t>
            </a:r>
            <a:r>
              <a:rPr lang="en-US" dirty="0" smtClean="0"/>
              <a:t> 101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04130"/>
            <a:ext cx="88265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43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Wavelength and Photon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following relations are readily used: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1 angstrom hard x-ray, energy is 12.4keV</a:t>
            </a:r>
          </a:p>
          <a:p>
            <a:r>
              <a:rPr lang="en-US" dirty="0" smtClean="0"/>
              <a:t>Visible light 500nm, energy is 2.4 </a:t>
            </a:r>
            <a:r>
              <a:rPr lang="en-US" dirty="0" err="1" smtClean="0"/>
              <a:t>eV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11" y="2319129"/>
            <a:ext cx="3302000" cy="9398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584" y="3258929"/>
            <a:ext cx="31496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9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 Light Source Worldwide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06" y="1273603"/>
            <a:ext cx="3479800" cy="233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677200"/>
            <a:ext cx="3589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ESRF, 6 </a:t>
            </a:r>
            <a:r>
              <a:rPr lang="en-US" dirty="0" err="1" smtClean="0"/>
              <a:t>GeV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622" y="4046532"/>
            <a:ext cx="3436406" cy="24337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46793" y="6480295"/>
            <a:ext cx="2592464" cy="377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SSRF, 3.5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60" y="4046532"/>
            <a:ext cx="3650645" cy="24337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08207" y="6443842"/>
            <a:ext cx="2592464" cy="377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NSLS II, 3 </a:t>
            </a:r>
            <a:r>
              <a:rPr lang="en-US" dirty="0" err="1" smtClean="0"/>
              <a:t>GeV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622" y="1223606"/>
            <a:ext cx="3436406" cy="23867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48460" y="3644934"/>
            <a:ext cx="3589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SPring-8, 8 </a:t>
            </a:r>
            <a:r>
              <a:rPr lang="en-US" dirty="0" err="1" smtClean="0"/>
              <a:t>GeV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226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 Light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produce</a:t>
            </a:r>
            <a:r>
              <a:rPr lang="zh-CN" altLang="en-US" dirty="0" smtClean="0"/>
              <a:t> </a:t>
            </a:r>
            <a:r>
              <a:rPr lang="en-US" altLang="zh-CN" dirty="0" smtClean="0"/>
              <a:t>UV,</a:t>
            </a:r>
            <a:r>
              <a:rPr lang="zh-CN" altLang="en-US" dirty="0" smtClean="0"/>
              <a:t> </a:t>
            </a:r>
            <a:r>
              <a:rPr lang="en-US" altLang="zh-CN" dirty="0" smtClean="0"/>
              <a:t>(soft/hard)</a:t>
            </a:r>
            <a:r>
              <a:rPr lang="zh-CN" altLang="en-US" dirty="0" smtClean="0"/>
              <a:t> </a:t>
            </a:r>
            <a:r>
              <a:rPr lang="en-US" altLang="zh-CN" dirty="0" smtClean="0"/>
              <a:t>X-ray</a:t>
            </a:r>
            <a:r>
              <a:rPr lang="zh-CN" altLang="en-US" dirty="0" smtClean="0"/>
              <a:t> </a:t>
            </a:r>
            <a:r>
              <a:rPr lang="en-US" altLang="zh-CN" dirty="0" smtClean="0"/>
              <a:t>source</a:t>
            </a:r>
          </a:p>
          <a:p>
            <a:pPr lvl="1"/>
            <a:r>
              <a:rPr lang="en-US" dirty="0" smtClean="0"/>
              <a:t>Dipole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undulator</a:t>
            </a:r>
            <a:r>
              <a:rPr lang="en-US" altLang="zh-CN" dirty="0" smtClean="0"/>
              <a:t>/wiggler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25863"/>
            <a:ext cx="6245482" cy="3901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2682" y="3546494"/>
            <a:ext cx="208053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F81BD"/>
                </a:solidFill>
                <a:latin typeface="Chalkboard SE Regular"/>
                <a:cs typeface="Chalkboard SE Regular"/>
              </a:rPr>
              <a:t>EXCITING SCIENTIFIC TOOL. </a:t>
            </a:r>
          </a:p>
          <a:p>
            <a:endParaRPr lang="en-US" dirty="0" smtClean="0">
              <a:solidFill>
                <a:srgbClr val="4F81BD"/>
              </a:solidFill>
              <a:latin typeface="Chalkboard SE Regular"/>
              <a:cs typeface="Chalkboard SE Regular"/>
            </a:endParaRPr>
          </a:p>
          <a:p>
            <a:r>
              <a:rPr lang="en-US" dirty="0" smtClean="0">
                <a:solidFill>
                  <a:srgbClr val="4F81BD"/>
                </a:solidFill>
                <a:latin typeface="Chalkboard SE Regular"/>
                <a:cs typeface="Chalkboard SE Regular"/>
              </a:rPr>
              <a:t>LET LIGHT MEET MATTERS</a:t>
            </a:r>
            <a:endParaRPr lang="en-US" dirty="0">
              <a:solidFill>
                <a:srgbClr val="4F81BD"/>
              </a:solidFill>
              <a:latin typeface="Chalkboard SE Regular"/>
              <a:cs typeface="Chalkboard S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45779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of light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7757"/>
          </a:xfrm>
        </p:spPr>
        <p:txBody>
          <a:bodyPr>
            <a:normAutofit/>
          </a:bodyPr>
          <a:lstStyle/>
          <a:p>
            <a:r>
              <a:rPr lang="en-US" dirty="0" smtClean="0"/>
              <a:t>Brightness</a:t>
            </a:r>
            <a:r>
              <a:rPr lang="zh-CN" altLang="zh-CN" dirty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photon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altLang="zh-CN" dirty="0" smtClean="0"/>
          </a:p>
          <a:p>
            <a:r>
              <a:rPr lang="en-US" altLang="zh-CN" dirty="0" smtClean="0"/>
              <a:t>Flux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42" y="2001280"/>
            <a:ext cx="3886200" cy="113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12" y="3303908"/>
            <a:ext cx="3708400" cy="175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268" y="3303908"/>
            <a:ext cx="3530600" cy="25019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48" y="5579657"/>
            <a:ext cx="3851685" cy="88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91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Brightness Enable Us…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Process with less cross section</a:t>
            </a:r>
          </a:p>
          <a:p>
            <a:r>
              <a:rPr lang="en-US" dirty="0" smtClean="0"/>
              <a:t>Trim the light for better</a:t>
            </a:r>
          </a:p>
          <a:p>
            <a:pPr lvl="1"/>
            <a:r>
              <a:rPr lang="en-US" dirty="0" smtClean="0"/>
              <a:t>Coherence, monochromatic radiation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278850" y="3525576"/>
            <a:ext cx="3037269" cy="10301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Protein Crystallography</a:t>
            </a: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5010254" y="3516696"/>
            <a:ext cx="3037269" cy="10301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Spectroscopy with high resolution</a:t>
            </a: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2495533" y="5096019"/>
            <a:ext cx="3037269" cy="10301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Crystal Diffraction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6420893" y="5230675"/>
            <a:ext cx="2496958" cy="10301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Many More…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0664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 is polarized light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0728"/>
            <a:ext cx="91440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35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 from Bending </a:t>
            </a:r>
            <a:r>
              <a:rPr lang="en-US" dirty="0"/>
              <a:t>M</a:t>
            </a:r>
            <a:r>
              <a:rPr lang="en-US" dirty="0" smtClean="0"/>
              <a:t>agnet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11572"/>
            <a:ext cx="4301175" cy="2479681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88" y="2588936"/>
            <a:ext cx="993419" cy="894077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25" y="1676036"/>
            <a:ext cx="2233422" cy="9976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60" y="4447431"/>
            <a:ext cx="4095478" cy="2410569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758374" y="2854499"/>
            <a:ext cx="3928425" cy="367942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Goods</a:t>
            </a:r>
          </a:p>
          <a:p>
            <a:pPr lvl="1"/>
            <a:r>
              <a:rPr lang="en-US" dirty="0" smtClean="0"/>
              <a:t>Simple, inexpensive</a:t>
            </a:r>
          </a:p>
          <a:p>
            <a:pPr lvl="1"/>
            <a:r>
              <a:rPr lang="en-US" dirty="0" smtClean="0"/>
              <a:t>Broad spectral range</a:t>
            </a:r>
          </a:p>
          <a:p>
            <a:pPr lvl="1"/>
            <a:r>
              <a:rPr lang="en-US" dirty="0" smtClean="0"/>
              <a:t>Many </a:t>
            </a:r>
            <a:r>
              <a:rPr lang="en-US" dirty="0" err="1" smtClean="0"/>
              <a:t>beamlines</a:t>
            </a:r>
            <a:endParaRPr lang="en-US" dirty="0" smtClean="0"/>
          </a:p>
          <a:p>
            <a:r>
              <a:rPr lang="en-US" dirty="0" err="1" smtClean="0"/>
              <a:t>Bads</a:t>
            </a:r>
            <a:endParaRPr lang="en-US" dirty="0"/>
          </a:p>
          <a:p>
            <a:pPr lvl="1"/>
            <a:r>
              <a:rPr lang="en-US" dirty="0" smtClean="0"/>
              <a:t>Limited hard x-ray components</a:t>
            </a:r>
          </a:p>
          <a:p>
            <a:pPr lvl="1"/>
            <a:r>
              <a:rPr lang="en-US" dirty="0" smtClean="0"/>
              <a:t>Not very bright </a:t>
            </a:r>
          </a:p>
          <a:p>
            <a:pPr lvl="1"/>
            <a:endParaRPr lang="en-US" dirty="0" smtClean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503" y="5598423"/>
            <a:ext cx="2404167" cy="73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36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5067</TotalTime>
  <Words>734</Words>
  <Application>Microsoft Macintosh PowerPoint</Application>
  <PresentationFormat>On-screen Show (4:3)</PresentationFormat>
  <Paragraphs>104</Paragraphs>
  <Slides>21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Synchrotron Light Source</vt:lpstr>
      <vt:lpstr>Radiation Spectrum</vt:lpstr>
      <vt:lpstr>Wavelength and Photon Energy</vt:lpstr>
      <vt:lpstr>SR Light Source Worldwide</vt:lpstr>
      <vt:lpstr>SR Light Source</vt:lpstr>
      <vt:lpstr>Performance of light source</vt:lpstr>
      <vt:lpstr>Higher Brightness Enable Us…</vt:lpstr>
      <vt:lpstr>SR is polarized light</vt:lpstr>
      <vt:lpstr>SR from Bending Magnet</vt:lpstr>
      <vt:lpstr>SR spectrum of Dipole, Energy Dependence</vt:lpstr>
      <vt:lpstr>Undulator/Wiggler</vt:lpstr>
      <vt:lpstr>SR from Undulator/Wiggler</vt:lpstr>
      <vt:lpstr>Difference between bending magnet and Undulator/Wiggler</vt:lpstr>
      <vt:lpstr>Brightness Comparison</vt:lpstr>
      <vt:lpstr>Electron Motion inside Undulator</vt:lpstr>
      <vt:lpstr>Undulator ‘Slows down’ the electron </vt:lpstr>
      <vt:lpstr>In electron ‘s rest frame</vt:lpstr>
      <vt:lpstr>Resonance Condition</vt:lpstr>
      <vt:lpstr>Radiation for K&lt;1</vt:lpstr>
      <vt:lpstr>Wiggler Radiation</vt:lpstr>
      <vt:lpstr>Beamline 101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Synchrotron Light Source</dc:title>
  <dc:creator>Yue Hao</dc:creator>
  <cp:lastModifiedBy>Yue Hao</cp:lastModifiedBy>
  <cp:revision>36</cp:revision>
  <dcterms:created xsi:type="dcterms:W3CDTF">2014-04-11T03:13:25Z</dcterms:created>
  <dcterms:modified xsi:type="dcterms:W3CDTF">2014-04-16T19:46:49Z</dcterms:modified>
</cp:coreProperties>
</file>