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27" r:id="rId2"/>
    <p:sldId id="257" r:id="rId3"/>
    <p:sldId id="258" r:id="rId4"/>
    <p:sldId id="260" r:id="rId5"/>
    <p:sldId id="261" r:id="rId6"/>
    <p:sldId id="338" r:id="rId7"/>
    <p:sldId id="262" r:id="rId8"/>
    <p:sldId id="263" r:id="rId9"/>
    <p:sldId id="267" r:id="rId10"/>
    <p:sldId id="268" r:id="rId11"/>
    <p:sldId id="269" r:id="rId12"/>
    <p:sldId id="328" r:id="rId13"/>
    <p:sldId id="329" r:id="rId14"/>
    <p:sldId id="330" r:id="rId15"/>
    <p:sldId id="331" r:id="rId16"/>
    <p:sldId id="332" r:id="rId17"/>
    <p:sldId id="333" r:id="rId18"/>
    <p:sldId id="276" r:id="rId19"/>
    <p:sldId id="265" r:id="rId20"/>
    <p:sldId id="277" r:id="rId21"/>
    <p:sldId id="266" r:id="rId22"/>
    <p:sldId id="283" r:id="rId23"/>
    <p:sldId id="279" r:id="rId24"/>
    <p:sldId id="334" r:id="rId25"/>
    <p:sldId id="335" r:id="rId26"/>
    <p:sldId id="336" r:id="rId27"/>
    <p:sldId id="280" r:id="rId28"/>
    <p:sldId id="281" r:id="rId29"/>
    <p:sldId id="337" r:id="rId30"/>
    <p:sldId id="284" r:id="rId31"/>
    <p:sldId id="285" r:id="rId32"/>
    <p:sldId id="286" r:id="rId33"/>
    <p:sldId id="339" r:id="rId34"/>
    <p:sldId id="340" r:id="rId35"/>
    <p:sldId id="34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1"/>
    <p:restoredTop sz="86336"/>
  </p:normalViewPr>
  <p:slideViewPr>
    <p:cSldViewPr snapToGrid="0" snapToObjects="1">
      <p:cViewPr varScale="1">
        <p:scale>
          <a:sx n="128" d="100"/>
          <a:sy n="128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E4C3-DE2D-5F4A-A854-8CDCBDE02E1D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BBD2-89F4-D840-993E-260AE0F2B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Q_s=\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}{2\pi\beta^2E_0}}\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{\left|\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\right|}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}{2\pi\beta^2E_0}}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{1}{2}h\omega_0\eta\delta^2+\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}{4\pi\beta^2E_0}\Delta\phi^2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{\delta}{\left&lt;\delta\right&gt;}\right)^2+\left(\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{\Delta\phi}{\left&lt;\Delta\phi\right&gt;}\right)^2=1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{\left&lt;\delta\right&gt;}{\left&lt;\Delta\phi\right&gt;}=\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\left|\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\right|}{2\pi h\left|\eta\right|\beta^2E_0}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\left(t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{\left&lt;\delta\right&gt;}{\left&lt;\Delta\phi\right&gt;}=\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{3Q_s}{h\left|\eta\right|}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s,t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)=E_0(s)\sin(\omega t+\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}E_0(s=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ct+z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)\sin(\omega t+\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U=e\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}E_0(s)\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})ds\times\sin(\phi)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\sin(\phi+\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\sin(\phi)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\dot{U}=\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\dot{\delta}=\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}{TE_0}\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\delta_{n+1}-\delta_{n}=\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}{\beta^2E_0}(\sin\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=\omega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3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v}{v}=\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{1}{\gamma^2}\delta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C}{C}=\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{x(s)}{\rho}ds=\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{D(s)}{\rho}ds\delta=\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\phi=\omega \Delta t+\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{\color[rgb]{0.501961,0.000000,0.250980}\phi_{n+1}-\phi_{n}=}\omega T\eta\delta_{n+1}={\color[rgb]{0.501961,0.000000,0.250980}2\pi\eta\delta_{n+1}}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\dot\delta=\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\omega_0}{2\pi\beta^2E_0}\left(\sin\phi-\sin\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{1}{2}h\omega_0\eta\delta^2+\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\omega_0}{2\pi\beta^2E_0}\left[\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\left(\phi-\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\right)\right]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\eta\omega_0^2}{2\pi\beta^2E_0}\left(\sin\phi-\sin\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{\Delta\phi}=\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\omega_0^2}{2\pi\beta^2E_0}\Delta\phi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image" Target="../media/image52.emf"/><Relationship Id="rId5" Type="http://schemas.openxmlformats.org/officeDocument/2006/relationships/image" Target="../media/image48.emf"/><Relationship Id="rId10" Type="http://schemas.openxmlformats.org/officeDocument/2006/relationships/image" Target="../media/image5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53.tif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9.emf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microsoft.com/office/2007/relationships/media" Target="../media/media3.mp4"/><Relationship Id="rId7" Type="http://schemas.openxmlformats.org/officeDocument/2006/relationships/image" Target="../media/image9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Relationship Id="rId9" Type="http://schemas.openxmlformats.org/officeDocument/2006/relationships/image" Target="../media/image9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4.emf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21.emf"/><Relationship Id="rId5" Type="http://schemas.openxmlformats.org/officeDocument/2006/relationships/image" Target="../media/image17.emf"/><Relationship Id="rId10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45110"/>
            <a:ext cx="8991600" cy="2403231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PHY 554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Fundamentals of Accelerator Physics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Lecture 12: </a:t>
            </a:r>
            <a:r>
              <a:rPr lang="en-US" sz="2800" dirty="0"/>
              <a:t>Longitudinal</a:t>
            </a:r>
            <a:r>
              <a:rPr lang="zh-CN" altLang="en-US" sz="2800" dirty="0"/>
              <a:t> </a:t>
            </a:r>
            <a:r>
              <a:rPr lang="en-US" altLang="zh-CN" sz="2800" dirty="0"/>
              <a:t>Dynamics</a:t>
            </a:r>
            <a:br>
              <a:rPr lang="en-US" altLang="zh-CN" sz="2800" dirty="0"/>
            </a:br>
            <a:br>
              <a:rPr lang="en-US" sz="2800" dirty="0">
                <a:latin typeface="Times New Roman"/>
                <a:cs typeface="Times New Roman"/>
              </a:rPr>
            </a:b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8500" y="2153438"/>
            <a:ext cx="8305800" cy="49958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Vladimir N. Litvinenko</a:t>
            </a:r>
            <a:endParaRPr lang="en-US" sz="16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84B2E780-9E53-2F41-9442-B43BDDC0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173" y="2855002"/>
            <a:ext cx="2125515" cy="161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CBB5B4E-6F87-DF48-A910-B565E3E9949C}"/>
              </a:ext>
            </a:extLst>
          </p:cNvPr>
          <p:cNvSpPr/>
          <p:nvPr/>
        </p:nvSpPr>
        <p:spPr>
          <a:xfrm>
            <a:off x="2295769" y="3629025"/>
            <a:ext cx="5111262" cy="2566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11771B-212F-DD44-9EB5-74383F466FD4}"/>
              </a:ext>
            </a:extLst>
          </p:cNvPr>
          <p:cNvCxnSpPr>
            <a:stCxn id="2" idx="0"/>
          </p:cNvCxnSpPr>
          <p:nvPr/>
        </p:nvCxnSpPr>
        <p:spPr>
          <a:xfrm>
            <a:off x="4851400" y="3629025"/>
            <a:ext cx="7187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0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895"/>
          </a:xfrm>
        </p:spPr>
        <p:txBody>
          <a:bodyPr/>
          <a:lstStyle/>
          <a:p>
            <a:r>
              <a:rPr lang="en-US" b="0" dirty="0"/>
              <a:t>Fixed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013403"/>
            <a:ext cx="8229600" cy="48315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For any nonlinear map the first step is attempt to find fixed point(s)  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The fixed point is defined as: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And located at</a:t>
            </a:r>
          </a:p>
          <a:p>
            <a:pPr marL="0" indent="0"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r>
              <a:rPr lang="en-US" sz="2800" dirty="0">
                <a:solidFill>
                  <a:schemeClr val="accent4"/>
                </a:solidFill>
              </a:rPr>
              <a:t>Next step to find if</a:t>
            </a:r>
            <a:r>
              <a:rPr lang="en-US" sz="2800" dirty="0">
                <a:solidFill>
                  <a:schemeClr val="accent4"/>
                </a:solidFill>
                <a:sym typeface="Wingdings"/>
              </a:rPr>
              <a:t> </a:t>
            </a:r>
            <a:r>
              <a:rPr lang="en-US" sz="2800" dirty="0">
                <a:solidFill>
                  <a:schemeClr val="accent4"/>
                </a:solidFill>
              </a:rPr>
              <a:t>fixed points are stable are not?</a:t>
            </a:r>
          </a:p>
        </p:txBody>
      </p:sp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2DCD7E2F-A3AD-8A46-BDF7-116E5BB96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946" y="1522899"/>
            <a:ext cx="4268192" cy="648637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0921BD15-48FF-6B45-8BD0-E70AB736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363" y="2362383"/>
            <a:ext cx="3623422" cy="356059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5B3A4EF6-AD3E-0E4B-8FBA-F2D03E31C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416" y="3457214"/>
            <a:ext cx="1930400" cy="431800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2757E9CD-763A-9942-90A5-8D27E31C6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085" y="3457214"/>
            <a:ext cx="2057400" cy="431800"/>
          </a:xfrm>
          <a:prstGeom prst="rect">
            <a:avLst/>
          </a:prstGeom>
        </p:spPr>
      </p:pic>
      <p:pic>
        <p:nvPicPr>
          <p:cNvPr id="15" name="Picture 14" descr="latex-image-1.pdf">
            <a:extLst>
              <a:ext uri="{FF2B5EF4-FFF2-40B4-BE49-F238E27FC236}">
                <a16:creationId xmlns:a16="http://schemas.microsoft.com/office/drawing/2014/main" id="{942E2E48-F73E-B242-BAAC-23526670E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813" y="4710283"/>
            <a:ext cx="1028699" cy="355600"/>
          </a:xfrm>
          <a:prstGeom prst="rect">
            <a:avLst/>
          </a:prstGeom>
        </p:spPr>
      </p:pic>
      <p:pic>
        <p:nvPicPr>
          <p:cNvPr id="16" name="Picture 15" descr="latex-image-1.pdf">
            <a:extLst>
              <a:ext uri="{FF2B5EF4-FFF2-40B4-BE49-F238E27FC236}">
                <a16:creationId xmlns:a16="http://schemas.microsoft.com/office/drawing/2014/main" id="{3018CF92-4869-C24B-864C-C0773A718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312" y="4710283"/>
            <a:ext cx="3477602" cy="3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Consider the example with following parameter: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Proton beam with 100 </a:t>
            </a:r>
            <a:r>
              <a:rPr lang="en-US" dirty="0" err="1">
                <a:solidFill>
                  <a:schemeClr val="accent1"/>
                </a:solidFill>
              </a:rPr>
              <a:t>GeV</a:t>
            </a:r>
            <a:r>
              <a:rPr lang="en-US" dirty="0">
                <a:solidFill>
                  <a:schemeClr val="accent1"/>
                </a:solidFill>
              </a:rPr>
              <a:t> or 15 </a:t>
            </a:r>
            <a:r>
              <a:rPr lang="en-US" dirty="0" err="1">
                <a:solidFill>
                  <a:schemeClr val="accent1"/>
                </a:solidFill>
              </a:rPr>
              <a:t>GeV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Cavity voltage 5 MV</a:t>
            </a:r>
            <a:r>
              <a:rPr lang="en-US" altLang="zh-CN" dirty="0">
                <a:solidFill>
                  <a:schemeClr val="accent1"/>
                </a:solidFill>
              </a:rPr>
              <a:t>,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360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harmonic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Compaction factor 0.002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net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acceleration.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Initial condition:</a:t>
            </a:r>
          </a:p>
          <a:p>
            <a:endParaRPr lang="en-US" dirty="0"/>
          </a:p>
        </p:txBody>
      </p:sp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F2BDA396-13FF-5541-A090-CC9C446D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66" y="4811681"/>
            <a:ext cx="1498600" cy="419100"/>
          </a:xfrm>
          <a:prstGeom prst="rect">
            <a:avLst/>
          </a:prstGeom>
        </p:spPr>
      </p:pic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D4DA4042-0FEE-D744-BE77-9D4AB552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66" y="5452976"/>
            <a:ext cx="2095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for 15GeV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13" y="1268705"/>
            <a:ext cx="3434990" cy="2576243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13" y="3844948"/>
            <a:ext cx="3434990" cy="2576242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624" y="1268705"/>
            <a:ext cx="3431975" cy="2573981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624" y="3844948"/>
            <a:ext cx="3434989" cy="257624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098" y="3633136"/>
            <a:ext cx="1270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stability, cont’d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13" y="1268705"/>
            <a:ext cx="3434990" cy="2576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13" y="3844948"/>
            <a:ext cx="3434989" cy="257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624" y="1268705"/>
            <a:ext cx="3431974" cy="2573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624" y="3844948"/>
            <a:ext cx="3434989" cy="257624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544" y="3635398"/>
            <a:ext cx="1270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cont’d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89" y="1444976"/>
            <a:ext cx="6917015" cy="5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cont’d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89" y="1444976"/>
            <a:ext cx="6917015" cy="5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stability, cont’d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12" y="1371600"/>
            <a:ext cx="7315200" cy="548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23" y="3870563"/>
            <a:ext cx="1320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for 100 </a:t>
            </a:r>
            <a:r>
              <a:rPr lang="en-US" dirty="0" err="1"/>
              <a:t>GeV</a:t>
            </a:r>
            <a:endParaRPr lang="en-US" dirty="0"/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83"/>
            <a:ext cx="8229600" cy="1143000"/>
          </a:xfrm>
        </p:spPr>
        <p:txBody>
          <a:bodyPr/>
          <a:lstStyle/>
          <a:p>
            <a:r>
              <a:rPr lang="en-US" b="0" dirty="0"/>
              <a:t>From Map</a:t>
            </a:r>
            <a:r>
              <a:rPr lang="en-US" b="0" dirty="0">
                <a:sym typeface="Wingdings"/>
              </a:rPr>
              <a:t> to Hamiltonian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67267" y="1194777"/>
            <a:ext cx="669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differential map: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36" y="2525483"/>
            <a:ext cx="83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approximately described by differential equations when variations are small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95400" y="4098500"/>
            <a:ext cx="698500" cy="52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F3FFD-B236-0F47-A326-6E4F14144F7B}"/>
              </a:ext>
            </a:extLst>
          </p:cNvPr>
          <p:cNvSpPr txBox="1"/>
          <p:nvPr/>
        </p:nvSpPr>
        <p:spPr>
          <a:xfrm>
            <a:off x="2751667" y="4989875"/>
            <a:ext cx="57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turn number as independent variable and  an effective Hamiltonian of a pendulum!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89BC89-BF3D-964E-AB04-43C261FB4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36634"/>
              </p:ext>
            </p:extLst>
          </p:nvPr>
        </p:nvGraphicFramePr>
        <p:xfrm>
          <a:off x="573415" y="4833211"/>
          <a:ext cx="1797252" cy="71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r:id="rId4" imgW="1079500" imgH="431800" progId="Equation.DSMT4">
                  <p:embed/>
                </p:oleObj>
              </mc:Choice>
              <mc:Fallback>
                <p:oleObj r:id="rId4" imgW="1079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415" y="4833211"/>
                        <a:ext cx="1797252" cy="718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F499F2A0-2C10-0D48-9F55-5CD96C46D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207" y="1136710"/>
            <a:ext cx="4510585" cy="685473"/>
          </a:xfrm>
          <a:prstGeom prst="rect">
            <a:avLst/>
          </a:prstGeom>
        </p:spPr>
      </p:pic>
      <p:pic>
        <p:nvPicPr>
          <p:cNvPr id="17" name="Picture 16" descr="latex-image-1.pdf">
            <a:extLst>
              <a:ext uri="{FF2B5EF4-FFF2-40B4-BE49-F238E27FC236}">
                <a16:creationId xmlns:a16="http://schemas.microsoft.com/office/drawing/2014/main" id="{2EAFBB9A-9248-654B-8A5B-1BF5C9965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207" y="1982490"/>
            <a:ext cx="3363597" cy="330527"/>
          </a:xfrm>
          <a:prstGeom prst="rect">
            <a:avLst/>
          </a:prstGeom>
        </p:spPr>
      </p:pic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B8BAF3C0-F333-184D-BD56-E69887B72D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467" y="3243027"/>
            <a:ext cx="1676695" cy="432032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BEE161A8-C299-3F49-832B-F07AAA3A9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98" y="2981705"/>
            <a:ext cx="4515968" cy="858670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7136CC30-A82F-3942-8ADC-809D301967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67" y="3927266"/>
            <a:ext cx="4476705" cy="887089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390499FE-0E4C-D845-AF82-EDF861A0D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55" y="5862335"/>
            <a:ext cx="7466890" cy="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Similarity to pendulum</a:t>
            </a:r>
            <a:br>
              <a:rPr lang="en-US" b="0" dirty="0"/>
            </a:br>
            <a:r>
              <a:rPr lang="en-US" b="0" dirty="0"/>
              <a:t>@ zero accelerating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43" y="2696326"/>
            <a:ext cx="210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‘MASS’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unique)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1293" y="3471319"/>
            <a:ext cx="197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1293" y="4313714"/>
            <a:ext cx="197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Bucket height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stable motion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2594" y="5340710"/>
            <a:ext cx="206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frequency for small oscillation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01BA4-633D-7B4C-9D58-4588E5A0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771" y="93539"/>
            <a:ext cx="1759400" cy="1660386"/>
          </a:xfrm>
          <a:prstGeom prst="rect">
            <a:avLst/>
          </a:prstGeom>
        </p:spPr>
      </p:pic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081F6FC8-923E-F64C-870B-388199DD7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62" y="1890701"/>
            <a:ext cx="4014821" cy="582797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C9E9B77F-FB86-7C44-AF57-631CA61F1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647" y="1830881"/>
            <a:ext cx="3331585" cy="561588"/>
          </a:xfrm>
          <a:prstGeom prst="rect">
            <a:avLst/>
          </a:prstGeom>
        </p:spPr>
      </p:pic>
      <p:pic>
        <p:nvPicPr>
          <p:cNvPr id="22" name="Picture 21" descr="latex-image-1.pdf">
            <a:extLst>
              <a:ext uri="{FF2B5EF4-FFF2-40B4-BE49-F238E27FC236}">
                <a16:creationId xmlns:a16="http://schemas.microsoft.com/office/drawing/2014/main" id="{ABDF8D28-368F-3F4E-A79B-D7F2CD253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71" y="2803592"/>
            <a:ext cx="393700" cy="215900"/>
          </a:xfrm>
          <a:prstGeom prst="rect">
            <a:avLst/>
          </a:prstGeom>
        </p:spPr>
      </p:pic>
      <p:pic>
        <p:nvPicPr>
          <p:cNvPr id="23" name="Picture 22" descr="latex-image-1.pdf">
            <a:extLst>
              <a:ext uri="{FF2B5EF4-FFF2-40B4-BE49-F238E27FC236}">
                <a16:creationId xmlns:a16="http://schemas.microsoft.com/office/drawing/2014/main" id="{89981C27-9D4F-224D-A899-5615F5347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950" y="3402790"/>
            <a:ext cx="1079500" cy="419100"/>
          </a:xfrm>
          <a:prstGeom prst="rect">
            <a:avLst/>
          </a:prstGeom>
        </p:spPr>
      </p:pic>
      <p:pic>
        <p:nvPicPr>
          <p:cNvPr id="24" name="Picture 23" descr="latex-image-1.pdf">
            <a:extLst>
              <a:ext uri="{FF2B5EF4-FFF2-40B4-BE49-F238E27FC236}">
                <a16:creationId xmlns:a16="http://schemas.microsoft.com/office/drawing/2014/main" id="{498A3661-FB65-9C4C-8F74-850FFD0B9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81" y="3537090"/>
            <a:ext cx="3387812" cy="283751"/>
          </a:xfrm>
          <a:prstGeom prst="rect">
            <a:avLst/>
          </a:prstGeom>
        </p:spPr>
      </p:pic>
      <p:pic>
        <p:nvPicPr>
          <p:cNvPr id="25" name="Picture 24" descr="latex-image-1.pdf">
            <a:extLst>
              <a:ext uri="{FF2B5EF4-FFF2-40B4-BE49-F238E27FC236}">
                <a16:creationId xmlns:a16="http://schemas.microsoft.com/office/drawing/2014/main" id="{2F5B5851-5496-9541-B923-0055410AC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173" y="2725956"/>
            <a:ext cx="952500" cy="419100"/>
          </a:xfrm>
          <a:prstGeom prst="rect">
            <a:avLst/>
          </a:prstGeom>
        </p:spPr>
      </p:pic>
      <p:pic>
        <p:nvPicPr>
          <p:cNvPr id="26" name="Picture 25" descr="latex-image-1.pdf">
            <a:extLst>
              <a:ext uri="{FF2B5EF4-FFF2-40B4-BE49-F238E27FC236}">
                <a16:creationId xmlns:a16="http://schemas.microsoft.com/office/drawing/2014/main" id="{17D79F58-9893-8D41-9F7C-201CC8C0D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54" y="4058935"/>
            <a:ext cx="2039155" cy="917620"/>
          </a:xfrm>
          <a:prstGeom prst="rect">
            <a:avLst/>
          </a:prstGeom>
        </p:spPr>
      </p:pic>
      <p:pic>
        <p:nvPicPr>
          <p:cNvPr id="27" name="Picture 26" descr="latex-image-1.pdf">
            <a:extLst>
              <a:ext uri="{FF2B5EF4-FFF2-40B4-BE49-F238E27FC236}">
                <a16:creationId xmlns:a16="http://schemas.microsoft.com/office/drawing/2014/main" id="{B225F21D-A60D-2444-A021-216AD5F24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433" y="4364943"/>
            <a:ext cx="659647" cy="357640"/>
          </a:xfrm>
          <a:prstGeom prst="rect">
            <a:avLst/>
          </a:prstGeom>
        </p:spPr>
      </p:pic>
      <p:pic>
        <p:nvPicPr>
          <p:cNvPr id="28" name="Picture 27" descr="latex-image-1.pdf">
            <a:extLst>
              <a:ext uri="{FF2B5EF4-FFF2-40B4-BE49-F238E27FC236}">
                <a16:creationId xmlns:a16="http://schemas.microsoft.com/office/drawing/2014/main" id="{E3DC660B-99B7-E947-8D2F-C82B664354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034" y="5599053"/>
            <a:ext cx="656929" cy="369523"/>
          </a:xfrm>
          <a:prstGeom prst="rect">
            <a:avLst/>
          </a:prstGeom>
        </p:spPr>
      </p:pic>
      <p:pic>
        <p:nvPicPr>
          <p:cNvPr id="29" name="Picture 28" descr="latex-image-1.pdf">
            <a:extLst>
              <a:ext uri="{FF2B5EF4-FFF2-40B4-BE49-F238E27FC236}">
                <a16:creationId xmlns:a16="http://schemas.microsoft.com/office/drawing/2014/main" id="{2B1A4B31-983F-C646-844C-D8066AEE86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90" y="5330404"/>
            <a:ext cx="2444623" cy="9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46"/>
            <a:ext cx="8229600" cy="968809"/>
          </a:xfrm>
        </p:spPr>
        <p:txBody>
          <a:bodyPr/>
          <a:lstStyle/>
          <a:p>
            <a:r>
              <a:rPr lang="en-US" dirty="0"/>
              <a:t>6-D Phase Space</a:t>
            </a:r>
          </a:p>
        </p:txBody>
      </p:sp>
      <p:sp>
        <p:nvSpPr>
          <p:cNvPr id="6" name="Arc 5"/>
          <p:cNvSpPr/>
          <p:nvPr/>
        </p:nvSpPr>
        <p:spPr>
          <a:xfrm>
            <a:off x="3763818" y="2043539"/>
            <a:ext cx="5091546" cy="2078181"/>
          </a:xfrm>
          <a:prstGeom prst="arc">
            <a:avLst>
              <a:gd name="adj1" fmla="val 11349102"/>
              <a:gd name="adj2" fmla="val 21115498"/>
            </a:avLst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11091" y="1801085"/>
            <a:ext cx="1662545" cy="6003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30818" y="2043539"/>
            <a:ext cx="10044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30818" y="1281539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6430818" y="1537849"/>
            <a:ext cx="644526" cy="50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787" y="1112976"/>
            <a:ext cx="2413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63" y="862439"/>
            <a:ext cx="228600" cy="4191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505" y="1601355"/>
            <a:ext cx="215900" cy="3302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932" y="2663536"/>
            <a:ext cx="190500" cy="33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7944" y="1138430"/>
            <a:ext cx="466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‘ideal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particle’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6D phase space.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4014361"/>
            <a:ext cx="8229600" cy="252845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Longitudinal dynamics is important in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Storage rings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Beam transport in linacs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Application</a:t>
            </a:r>
            <a:r>
              <a:rPr lang="en-US" altLang="zh-CN" dirty="0">
                <a:solidFill>
                  <a:schemeClr val="accent1"/>
                </a:solidFill>
              </a:rPr>
              <a:t>s, such as Free Electron Lasers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B4DD9A-E546-6449-B120-52E530920A6A}"/>
              </a:ext>
            </a:extLst>
          </p:cNvPr>
          <p:cNvGrpSpPr/>
          <p:nvPr/>
        </p:nvGrpSpPr>
        <p:grpSpPr>
          <a:xfrm>
            <a:off x="836468" y="3204441"/>
            <a:ext cx="2996623" cy="505691"/>
            <a:chOff x="836468" y="3204441"/>
            <a:chExt cx="2996623" cy="505691"/>
          </a:xfrm>
        </p:grpSpPr>
        <p:pic>
          <p:nvPicPr>
            <p:cNvPr id="25" name="Picture 24" descr="latex-image-1.pdf">
              <a:extLst>
                <a:ext uri="{FF2B5EF4-FFF2-40B4-BE49-F238E27FC236}">
                  <a16:creationId xmlns:a16="http://schemas.microsoft.com/office/drawing/2014/main" id="{786C8B5A-4E11-2847-AD5B-2228E2658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468" y="3204441"/>
              <a:ext cx="2044700" cy="495300"/>
            </a:xfrm>
            <a:prstGeom prst="rect">
              <a:avLst/>
            </a:prstGeom>
          </p:spPr>
        </p:pic>
        <p:pic>
          <p:nvPicPr>
            <p:cNvPr id="28" name="Picture 27" descr="latex-image-1.pdf">
              <a:extLst>
                <a:ext uri="{FF2B5EF4-FFF2-40B4-BE49-F238E27FC236}">
                  <a16:creationId xmlns:a16="http://schemas.microsoft.com/office/drawing/2014/main" id="{AAB3BD84-0EC9-B342-A885-94E75910B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7091" y="3240232"/>
              <a:ext cx="1016000" cy="469900"/>
            </a:xfrm>
            <a:prstGeom prst="rect">
              <a:avLst/>
            </a:prstGeom>
          </p:spPr>
        </p:pic>
      </p:grpSp>
      <p:pic>
        <p:nvPicPr>
          <p:cNvPr id="29" name="Picture 28" descr="latex-image-1.pdf">
            <a:extLst>
              <a:ext uri="{FF2B5EF4-FFF2-40B4-BE49-F238E27FC236}">
                <a16:creationId xmlns:a16="http://schemas.microsoft.com/office/drawing/2014/main" id="{84E527BB-7EFF-C148-AAAF-DAF46D02F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636" y="3422073"/>
            <a:ext cx="1536700" cy="304800"/>
          </a:xfrm>
          <a:prstGeom prst="rect">
            <a:avLst/>
          </a:prstGeom>
        </p:spPr>
      </p:pic>
      <p:pic>
        <p:nvPicPr>
          <p:cNvPr id="30" name="Picture 29" descr="latex-image-1.pdf">
            <a:extLst>
              <a:ext uri="{FF2B5EF4-FFF2-40B4-BE49-F238E27FC236}">
                <a16:creationId xmlns:a16="http://schemas.microsoft.com/office/drawing/2014/main" id="{998DC933-E39D-F142-BE3C-4DE89B04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889" y="3422073"/>
            <a:ext cx="2391032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Small amplitude approximation</a:t>
            </a:r>
            <a:br>
              <a:rPr lang="en-US" b="0" dirty="0"/>
            </a:br>
            <a:r>
              <a:rPr lang="en-US" b="0" dirty="0"/>
              <a:t>Stability criterion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00" y="1637046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the 2</a:t>
            </a:r>
            <a:r>
              <a:rPr lang="en-US" sz="2000" baseline="30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differential equation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00" y="3025127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small phase deviations we can linearize 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" y="5329391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find stability condition:</a:t>
            </a:r>
          </a:p>
        </p:txBody>
      </p:sp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A2BFFB73-44D4-5F48-83ED-AA2B8D76C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19" y="2156218"/>
            <a:ext cx="3689510" cy="731101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6FD81CC1-DFEB-E948-BB6D-99971EFA6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519" y="3711972"/>
            <a:ext cx="2540000" cy="431800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7EAF46A4-0D52-6A47-97B8-2AD327126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19" y="4382545"/>
            <a:ext cx="3706898" cy="841143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2627DB27-B19F-794E-A7D4-FC19D3C26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219" y="5707864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tune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126532"/>
            <a:ext cx="8229600" cy="2141274"/>
          </a:xfrm>
        </p:spPr>
        <p:txBody>
          <a:bodyPr>
            <a:normAutofit/>
          </a:bodyPr>
          <a:lstStyle/>
          <a:p>
            <a:r>
              <a:rPr lang="en-US" sz="2800" dirty="0"/>
              <a:t>Typical Numbers</a:t>
            </a:r>
          </a:p>
          <a:p>
            <a:pPr lvl="1"/>
            <a:r>
              <a:rPr lang="en-US" sz="2400" dirty="0"/>
              <a:t>Hadron rings:	Q</a:t>
            </a:r>
            <a:r>
              <a:rPr lang="en-US" sz="2400" baseline="-25000" dirty="0"/>
              <a:t>s</a:t>
            </a:r>
            <a:r>
              <a:rPr lang="en-US" sz="2400" dirty="0"/>
              <a:t>  ~ 10</a:t>
            </a:r>
            <a:r>
              <a:rPr lang="en-US" sz="2400" baseline="30000" dirty="0"/>
              <a:t>-3</a:t>
            </a:r>
            <a:endParaRPr lang="en-US" sz="2400" dirty="0"/>
          </a:p>
          <a:p>
            <a:pPr lvl="1"/>
            <a:r>
              <a:rPr lang="en-US" sz="2400" dirty="0"/>
              <a:t>Electron rings:   Q</a:t>
            </a:r>
            <a:r>
              <a:rPr lang="en-US" sz="2400" baseline="-25000" dirty="0"/>
              <a:t>s</a:t>
            </a:r>
            <a:r>
              <a:rPr lang="en-US" sz="2400" dirty="0"/>
              <a:t> ~ 10</a:t>
            </a:r>
            <a:r>
              <a:rPr lang="en-US" sz="2400" baseline="30000" dirty="0"/>
              <a:t>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175" y="2889317"/>
            <a:ext cx="378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Synchrotron tune for zero crossing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100" y="1562100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‘tune’ is extracted as </a:t>
            </a:r>
          </a:p>
        </p:txBody>
      </p: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D6CE6FD5-81D9-A64E-92C3-D869A7DF4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110" y="1735138"/>
            <a:ext cx="5382690" cy="1014538"/>
          </a:xfrm>
          <a:prstGeom prst="rect">
            <a:avLst/>
          </a:prstGeom>
        </p:spPr>
      </p:pic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0DBFAC32-0928-7940-9BE3-D933F72E0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2944834"/>
            <a:ext cx="2439262" cy="10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3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Small Amplitude Approximation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Hamiltonian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24" y="2614943"/>
            <a:ext cx="637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phase is close enough to the synchronous phase: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324" y="4261596"/>
            <a:ext cx="741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phase space trajectory will be upright ellipse for fixed ‘energy’ </a:t>
            </a:r>
          </a:p>
        </p:txBody>
      </p:sp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4B8CDBEA-3417-AC4E-BD45-7B606A4C8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55" y="1788308"/>
            <a:ext cx="7466890" cy="680335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1A7CE8E9-44ED-CD46-83B3-A25CF5AEA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506" y="3262555"/>
            <a:ext cx="5038350" cy="802223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89CE85E2-B6EC-B64D-8FEC-C3C396732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024" y="4960658"/>
            <a:ext cx="3228443" cy="809240"/>
          </a:xfrm>
          <a:prstGeom prst="rect">
            <a:avLst/>
          </a:prstGeom>
        </p:spPr>
      </p:pic>
      <p:pic>
        <p:nvPicPr>
          <p:cNvPr id="15" name="Picture 14" descr="latex-image-1.pdf">
            <a:extLst>
              <a:ext uri="{FF2B5EF4-FFF2-40B4-BE49-F238E27FC236}">
                <a16:creationId xmlns:a16="http://schemas.microsoft.com/office/drawing/2014/main" id="{44BE4005-A334-674E-B269-559A42089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586" y="5909875"/>
            <a:ext cx="4275333" cy="9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175876"/>
            <a:ext cx="8229600" cy="1143000"/>
          </a:xfrm>
        </p:spPr>
        <p:txBody>
          <a:bodyPr/>
          <a:lstStyle/>
          <a:p>
            <a:r>
              <a:rPr lang="en-US" b="0" dirty="0"/>
              <a:t>Transition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01" y="1222129"/>
            <a:ext cx="433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happens when: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673" y="3938604"/>
            <a:ext cx="733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transition: Faster particle arrives first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580" y="5145282"/>
            <a:ext cx="586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transition: Slower particle arrives first</a:t>
            </a:r>
          </a:p>
          <a:p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2880C35A-E3BE-104C-8A07-7C1B0B086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035" y="1914414"/>
            <a:ext cx="2572767" cy="807729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85181822-5C33-6740-A63A-9CB770FAC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645" y="3036042"/>
            <a:ext cx="3276600" cy="469900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92EBA43F-3159-BB4C-9C25-6FEFBA1C8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30" y="4439332"/>
            <a:ext cx="1054100" cy="419100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5D12C83A-A5B2-974A-8509-F3F4C7728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507" y="4459101"/>
            <a:ext cx="1358900" cy="355600"/>
          </a:xfrm>
          <a:prstGeom prst="rect">
            <a:avLst/>
          </a:prstGeom>
        </p:spPr>
      </p:pic>
      <p:pic>
        <p:nvPicPr>
          <p:cNvPr id="22" name="Picture 21" descr="latex-image-1.pdf">
            <a:extLst>
              <a:ext uri="{FF2B5EF4-FFF2-40B4-BE49-F238E27FC236}">
                <a16:creationId xmlns:a16="http://schemas.microsoft.com/office/drawing/2014/main" id="{1E585221-3ED1-F14C-BE9C-B54552864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409" y="5860954"/>
            <a:ext cx="1358900" cy="355600"/>
          </a:xfrm>
          <a:prstGeom prst="rect">
            <a:avLst/>
          </a:prstGeom>
        </p:spPr>
      </p:pic>
      <p:pic>
        <p:nvPicPr>
          <p:cNvPr id="23" name="Picture 22" descr="latex-image-1.pdf">
            <a:extLst>
              <a:ext uri="{FF2B5EF4-FFF2-40B4-BE49-F238E27FC236}">
                <a16:creationId xmlns:a16="http://schemas.microsoft.com/office/drawing/2014/main" id="{548AFAF8-28AA-B841-832A-A201C5890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954" y="5853168"/>
            <a:ext cx="1054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7" y="1518665"/>
            <a:ext cx="7591448" cy="542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Picture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820" y="3009276"/>
            <a:ext cx="12142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Above Transition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4602" y="4220301"/>
            <a:ext cx="12142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Below</a:t>
            </a:r>
          </a:p>
          <a:p>
            <a:r>
              <a:rPr lang="en-US" dirty="0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551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26"/>
            <a:ext cx="8229600" cy="807030"/>
          </a:xfrm>
        </p:spPr>
        <p:txBody>
          <a:bodyPr/>
          <a:lstStyle/>
          <a:p>
            <a:r>
              <a:rPr lang="en-US" dirty="0"/>
              <a:t>Non-zero acceleration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45" y="8873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F81BD"/>
                </a:solidFill>
              </a:rPr>
              <a:t>In lepton (electron &amp; positron) storage rings, as well in future high (</a:t>
            </a:r>
            <a:r>
              <a:rPr lang="en-US" sz="2400" dirty="0" err="1">
                <a:solidFill>
                  <a:srgbClr val="4F81BD"/>
                </a:solidFill>
              </a:rPr>
              <a:t>TeVs</a:t>
            </a:r>
            <a:r>
              <a:rPr lang="en-US" sz="2400" dirty="0">
                <a:solidFill>
                  <a:srgbClr val="4F81BD"/>
                </a:solidFill>
              </a:rPr>
              <a:t>) energy hadron rings , we need acceleration for synchronous particle to compensate energy loss.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For now, we assume that the energy loss per turn is energy independent, and not net acceleration for synchronous particle.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18" y="2929326"/>
            <a:ext cx="7466890" cy="6803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B9500C-78E4-DF4A-98E0-188281E44226}"/>
              </a:ext>
            </a:extLst>
          </p:cNvPr>
          <p:cNvGrpSpPr/>
          <p:nvPr/>
        </p:nvGrpSpPr>
        <p:grpSpPr>
          <a:xfrm>
            <a:off x="2789109" y="3836020"/>
            <a:ext cx="3990707" cy="2875526"/>
            <a:chOff x="2053255" y="1907620"/>
            <a:chExt cx="4983761" cy="3878375"/>
          </a:xfrm>
        </p:grpSpPr>
        <p:pic>
          <p:nvPicPr>
            <p:cNvPr id="5" name="Picture 4" descr="Screen Shot 2014-03-01 at 1.43.4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255" y="1907620"/>
              <a:ext cx="4983761" cy="387837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3584222" y="3711223"/>
              <a:ext cx="2413000" cy="1411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Callout 7"/>
            <p:cNvSpPr/>
            <p:nvPr/>
          </p:nvSpPr>
          <p:spPr>
            <a:xfrm>
              <a:off x="2808111" y="4619265"/>
              <a:ext cx="1552222" cy="973667"/>
            </a:xfrm>
            <a:prstGeom prst="wedgeEllipseCallout">
              <a:avLst>
                <a:gd name="adj1" fmla="val 39167"/>
                <a:gd name="adj2" fmla="val -12445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2668" y="4782934"/>
              <a:ext cx="874890" cy="70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Stable region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965CFF-E478-5F41-9461-EC5C381E38CB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408342" y="3692879"/>
            <a:ext cx="473926" cy="1720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DC5433-4668-294E-98B5-C88A1C3B5EF2}"/>
              </a:ext>
            </a:extLst>
          </p:cNvPr>
          <p:cNvSpPr/>
          <p:nvPr/>
        </p:nvSpPr>
        <p:spPr>
          <a:xfrm>
            <a:off x="3155795" y="2827234"/>
            <a:ext cx="5452946" cy="86564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A918F-1C39-1F42-8ED6-4A544F7EAE7E}"/>
              </a:ext>
            </a:extLst>
          </p:cNvPr>
          <p:cNvSpPr txBox="1"/>
          <p:nvPr/>
        </p:nvSpPr>
        <p:spPr>
          <a:xfrm>
            <a:off x="5131347" y="5466239"/>
            <a:ext cx="102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potential</a:t>
            </a:r>
          </a:p>
        </p:txBody>
      </p:sp>
    </p:spTree>
    <p:extLst>
      <p:ext uri="{BB962C8B-B14F-4D97-AF65-F5344CB8AC3E}">
        <p14:creationId xmlns:p14="http://schemas.microsoft.com/office/powerpoint/2010/main" val="1592599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space 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4037"/>
            <a:ext cx="4551709" cy="341378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748" y="5245619"/>
            <a:ext cx="1778000" cy="469900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725" y="1704037"/>
            <a:ext cx="4551708" cy="341378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871" y="5245619"/>
            <a:ext cx="1993900" cy="46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071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200" y="60071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Longitudinal Phase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 can define longitudinal phase space area from the conjugate variables.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The phase space area remain constant even in acceleration</a:t>
            </a:r>
          </a:p>
          <a:p>
            <a:r>
              <a:rPr lang="en-US" dirty="0">
                <a:solidFill>
                  <a:srgbClr val="C0504D"/>
                </a:solidFill>
              </a:rPr>
              <a:t>If we stay with,           , the phase space area is constant only without net acceleration. </a:t>
            </a: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0FEE6C67-1EC6-F641-A5EF-47168A51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563" y="2760895"/>
            <a:ext cx="4165600" cy="469900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59B8548-AB1C-0C4C-8882-321FDD853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34" y="4391490"/>
            <a:ext cx="96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Phase Space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may take a Gaussian beam distribution then the </a:t>
            </a:r>
            <a:r>
              <a:rPr lang="en-US" dirty="0" err="1"/>
              <a:t>rms</a:t>
            </a:r>
            <a:r>
              <a:rPr lang="en-US" dirty="0"/>
              <a:t> phase space area is simply: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area is conserved only </a:t>
            </a:r>
          </a:p>
          <a:p>
            <a:pPr lvl="1"/>
            <a:r>
              <a:rPr lang="en-US" dirty="0"/>
              <a:t>When the beam distribution matches the bucket</a:t>
            </a:r>
          </a:p>
          <a:p>
            <a:pPr lvl="1"/>
            <a:r>
              <a:rPr lang="en-US" dirty="0"/>
              <a:t>When the beam oscillation is very small (linear).</a:t>
            </a: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9709BF6D-20C9-E74F-A2C7-993BC80A7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18" y="2910547"/>
            <a:ext cx="3162300" cy="419100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1DD5FE82-639C-494A-94AE-E0D0788CD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369" y="3615745"/>
            <a:ext cx="2857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</a:t>
            </a:r>
          </a:p>
        </p:txBody>
      </p:sp>
      <p:pic>
        <p:nvPicPr>
          <p:cNvPr id="4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288" y="1735667"/>
            <a:ext cx="6108464" cy="4581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333170"/>
            <a:ext cx="262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Matched case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(Perfect injection):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match: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481" y="3668233"/>
            <a:ext cx="1833967" cy="7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48" y="19766"/>
            <a:ext cx="8229600" cy="939895"/>
          </a:xfrm>
        </p:spPr>
        <p:txBody>
          <a:bodyPr>
            <a:normAutofit fontScale="90000"/>
          </a:bodyPr>
          <a:lstStyle/>
          <a:p>
            <a:r>
              <a:rPr lang="en-US" dirty="0"/>
              <a:t>Charged Particle passing an RF Cavity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934" y="975294"/>
            <a:ext cx="4322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previous lectures: Let us consider a ultra-relativistic particle passing a RF cavity, with the field E and voltage V.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836" y="3681855"/>
            <a:ext cx="441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gain of one charged particle with position z in a bunch: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67211" y="5212774"/>
            <a:ext cx="3995803" cy="10165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419" y="6363980"/>
            <a:ext cx="278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T(transit time factor)V </a:t>
            </a:r>
          </a:p>
        </p:txBody>
      </p:sp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6EF6495C-1DE6-4F44-ACEB-E7CA09453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70" y="5268747"/>
            <a:ext cx="6577016" cy="9605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1677C7-4C40-EC4A-8274-180C46378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18" y="1570038"/>
            <a:ext cx="3906982" cy="2972247"/>
          </a:xfrm>
          <a:prstGeom prst="rect">
            <a:avLst/>
          </a:prstGeom>
        </p:spPr>
      </p:pic>
      <p:pic>
        <p:nvPicPr>
          <p:cNvPr id="16" name="Picture 15" descr="latex-image-1.pdf">
            <a:extLst>
              <a:ext uri="{FF2B5EF4-FFF2-40B4-BE49-F238E27FC236}">
                <a16:creationId xmlns:a16="http://schemas.microsoft.com/office/drawing/2014/main" id="{41EA0899-80D9-3D48-81FF-CA60A687E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70" y="2884343"/>
            <a:ext cx="2272684" cy="699921"/>
          </a:xfrm>
          <a:prstGeom prst="rect">
            <a:avLst/>
          </a:prstGeom>
        </p:spPr>
      </p:pic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79342247-6A75-D24F-83E1-BCE539311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48" y="2279972"/>
            <a:ext cx="4222835" cy="365058"/>
          </a:xfrm>
          <a:prstGeom prst="rect">
            <a:avLst/>
          </a:prstGeom>
        </p:spPr>
      </p:pic>
      <p:pic>
        <p:nvPicPr>
          <p:cNvPr id="22" name="Picture 21" descr="latex-image-1.pdf">
            <a:extLst>
              <a:ext uri="{FF2B5EF4-FFF2-40B4-BE49-F238E27FC236}">
                <a16:creationId xmlns:a16="http://schemas.microsoft.com/office/drawing/2014/main" id="{DCE3894F-CB1C-8B42-B1D4-8E9FB6F17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564" y="4370081"/>
            <a:ext cx="5844164" cy="763063"/>
          </a:xfrm>
          <a:prstGeom prst="rect">
            <a:avLst/>
          </a:prstGeom>
        </p:spPr>
      </p:pic>
      <p:pic>
        <p:nvPicPr>
          <p:cNvPr id="23" name="Picture 22" descr="latex-image-1.pdf">
            <a:extLst>
              <a:ext uri="{FF2B5EF4-FFF2-40B4-BE49-F238E27FC236}">
                <a16:creationId xmlns:a16="http://schemas.microsoft.com/office/drawing/2014/main" id="{626D3C9E-1AE6-F64B-92B3-22876E7C3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014" y="6318799"/>
            <a:ext cx="2026149" cy="3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II</a:t>
            </a:r>
          </a:p>
        </p:txBody>
      </p:sp>
      <p:pic>
        <p:nvPicPr>
          <p:cNvPr id="5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671724"/>
            <a:ext cx="4683712" cy="3512784"/>
          </a:xfrm>
          <a:prstGeom prst="rect">
            <a:avLst/>
          </a:prstGeom>
        </p:spPr>
      </p:pic>
      <p:pic>
        <p:nvPicPr>
          <p:cNvPr id="6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0288" y="1671724"/>
            <a:ext cx="4683712" cy="3512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873" y="5695939"/>
            <a:ext cx="264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unmatched case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012" y="5380672"/>
            <a:ext cx="2565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0460" y="1987963"/>
            <a:ext cx="2711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jitter at injection, other wise same as the matched case: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error is: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92109"/>
            <a:ext cx="5663260" cy="424744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18" y="4251915"/>
            <a:ext cx="2146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4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learned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798170"/>
            <a:ext cx="8510954" cy="5680688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Stable longitudinal (e.g. energy – arrival time) motion of particles in circular accelerators is called synchrotron oscillations</a:t>
            </a:r>
          </a:p>
          <a:p>
            <a:r>
              <a:rPr lang="en-US" sz="2800" dirty="0"/>
              <a:t>Synchrotron motion is described with respect to a synchronous (ideal, or moving as designed) particle, which may experience acceleration, deceleration or energy loss by various processes such as radiation</a:t>
            </a:r>
          </a:p>
          <a:p>
            <a:r>
              <a:rPr lang="en-US" sz="2800" dirty="0"/>
              <a:t>RF frequency is a integer harmonic (</a:t>
            </a:r>
            <a:r>
              <a:rPr lang="en-US" sz="2800" i="1" dirty="0"/>
              <a:t>h</a:t>
            </a:r>
            <a:r>
              <a:rPr lang="en-US" sz="2800" dirty="0"/>
              <a:t>) of the synchronous particle revolution frequency and has to be adjusted if velocity of the beam changes</a:t>
            </a:r>
          </a:p>
          <a:p>
            <a:r>
              <a:rPr lang="en-US" sz="2800" i="1" dirty="0"/>
              <a:t>h</a:t>
            </a:r>
            <a:r>
              <a:rPr lang="en-US" sz="2800" dirty="0"/>
              <a:t> bunches can be operated (accelerated) simultaneously in such storage ring/synchrotron. Area in energy-phase space for each bunch is called “RF bucket”</a:t>
            </a:r>
          </a:p>
          <a:p>
            <a:r>
              <a:rPr lang="en-US" sz="2800" dirty="0"/>
              <a:t>There two phases for synchronous particles in each RF bucket: one stable and one unstable (saddle)</a:t>
            </a:r>
          </a:p>
          <a:p>
            <a:r>
              <a:rPr lang="en-US" sz="2800" dirty="0"/>
              <a:t>Stable phase (positive or negative slope) depends on sign of the slip factor </a:t>
            </a:r>
            <a:r>
              <a:rPr lang="el-GR" sz="2800" dirty="0"/>
              <a:t>η. </a:t>
            </a:r>
            <a:r>
              <a:rPr lang="en-US" sz="2800" dirty="0"/>
              <a:t>The slip factor depends on the particles energy: the energy where </a:t>
            </a:r>
            <a:r>
              <a:rPr lang="el-GR" sz="2800" dirty="0"/>
              <a:t>η </a:t>
            </a:r>
            <a:r>
              <a:rPr lang="en-US" sz="2800" dirty="0"/>
              <a:t>crosses zero is called critical energy. Typically transition energy occurs when relativistic factor </a:t>
            </a:r>
            <a:r>
              <a:rPr lang="el-GR" sz="2800" dirty="0"/>
              <a:t>γ</a:t>
            </a:r>
            <a:r>
              <a:rPr lang="en-US" sz="2800" dirty="0"/>
              <a:t>~</a:t>
            </a:r>
            <a:r>
              <a:rPr lang="en-US" sz="2800" dirty="0" err="1"/>
              <a:t>Q</a:t>
            </a:r>
            <a:r>
              <a:rPr lang="en-US" sz="2800" baseline="-25000" dirty="0" err="1"/>
              <a:t>x</a:t>
            </a:r>
            <a:endParaRPr lang="en-US" sz="2800" dirty="0"/>
          </a:p>
          <a:p>
            <a:r>
              <a:rPr lang="en-US" sz="2800" dirty="0"/>
              <a:t>Crossing critical energy in accelerators is challenging and requires a number of sudden lattice modification to keep beam stable. Lepton ring are typically operate above the transition energy and do not have such complications</a:t>
            </a:r>
          </a:p>
          <a:p>
            <a:r>
              <a:rPr lang="en-US" sz="2800" dirty="0"/>
              <a:t>has time independent Hamiltonian (e.g. it is a constant!) and use the Hamiltonian contour plot as </a:t>
            </a:r>
          </a:p>
          <a:p>
            <a:endParaRPr lang="el-GR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589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4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learned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798170"/>
            <a:ext cx="8510954" cy="432024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Accurate description of synchrotron motion is described by a map, e.g. change of the energy and the phase in finite differentials.  Synchrotron oscillation have stability areas separated by trajectory (called separatrix) from area of unstable motion.</a:t>
            </a:r>
          </a:p>
          <a:p>
            <a:r>
              <a:rPr lang="en-US" sz="2800" dirty="0"/>
              <a:t>Synchrotron oscillations are typically very slow, Q</a:t>
            </a:r>
            <a:r>
              <a:rPr lang="en-US" sz="2800" baseline="-25000" dirty="0"/>
              <a:t>s</a:t>
            </a:r>
            <a:r>
              <a:rPr lang="en-US" sz="2800" dirty="0"/>
              <a:t>&lt;&lt;1, which allows to describe them by differential equation identical that that of a pendulum. Such description has time independent Hamiltonian (e.g. it is a constant!) and use the Hamiltonian contour plot as particles trajectories in the phase space</a:t>
            </a:r>
          </a:p>
          <a:p>
            <a:r>
              <a:rPr lang="en-US" sz="2800" dirty="0"/>
              <a:t>When synchronous particles have zero energy change in RF cavity (no acceleration, no energy loss), separatrices a symmetric and particles outsize the separatrix acceptance are drifting in phase without being “lost”: particles with higher energy above the separatrix never cross to the lower part and vice versa.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l-GR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99B4FB-8D2C-4A4A-A5B2-4753C9484892}"/>
              </a:ext>
            </a:extLst>
          </p:cNvPr>
          <p:cNvGrpSpPr/>
          <p:nvPr/>
        </p:nvGrpSpPr>
        <p:grpSpPr>
          <a:xfrm>
            <a:off x="1260086" y="5464096"/>
            <a:ext cx="6378498" cy="758283"/>
            <a:chOff x="1661532" y="3501482"/>
            <a:chExt cx="6378498" cy="7582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F7AA71-FEC4-5540-AAB9-072F3ECD5534}"/>
                </a:ext>
              </a:extLst>
            </p:cNvPr>
            <p:cNvGrpSpPr/>
            <p:nvPr/>
          </p:nvGrpSpPr>
          <p:grpSpPr>
            <a:xfrm>
              <a:off x="1661532" y="3501482"/>
              <a:ext cx="3189249" cy="758283"/>
              <a:chOff x="2375210" y="3166946"/>
              <a:chExt cx="3523784" cy="180649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199D178-FA0B-F641-A5D2-5BC663081863}"/>
                  </a:ext>
                </a:extLst>
              </p:cNvPr>
              <p:cNvGrpSpPr/>
              <p:nvPr/>
            </p:nvGrpSpPr>
            <p:grpSpPr>
              <a:xfrm>
                <a:off x="2375210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6D97910B-EBC4-7048-864B-8CF22D419F7B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7869323-3676-4043-A388-EAD57E928605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476A1A5-7A22-4943-92F0-9788BDE87042}"/>
                  </a:ext>
                </a:extLst>
              </p:cNvPr>
              <p:cNvGrpSpPr/>
              <p:nvPr/>
            </p:nvGrpSpPr>
            <p:grpSpPr>
              <a:xfrm>
                <a:off x="4137102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131CB344-E1AC-0A4B-BC9A-1A4593E958FA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7F49841A-3FFA-4D40-B8C8-346120A37125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81A032-C5A4-6D41-8551-57DBFE3774A9}"/>
                </a:ext>
              </a:extLst>
            </p:cNvPr>
            <p:cNvGrpSpPr/>
            <p:nvPr/>
          </p:nvGrpSpPr>
          <p:grpSpPr>
            <a:xfrm>
              <a:off x="4850781" y="3501482"/>
              <a:ext cx="3189249" cy="758283"/>
              <a:chOff x="2375210" y="3166946"/>
              <a:chExt cx="3523784" cy="180649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1A88F01-66C9-B94A-8F53-4D97456C6BD7}"/>
                  </a:ext>
                </a:extLst>
              </p:cNvPr>
              <p:cNvGrpSpPr/>
              <p:nvPr/>
            </p:nvGrpSpPr>
            <p:grpSpPr>
              <a:xfrm>
                <a:off x="2375210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5081DE9B-0AFD-6A4F-BC11-C21E4BA1A512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A9C59DC-A95C-CA49-9C8C-1051BBAEDECA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5490993-C5C5-6D4C-95D3-10CFF4D3EB3B}"/>
                  </a:ext>
                </a:extLst>
              </p:cNvPr>
              <p:cNvGrpSpPr/>
              <p:nvPr/>
            </p:nvGrpSpPr>
            <p:grpSpPr>
              <a:xfrm>
                <a:off x="4137102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200A781B-5AB0-0C45-AA8D-D96179663D2A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B7C33832-6CEE-AB4E-BCF7-F581BAAAA54E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D44AFE-9D5F-AB40-AC26-33D9A189F1C9}"/>
              </a:ext>
            </a:extLst>
          </p:cNvPr>
          <p:cNvCxnSpPr>
            <a:cxnSpLocks/>
          </p:cNvCxnSpPr>
          <p:nvPr/>
        </p:nvCxnSpPr>
        <p:spPr>
          <a:xfrm>
            <a:off x="1260086" y="5832087"/>
            <a:ext cx="6846851" cy="22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5EBA5B-6B56-D14F-A20F-A86366D04619}"/>
              </a:ext>
            </a:extLst>
          </p:cNvPr>
          <p:cNvCxnSpPr>
            <a:cxnSpLocks/>
          </p:cNvCxnSpPr>
          <p:nvPr/>
        </p:nvCxnSpPr>
        <p:spPr>
          <a:xfrm flipV="1">
            <a:off x="3657598" y="5200185"/>
            <a:ext cx="0" cy="1263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B86666-0010-014C-8B35-5709AD67FD5D}"/>
              </a:ext>
            </a:extLst>
          </p:cNvPr>
          <p:cNvSpPr txBox="1"/>
          <p:nvPr/>
        </p:nvSpPr>
        <p:spPr>
          <a:xfrm>
            <a:off x="3341680" y="476022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C7F88D-CE61-C04C-8AB7-358144A3CE1F}"/>
              </a:ext>
            </a:extLst>
          </p:cNvPr>
          <p:cNvSpPr txBox="1"/>
          <p:nvPr/>
        </p:nvSpPr>
        <p:spPr>
          <a:xfrm>
            <a:off x="8093891" y="56697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26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4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learned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0" y="648772"/>
            <a:ext cx="8747354" cy="607541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When synchronous particles gaining or losing energy, topology of the phase space changes: particles can cross from the upper part to the bottom part (typical for </a:t>
            </a:r>
            <a:r>
              <a:rPr lang="en-US" sz="2000" dirty="0" err="1"/>
              <a:t>qn</a:t>
            </a:r>
            <a:r>
              <a:rPr lang="en-US" sz="2000" dirty="0"/>
              <a:t> acceleration or a energy  loss case) or from the bottom to top (for a deceleration case) – these particles will be lost by hitting energy acceptance of the lattice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Synchrotron oscillations are intrinsically nonlinear and asynchronous: oscillations with larger amplitudes are slower than at small amplitudes. Period turns into infinity at the separatrix: particle never reaches a saddle point.</a:t>
            </a:r>
          </a:p>
          <a:p>
            <a:r>
              <a:rPr lang="en-US" sz="2000" dirty="0"/>
              <a:t>Pair (-t, E) is a canonical pair and Liouville theorem guaranties preservation of the phase space occupied by particles </a:t>
            </a:r>
          </a:p>
          <a:p>
            <a:r>
              <a:rPr lang="en-US" sz="2000" dirty="0"/>
              <a:t>During injection of particles, phase and energy errors as well as mismatch of the particles distribution can lead to effective “emittance” growth by particles entrapping “empty space”. </a:t>
            </a:r>
            <a:r>
              <a:rPr lang="en-US" sz="2000" dirty="0" err="1"/>
              <a:t>Asynchronousity</a:t>
            </a:r>
            <a:r>
              <a:rPr lang="en-US" sz="2000" dirty="0"/>
              <a:t> of oscillations is the cause of this mixing.</a:t>
            </a:r>
          </a:p>
          <a:p>
            <a:endParaRPr lang="el-GR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C3623B-9CFF-2744-9464-6F24324ABDFA}"/>
              </a:ext>
            </a:extLst>
          </p:cNvPr>
          <p:cNvGrpSpPr/>
          <p:nvPr/>
        </p:nvGrpSpPr>
        <p:grpSpPr>
          <a:xfrm>
            <a:off x="1010801" y="1787044"/>
            <a:ext cx="7082591" cy="1837102"/>
            <a:chOff x="1003608" y="1586322"/>
            <a:chExt cx="7082591" cy="18371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BD3E51-9114-CA45-BF8B-0F66FE5F9550}"/>
                </a:ext>
              </a:extLst>
            </p:cNvPr>
            <p:cNvGrpSpPr/>
            <p:nvPr/>
          </p:nvGrpSpPr>
          <p:grpSpPr>
            <a:xfrm>
              <a:off x="1170875" y="2095213"/>
              <a:ext cx="6802250" cy="1092820"/>
              <a:chOff x="1884550" y="1595340"/>
              <a:chExt cx="6802250" cy="1092820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0C9DD6B-D484-8641-BA7D-FACB60A8186F}"/>
                  </a:ext>
                </a:extLst>
              </p:cNvPr>
              <p:cNvSpPr/>
              <p:nvPr/>
            </p:nvSpPr>
            <p:spPr>
              <a:xfrm>
                <a:off x="1884550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297A678-146C-5540-8097-46E501EB1B2B}"/>
                  </a:ext>
                </a:extLst>
              </p:cNvPr>
              <p:cNvSpPr/>
              <p:nvPr/>
            </p:nvSpPr>
            <p:spPr>
              <a:xfrm>
                <a:off x="3479175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AF1FD27-E3E8-B143-A479-2B3E4160232D}"/>
                  </a:ext>
                </a:extLst>
              </p:cNvPr>
              <p:cNvSpPr/>
              <p:nvPr/>
            </p:nvSpPr>
            <p:spPr>
              <a:xfrm>
                <a:off x="5034769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1FF108A-128F-A242-9A17-3C2A54C5F0C8}"/>
                  </a:ext>
                </a:extLst>
              </p:cNvPr>
              <p:cNvSpPr/>
              <p:nvPr/>
            </p:nvSpPr>
            <p:spPr>
              <a:xfrm>
                <a:off x="6668422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612A5E-71A6-E940-BE3E-9FDCDF946852}"/>
                </a:ext>
              </a:extLst>
            </p:cNvPr>
            <p:cNvSpPr/>
            <p:nvPr/>
          </p:nvSpPr>
          <p:spPr>
            <a:xfrm>
              <a:off x="5809763" y="1672683"/>
              <a:ext cx="2185661" cy="1750741"/>
            </a:xfrm>
            <a:custGeom>
              <a:avLst/>
              <a:gdLst>
                <a:gd name="connsiteX0" fmla="*/ 2185661 w 2185661"/>
                <a:gd name="connsiteY0" fmla="*/ 0 h 1750741"/>
                <a:gd name="connsiteX1" fmla="*/ 1327017 w 2185661"/>
                <a:gd name="connsiteY1" fmla="*/ 802888 h 1750741"/>
                <a:gd name="connsiteX2" fmla="*/ 680247 w 2185661"/>
                <a:gd name="connsiteY2" fmla="*/ 579863 h 1750741"/>
                <a:gd name="connsiteX3" fmla="*/ 22 w 2185661"/>
                <a:gd name="connsiteY3" fmla="*/ 959005 h 1750741"/>
                <a:gd name="connsiteX4" fmla="*/ 702549 w 2185661"/>
                <a:gd name="connsiteY4" fmla="*/ 1349297 h 1750741"/>
                <a:gd name="connsiteX5" fmla="*/ 1237808 w 2185661"/>
                <a:gd name="connsiteY5" fmla="*/ 1148576 h 1750741"/>
                <a:gd name="connsiteX6" fmla="*/ 2185661 w 2185661"/>
                <a:gd name="connsiteY6" fmla="*/ 1750741 h 1750741"/>
                <a:gd name="connsiteX7" fmla="*/ 2185661 w 2185661"/>
                <a:gd name="connsiteY7" fmla="*/ 1750741 h 175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5661" h="1750741">
                  <a:moveTo>
                    <a:pt x="2185661" y="0"/>
                  </a:moveTo>
                  <a:cubicBezTo>
                    <a:pt x="1881790" y="353122"/>
                    <a:pt x="1577919" y="706244"/>
                    <a:pt x="1327017" y="802888"/>
                  </a:cubicBezTo>
                  <a:cubicBezTo>
                    <a:pt x="1076115" y="899532"/>
                    <a:pt x="901413" y="553844"/>
                    <a:pt x="680247" y="579863"/>
                  </a:cubicBezTo>
                  <a:cubicBezTo>
                    <a:pt x="459081" y="605882"/>
                    <a:pt x="-3695" y="830766"/>
                    <a:pt x="22" y="959005"/>
                  </a:cubicBezTo>
                  <a:cubicBezTo>
                    <a:pt x="3739" y="1087244"/>
                    <a:pt x="496251" y="1317702"/>
                    <a:pt x="702549" y="1349297"/>
                  </a:cubicBezTo>
                  <a:cubicBezTo>
                    <a:pt x="908847" y="1380892"/>
                    <a:pt x="990623" y="1081669"/>
                    <a:pt x="1237808" y="1148576"/>
                  </a:cubicBezTo>
                  <a:cubicBezTo>
                    <a:pt x="1484993" y="1215483"/>
                    <a:pt x="2185661" y="1750741"/>
                    <a:pt x="2185661" y="1750741"/>
                  </a:cubicBezTo>
                  <a:lnTo>
                    <a:pt x="2185661" y="175074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4209DB9-0F34-8B45-BA03-30FF4A0A744A}"/>
                </a:ext>
              </a:extLst>
            </p:cNvPr>
            <p:cNvCxnSpPr>
              <a:cxnSpLocks/>
            </p:cNvCxnSpPr>
            <p:nvPr/>
          </p:nvCxnSpPr>
          <p:spPr>
            <a:xfrm>
              <a:off x="1003608" y="2620537"/>
              <a:ext cx="6846851" cy="22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D033A-165F-834E-9ACA-907F2D8B8D52}"/>
                </a:ext>
              </a:extLst>
            </p:cNvPr>
            <p:cNvSpPr txBox="1"/>
            <p:nvPr/>
          </p:nvSpPr>
          <p:spPr>
            <a:xfrm>
              <a:off x="7837413" y="244702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7D49DF-F28E-3A47-AD6A-367FA7DF7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7538" y="2033240"/>
              <a:ext cx="0" cy="1263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CAEC27-39E1-9847-A6A0-D9AD648170D0}"/>
                </a:ext>
              </a:extLst>
            </p:cNvPr>
            <p:cNvSpPr txBox="1"/>
            <p:nvPr/>
          </p:nvSpPr>
          <p:spPr>
            <a:xfrm>
              <a:off x="4477196" y="158632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075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6546-7E49-BC4A-8DB3-F3743D81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2553-55B2-A247-BB8A-CFDF3228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This lecture is an updated version of 2016 lecture on the same subject prepared by Prof. Yue Hao (now at MSU)</a:t>
            </a:r>
          </a:p>
          <a:p>
            <a:r>
              <a:rPr lang="en-US" dirty="0">
                <a:solidFill>
                  <a:srgbClr val="0070C0"/>
                </a:solidFill>
              </a:rPr>
              <a:t>The most important credit to Prof. Yue Hao are for the animations of the particle's motions in slides 29-31 </a:t>
            </a:r>
          </a:p>
        </p:txBody>
      </p:sp>
    </p:spTree>
    <p:extLst>
      <p:ext uri="{BB962C8B-B14F-4D97-AF65-F5344CB8AC3E}">
        <p14:creationId xmlns:p14="http://schemas.microsoft.com/office/powerpoint/2010/main" val="43791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81"/>
            <a:ext cx="8229600" cy="1143000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>
                <a:solidFill>
                  <a:schemeClr val="tx2"/>
                </a:solidFill>
              </a:rPr>
              <a:t>Synchrotron Motion in a Storage Ring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462414"/>
            <a:ext cx="8229600" cy="465028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Longitudinal motion in circular accelerators is called synchrotron motion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The origin of this term originates from “synchrotron” where particles are “synchronized” with oscillating electric field in RF cavity(</a:t>
            </a:r>
            <a:r>
              <a:rPr lang="en-US" sz="2800" dirty="0" err="1">
                <a:solidFill>
                  <a:srgbClr val="7030A0"/>
                </a:solidFill>
              </a:rPr>
              <a:t>ies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Similar to “betatron” motion name for transverse degrees of freedom, it is purely historical slang</a:t>
            </a:r>
          </a:p>
          <a:p>
            <a:r>
              <a:rPr lang="en-US" sz="2800" dirty="0">
                <a:solidFill>
                  <a:srgbClr val="7030A0"/>
                </a:solidFill>
              </a:rPr>
              <a:t>Hence, the terminology is extended to synchrotron oscillations and synchrotron tune, Q</a:t>
            </a:r>
            <a:r>
              <a:rPr lang="en-US" sz="2800" baseline="-25000" dirty="0">
                <a:solidFill>
                  <a:srgbClr val="7030A0"/>
                </a:solidFill>
              </a:rPr>
              <a:t>s</a:t>
            </a:r>
            <a:r>
              <a:rPr lang="en-US" sz="2800" dirty="0">
                <a:solidFill>
                  <a:srgbClr val="7030A0"/>
                </a:solidFill>
              </a:rPr>
              <a:t>, for stable oscillations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In contrast with transverse motion, where particles typically execute multiple oscillations per tur,  synchrotron oscillations are usually very slow with Q</a:t>
            </a:r>
            <a:r>
              <a:rPr lang="en-US" sz="2800" baseline="-25000" dirty="0">
                <a:solidFill>
                  <a:srgbClr val="7030A0"/>
                </a:solidFill>
              </a:rPr>
              <a:t>s </a:t>
            </a:r>
            <a:r>
              <a:rPr lang="en-US" sz="2800" dirty="0">
                <a:solidFill>
                  <a:srgbClr val="7030A0"/>
                </a:solidFill>
              </a:rPr>
              <a:t>&lt;&lt;1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The later is used for a simplified description of slow synchrotron oscillations by separating them from “fast” betatron oscillations</a:t>
            </a: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</a:t>
            </a:r>
            <a:r>
              <a:rPr lang="zh-CN" altLang="en-US" dirty="0"/>
              <a:t> </a:t>
            </a:r>
            <a:r>
              <a:rPr lang="en-US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1764" y="1417639"/>
            <a:ext cx="4999182" cy="4920816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132" y="3451792"/>
            <a:ext cx="337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665" y="1396432"/>
            <a:ext cx="394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cavity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integer harmonic of the revolution frequency:</a:t>
            </a:r>
          </a:p>
          <a:p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5758" y="4704474"/>
            <a:ext cx="36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43004" y="389081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01000" y="2043547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71491" y="132873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5373" y="2101272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3822" y="389081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1491" y="6249555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3314" y="5582233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01000" y="5582233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E48D02-6B5C-334D-9B19-F87B77D04A89}"/>
              </a:ext>
            </a:extLst>
          </p:cNvPr>
          <p:cNvSpPr txBox="1"/>
          <p:nvPr/>
        </p:nvSpPr>
        <p:spPr>
          <a:xfrm>
            <a:off x="3807304" y="6027003"/>
            <a:ext cx="523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 can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circulate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ring.</a:t>
            </a:r>
          </a:p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called </a:t>
            </a:r>
            <a:r>
              <a:rPr lang="en-US" altLang="zh-CN" sz="24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 particles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5E3C4C-20EE-3D4B-AE1D-6FE742F4BB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5371" y="3582172"/>
            <a:ext cx="1039091" cy="790491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84360247-36A7-D047-9CBF-BD3491031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251" y="3640410"/>
            <a:ext cx="1625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Charged Particle in RF</a:t>
            </a:r>
            <a:r>
              <a:rPr lang="zh-CN" altLang="en-US" dirty="0"/>
              <a:t> </a:t>
            </a:r>
            <a:r>
              <a:rPr lang="en-US" altLang="zh-CN" dirty="0"/>
              <a:t>Cavity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name the synchronous particle’s phase </a:t>
            </a:r>
          </a:p>
          <a:p>
            <a:r>
              <a:rPr lang="en-US" sz="2400" dirty="0"/>
              <a:t>For a number of good reasons we don’t want the particle to experience the highest accelerating voltage (on crest).</a:t>
            </a:r>
          </a:p>
        </p:txBody>
      </p:sp>
      <p:pic>
        <p:nvPicPr>
          <p:cNvPr id="4" name="Picture 3" descr="Screen Shot 2014-02-22 at 11.56.0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72" y="3112797"/>
            <a:ext cx="3683001" cy="2678547"/>
          </a:xfrm>
          <a:prstGeom prst="rect">
            <a:avLst/>
          </a:prstGeom>
        </p:spPr>
      </p:pic>
      <p:pic>
        <p:nvPicPr>
          <p:cNvPr id="5" name="Picture 4" descr="Screen Shot 2014-02-22 at 11.56.0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673" y="3112797"/>
            <a:ext cx="3683001" cy="26785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7727" y="3394364"/>
            <a:ext cx="404091" cy="1847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438318">
            <a:off x="5832763" y="3858492"/>
            <a:ext cx="404091" cy="1847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072910" y="4086727"/>
            <a:ext cx="11545" cy="105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640947" y="3579091"/>
            <a:ext cx="11544" cy="15586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177" y="4339359"/>
            <a:ext cx="4191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234" y="5891213"/>
            <a:ext cx="4152900" cy="469900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EE226274-DA6D-6D44-91DB-833A2E4DE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239" y="1600887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7328"/>
            <a:ext cx="8229600" cy="58149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Energy change by the RF cavity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720" y="2614847"/>
            <a:ext cx="8918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a particle displaced by distance z from synchronous particle changes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088" y="3808130"/>
            <a:ext cx="85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relative values, we can re-write the above equations in dimensionless form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668" y="6062043"/>
            <a:ext cx="745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know,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how the energy deviation evolves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FA3D1-2A5C-1244-AC6F-7E10D49C7F46}"/>
              </a:ext>
            </a:extLst>
          </p:cNvPr>
          <p:cNvSpPr txBox="1"/>
          <p:nvPr/>
        </p:nvSpPr>
        <p:spPr>
          <a:xfrm>
            <a:off x="222088" y="850400"/>
            <a:ext cx="892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 particle energy change in the cavity is given by its synchronous phase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9D3023-8419-0D42-AA5E-2B8FC6ED8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6580"/>
              </p:ext>
            </p:extLst>
          </p:nvPr>
        </p:nvGraphicFramePr>
        <p:xfrm>
          <a:off x="7017871" y="3066553"/>
          <a:ext cx="1848378" cy="67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4" imgW="660400" imgH="241300" progId="Equation.DSMT4">
                  <p:embed/>
                </p:oleObj>
              </mc:Choice>
              <mc:Fallback>
                <p:oleObj r:id="rId4" imgW="660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7871" y="3066553"/>
                        <a:ext cx="1848378" cy="675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D7D4D0B-CF6B-E346-92EB-2F3BC3B1545C}"/>
              </a:ext>
            </a:extLst>
          </p:cNvPr>
          <p:cNvSpPr txBox="1"/>
          <p:nvPr/>
        </p:nvSpPr>
        <p:spPr>
          <a:xfrm>
            <a:off x="326143" y="1864121"/>
            <a:ext cx="845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Non-zero value of energy change can be related to acceleration/deceleration of the beam or compensation for energy losses in the ring (such as radiation losses)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2A924-B2A8-114D-AA05-54F0062D8A4C}"/>
              </a:ext>
            </a:extLst>
          </p:cNvPr>
          <p:cNvSpPr txBox="1"/>
          <p:nvPr/>
        </p:nvSpPr>
        <p:spPr>
          <a:xfrm>
            <a:off x="1155557" y="4188941"/>
            <a:ext cx="668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between n</a:t>
            </a:r>
            <a:r>
              <a:rPr lang="en-US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(n+1)</a:t>
            </a:r>
            <a:r>
              <a:rPr lang="en-US" sz="2400" baseline="30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turn in the ring as: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612527-8D47-114A-8501-7A028E0F4E41}"/>
              </a:ext>
            </a:extLst>
          </p:cNvPr>
          <p:cNvGrpSpPr/>
          <p:nvPr/>
        </p:nvGrpSpPr>
        <p:grpSpPr>
          <a:xfrm>
            <a:off x="585668" y="3139664"/>
            <a:ext cx="2996623" cy="505691"/>
            <a:chOff x="836468" y="3204441"/>
            <a:chExt cx="2996623" cy="505691"/>
          </a:xfrm>
        </p:grpSpPr>
        <p:pic>
          <p:nvPicPr>
            <p:cNvPr id="23" name="Picture 22" descr="latex-image-1.pdf">
              <a:extLst>
                <a:ext uri="{FF2B5EF4-FFF2-40B4-BE49-F238E27FC236}">
                  <a16:creationId xmlns:a16="http://schemas.microsoft.com/office/drawing/2014/main" id="{2A5F329B-0023-3141-B066-918680F3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468" y="3204441"/>
              <a:ext cx="2044700" cy="495300"/>
            </a:xfrm>
            <a:prstGeom prst="rect">
              <a:avLst/>
            </a:prstGeom>
          </p:spPr>
        </p:pic>
        <p:pic>
          <p:nvPicPr>
            <p:cNvPr id="24" name="Picture 23" descr="latex-image-1.pdf">
              <a:extLst>
                <a:ext uri="{FF2B5EF4-FFF2-40B4-BE49-F238E27FC236}">
                  <a16:creationId xmlns:a16="http://schemas.microsoft.com/office/drawing/2014/main" id="{1D10A45B-C280-F646-B4C4-C7DEF5693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7091" y="3240232"/>
              <a:ext cx="1016000" cy="469900"/>
            </a:xfrm>
            <a:prstGeom prst="rect">
              <a:avLst/>
            </a:prstGeom>
          </p:spPr>
        </p:pic>
      </p:grpSp>
      <p:pic>
        <p:nvPicPr>
          <p:cNvPr id="25" name="Picture 24" descr="latex-image-1.pdf">
            <a:extLst>
              <a:ext uri="{FF2B5EF4-FFF2-40B4-BE49-F238E27FC236}">
                <a16:creationId xmlns:a16="http://schemas.microsoft.com/office/drawing/2014/main" id="{DE60AED6-3353-C540-BA1F-DABE5843E0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242" y="3253452"/>
            <a:ext cx="2546852" cy="381512"/>
          </a:xfrm>
          <a:prstGeom prst="rect">
            <a:avLst/>
          </a:prstGeom>
        </p:spPr>
      </p:pic>
      <p:pic>
        <p:nvPicPr>
          <p:cNvPr id="26" name="Picture 25" descr="latex-image-1.pdf">
            <a:extLst>
              <a:ext uri="{FF2B5EF4-FFF2-40B4-BE49-F238E27FC236}">
                <a16:creationId xmlns:a16="http://schemas.microsoft.com/office/drawing/2014/main" id="{75373FC8-4D66-1149-9E69-2A75E1DB14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882" y="1359532"/>
            <a:ext cx="2915814" cy="393741"/>
          </a:xfrm>
          <a:prstGeom prst="rect">
            <a:avLst/>
          </a:prstGeom>
        </p:spPr>
      </p:pic>
      <p:pic>
        <p:nvPicPr>
          <p:cNvPr id="27" name="Picture 26" descr="latex-image-1.pdf">
            <a:extLst>
              <a:ext uri="{FF2B5EF4-FFF2-40B4-BE49-F238E27FC236}">
                <a16:creationId xmlns:a16="http://schemas.microsoft.com/office/drawing/2014/main" id="{134C5E64-65BE-B141-956B-D6E3AFE554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681" y="4662297"/>
            <a:ext cx="5839291" cy="887397"/>
          </a:xfrm>
          <a:prstGeom prst="rect">
            <a:avLst/>
          </a:prstGeom>
        </p:spPr>
      </p:pic>
      <p:pic>
        <p:nvPicPr>
          <p:cNvPr id="28" name="Picture 27" descr="latex-image-1.pdf">
            <a:extLst>
              <a:ext uri="{FF2B5EF4-FFF2-40B4-BE49-F238E27FC236}">
                <a16:creationId xmlns:a16="http://schemas.microsoft.com/office/drawing/2014/main" id="{293B0BB3-23C2-FD49-A1C9-02664B0D27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67" y="5667492"/>
            <a:ext cx="4807354" cy="3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Revolution time of a particle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205" y="124807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Let’s consider the consequence of the energy deviation</a:t>
            </a:r>
          </a:p>
          <a:p>
            <a:endParaRPr lang="en-US" sz="2400" dirty="0"/>
          </a:p>
          <a:p>
            <a:pPr lvl="1"/>
            <a:r>
              <a:rPr lang="en-US" sz="2400" dirty="0"/>
              <a:t>Its velocity changes: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And the pass length change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The arrival time difference</a:t>
            </a:r>
          </a:p>
          <a:p>
            <a:pPr marL="914400" lvl="2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D11505-852A-1142-BA90-E42920CB792E}"/>
              </a:ext>
            </a:extLst>
          </p:cNvPr>
          <p:cNvCxnSpPr>
            <a:cxnSpLocks/>
          </p:cNvCxnSpPr>
          <p:nvPr/>
        </p:nvCxnSpPr>
        <p:spPr>
          <a:xfrm flipV="1">
            <a:off x="6801448" y="2688735"/>
            <a:ext cx="825252" cy="1560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9BCC61-0998-D344-962B-454E327D8A1F}"/>
              </a:ext>
            </a:extLst>
          </p:cNvPr>
          <p:cNvCxnSpPr>
            <a:cxnSpLocks/>
          </p:cNvCxnSpPr>
          <p:nvPr/>
        </p:nvCxnSpPr>
        <p:spPr>
          <a:xfrm flipV="1">
            <a:off x="6801448" y="2809590"/>
            <a:ext cx="1116809" cy="1459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846A8B8-2E9A-7147-A7E7-CC39C7AA9435}"/>
              </a:ext>
            </a:extLst>
          </p:cNvPr>
          <p:cNvSpPr/>
          <p:nvPr/>
        </p:nvSpPr>
        <p:spPr>
          <a:xfrm>
            <a:off x="5976555" y="2772204"/>
            <a:ext cx="2267589" cy="1756005"/>
          </a:xfrm>
          <a:prstGeom prst="arc">
            <a:avLst>
              <a:gd name="adj1" fmla="val 17815664"/>
              <a:gd name="adj2" fmla="val 198850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CDD712C-8CD4-B84E-AE12-F0B245F6A109}"/>
              </a:ext>
            </a:extLst>
          </p:cNvPr>
          <p:cNvSpPr/>
          <p:nvPr/>
        </p:nvSpPr>
        <p:spPr>
          <a:xfrm>
            <a:off x="5947481" y="2606250"/>
            <a:ext cx="2455951" cy="1947360"/>
          </a:xfrm>
          <a:prstGeom prst="arc">
            <a:avLst>
              <a:gd name="adj1" fmla="val 17815664"/>
              <a:gd name="adj2" fmla="val 202363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2DCDF-7B40-1243-8F97-24112EE5C3FD}"/>
              </a:ext>
            </a:extLst>
          </p:cNvPr>
          <p:cNvSpPr txBox="1"/>
          <p:nvPr/>
        </p:nvSpPr>
        <p:spPr>
          <a:xfrm>
            <a:off x="6956637" y="2528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45FF76-B024-524A-ACA7-DCDE333252A1}"/>
              </a:ext>
            </a:extLst>
          </p:cNvPr>
          <p:cNvSpPr txBox="1"/>
          <p:nvPr/>
        </p:nvSpPr>
        <p:spPr>
          <a:xfrm>
            <a:off x="7682831" y="346878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9783C-EEE3-4645-A8B1-6FD863B1864F}"/>
              </a:ext>
            </a:extLst>
          </p:cNvPr>
          <p:cNvSpPr txBox="1"/>
          <p:nvPr/>
        </p:nvSpPr>
        <p:spPr>
          <a:xfrm>
            <a:off x="7393382" y="287052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B0407D-7DA9-704E-AB04-E04F7D0823B3}"/>
              </a:ext>
            </a:extLst>
          </p:cNvPr>
          <p:cNvCxnSpPr>
            <a:cxnSpLocks/>
          </p:cNvCxnSpPr>
          <p:nvPr/>
        </p:nvCxnSpPr>
        <p:spPr>
          <a:xfrm flipH="1" flipV="1">
            <a:off x="7924325" y="2799129"/>
            <a:ext cx="72196" cy="550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E12D6C-0600-D94D-BDFF-1A38E1C5B253}"/>
              </a:ext>
            </a:extLst>
          </p:cNvPr>
          <p:cNvCxnSpPr>
            <a:cxnSpLocks/>
          </p:cNvCxnSpPr>
          <p:nvPr/>
        </p:nvCxnSpPr>
        <p:spPr>
          <a:xfrm flipV="1">
            <a:off x="7349988" y="2796150"/>
            <a:ext cx="169034" cy="101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C263D1F-38F2-0348-B9F6-0C1F2C90CDA5}"/>
              </a:ext>
            </a:extLst>
          </p:cNvPr>
          <p:cNvSpPr txBox="1"/>
          <p:nvPr/>
        </p:nvSpPr>
        <p:spPr>
          <a:xfrm>
            <a:off x="7766672" y="2421565"/>
            <a:ext cx="140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ds(1+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6ADC44C4-33F5-C84D-A88A-6617AF3ED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151" y="2023206"/>
            <a:ext cx="1627909" cy="823881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1F8A06D8-6424-1E49-B785-E5EB2D16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32" y="3576897"/>
            <a:ext cx="4869577" cy="692122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45A27B55-B85B-0040-BCEF-BFDA24246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91" y="5067721"/>
            <a:ext cx="4212353" cy="706314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7B9EEA32-7C18-064E-848C-8193B8250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930" y="5171073"/>
            <a:ext cx="914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7096" y="138545"/>
            <a:ext cx="8229600" cy="739569"/>
          </a:xfrm>
        </p:spPr>
        <p:txBody>
          <a:bodyPr>
            <a:normAutofit/>
          </a:bodyPr>
          <a:lstStyle/>
          <a:p>
            <a:r>
              <a:rPr lang="en-US" sz="3600" dirty="0"/>
              <a:t>Change in RF phase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95" y="1281545"/>
            <a:ext cx="815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 can translate the arriving time to the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 variable: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818" y="2712690"/>
            <a:ext cx="662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to turn by turn mapping format: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818" y="4087414"/>
            <a:ext cx="742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the earlier change in the energy change, we have the longitudinal one-turn map:</a:t>
            </a:r>
          </a:p>
        </p:txBody>
      </p:sp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26EFBF62-C541-0448-AADC-84A89A9B1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934" y="4981400"/>
            <a:ext cx="4992699" cy="758740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F3C8736D-3788-EA47-A529-E37C82C0C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549" y="2081210"/>
            <a:ext cx="3073400" cy="431800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9EBB68D9-C499-7442-9B31-952AA87DF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688" y="3377416"/>
            <a:ext cx="6781800" cy="431800"/>
          </a:xfrm>
          <a:prstGeom prst="rect">
            <a:avLst/>
          </a:prstGeom>
        </p:spPr>
      </p:pic>
      <p:pic>
        <p:nvPicPr>
          <p:cNvPr id="15" name="Picture 14" descr="latex-image-1.pdf">
            <a:extLst>
              <a:ext uri="{FF2B5EF4-FFF2-40B4-BE49-F238E27FC236}">
                <a16:creationId xmlns:a16="http://schemas.microsoft.com/office/drawing/2014/main" id="{9F7D71B9-8541-0F4F-81E0-2EC684807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934" y="6061177"/>
            <a:ext cx="4043244" cy="3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25626</TotalTime>
  <Words>2345</Words>
  <Application>Microsoft Macintosh PowerPoint</Application>
  <PresentationFormat>On-screen Show (4:3)</PresentationFormat>
  <Paragraphs>218</Paragraphs>
  <Slides>35</Slides>
  <Notes>13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Equation.DSMT4</vt:lpstr>
      <vt:lpstr>PHY 554  Fundamentals of Accelerator Physics Lecture 12: Longitudinal Dynamics  </vt:lpstr>
      <vt:lpstr>6-D Phase Space</vt:lpstr>
      <vt:lpstr>Charged Particle passing an RF Cavity</vt:lpstr>
      <vt:lpstr> Synchrotron Motion in a Storage Ring </vt:lpstr>
      <vt:lpstr>RF Synchronization in a ring</vt:lpstr>
      <vt:lpstr>Charged Particle in RF Cavity II</vt:lpstr>
      <vt:lpstr>Energy change by the RF cavity</vt:lpstr>
      <vt:lpstr>Revolution time of a particle</vt:lpstr>
      <vt:lpstr>Change in RF phase</vt:lpstr>
      <vt:lpstr>Fixed Points</vt:lpstr>
      <vt:lpstr>An Example</vt:lpstr>
      <vt:lpstr>Phase stability for 15GeV</vt:lpstr>
      <vt:lpstr>Phase stability, cont’d</vt:lpstr>
      <vt:lpstr>Phase stability cont’d</vt:lpstr>
      <vt:lpstr>Phase stability cont’d</vt:lpstr>
      <vt:lpstr>Phase stability, cont’d</vt:lpstr>
      <vt:lpstr>Phase stability for 100 GeV</vt:lpstr>
      <vt:lpstr>From Map to Hamiltonian</vt:lpstr>
      <vt:lpstr>Similarity to pendulum @ zero accelerating phase</vt:lpstr>
      <vt:lpstr>Small amplitude approximation Stability criterion</vt:lpstr>
      <vt:lpstr>Synchrotron tune</vt:lpstr>
      <vt:lpstr>Small Amplitude Approximation Hamiltonian</vt:lpstr>
      <vt:lpstr>Transition energy</vt:lpstr>
      <vt:lpstr>Physics Picture</vt:lpstr>
      <vt:lpstr>Non-zero acceleration phase</vt:lpstr>
      <vt:lpstr>Phase space </vt:lpstr>
      <vt:lpstr>Longitudinal Phase Space</vt:lpstr>
      <vt:lpstr>Longitudinal Phase Space II</vt:lpstr>
      <vt:lpstr>Phase Space Area Examples and Evolution I</vt:lpstr>
      <vt:lpstr>Phase Space Area Examples and Evolution II</vt:lpstr>
      <vt:lpstr>Phase Space Area Examples and Evolution III</vt:lpstr>
      <vt:lpstr>What we learned today?</vt:lpstr>
      <vt:lpstr>What we learned today?</vt:lpstr>
      <vt:lpstr>What we learned today?</vt:lpstr>
      <vt:lpstr>Credits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Dynamics of Charged Particle</dc:title>
  <dc:creator>Yue Hao</dc:creator>
  <cp:lastModifiedBy>Microsoft Office User</cp:lastModifiedBy>
  <cp:revision>174</cp:revision>
  <cp:lastPrinted>2018-10-10T20:48:04Z</cp:lastPrinted>
  <dcterms:created xsi:type="dcterms:W3CDTF">2014-02-13T20:33:56Z</dcterms:created>
  <dcterms:modified xsi:type="dcterms:W3CDTF">2020-02-26T16:13:26Z</dcterms:modified>
</cp:coreProperties>
</file>